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y="5143500" cx="9144000"/>
  <p:notesSz cx="7315200" cy="9601200"/>
  <p:embeddedFontLst>
    <p:embeddedFont>
      <p:font typeface="Roboto"/>
      <p:regular r:id="rId43"/>
      <p:bold r:id="rId44"/>
      <p:italic r:id="rId45"/>
      <p:boldItalic r:id="rId46"/>
    </p:embeddedFont>
    <p:embeddedFont>
      <p:font typeface="Arial Black"/>
      <p:regular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928">
          <p15:clr>
            <a:srgbClr val="A4A3A4"/>
          </p15:clr>
        </p15:guide>
        <p15:guide id="4" pos="2832">
          <p15:clr>
            <a:srgbClr val="A4A3A4"/>
          </p15:clr>
        </p15:guide>
        <p15:guide id="5" orient="horz" pos="708">
          <p15:clr>
            <a:srgbClr val="A4A3A4"/>
          </p15:clr>
        </p15:guide>
        <p15:guide id="6" pos="288">
          <p15:clr>
            <a:srgbClr val="A4A3A4"/>
          </p15:clr>
        </p15:guide>
        <p15:guide id="7" pos="5472">
          <p15:clr>
            <a:srgbClr val="A4A3A4"/>
          </p15:clr>
        </p15:guide>
        <p15:guide id="8" orient="horz" pos="228">
          <p15:clr>
            <a:srgbClr val="A4A3A4"/>
          </p15:clr>
        </p15:guide>
        <p15:guide id="9" orient="horz" pos="2772">
          <p15:clr>
            <a:srgbClr val="A4A3A4"/>
          </p15:clr>
        </p15:guide>
        <p15:guide id="10" orient="horz" pos="1044">
          <p15:clr>
            <a:srgbClr val="A4A3A4"/>
          </p15:clr>
        </p15:guide>
        <p15:guide id="11" orient="horz" pos="818">
          <p15:clr>
            <a:srgbClr val="747775"/>
          </p15:clr>
        </p15:guide>
        <p15:guide id="12" orient="horz" pos="1780">
          <p15:clr>
            <a:srgbClr val="747775"/>
          </p15:clr>
        </p15:guide>
        <p15:guide id="13" orient="horz" pos="1115">
          <p15:clr>
            <a:srgbClr val="747775"/>
          </p15:clr>
        </p15:guide>
      </p15:sldGuideLst>
    </p:ext>
    <p:ext uri="GoogleSlidesCustomDataVersion2">
      <go:slidesCustomData xmlns:go="http://customooxmlschemas.google.com/" r:id="rId48" roundtripDataSignature="AMtx7mjH0DiOQPsPMP/PfmtzFvPktLDEy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ichael Lennox"/>
  <p:cmAuthor clrIdx="1" id="1" initials="" lastIdx="2" name="Greg Palleschi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3526983-CA44-40BA-A2C2-061CCAE939A2}">
  <a:tblStyle styleId="{23526983-CA44-40BA-A2C2-061CCAE939A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928"/>
        <p:guide pos="2832"/>
        <p:guide pos="708" orient="horz"/>
        <p:guide pos="288"/>
        <p:guide pos="5472"/>
        <p:guide pos="228" orient="horz"/>
        <p:guide pos="2772" orient="horz"/>
        <p:guide pos="1044" orient="horz"/>
        <p:guide pos="818" orient="horz"/>
        <p:guide pos="1780" orient="horz"/>
        <p:guide pos="1115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20" Type="http://schemas.openxmlformats.org/officeDocument/2006/relationships/slide" Target="slides/slide1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22" Type="http://schemas.openxmlformats.org/officeDocument/2006/relationships/slide" Target="slides/slide15.xml"/><Relationship Id="rId44" Type="http://schemas.openxmlformats.org/officeDocument/2006/relationships/font" Target="fonts/Roboto-bold.fntdata"/><Relationship Id="rId21" Type="http://schemas.openxmlformats.org/officeDocument/2006/relationships/slide" Target="slides/slide14.xml"/><Relationship Id="rId43" Type="http://schemas.openxmlformats.org/officeDocument/2006/relationships/font" Target="fonts/Roboto-regular.fntdata"/><Relationship Id="rId24" Type="http://schemas.openxmlformats.org/officeDocument/2006/relationships/slide" Target="slides/slide17.xml"/><Relationship Id="rId46" Type="http://schemas.openxmlformats.org/officeDocument/2006/relationships/font" Target="fonts/Roboto-boldItalic.fntdata"/><Relationship Id="rId23" Type="http://schemas.openxmlformats.org/officeDocument/2006/relationships/slide" Target="slides/slide16.xml"/><Relationship Id="rId45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8" Type="http://customschemas.google.com/relationships/presentationmetadata" Target="metadata"/><Relationship Id="rId25" Type="http://schemas.openxmlformats.org/officeDocument/2006/relationships/slide" Target="slides/slide18.xml"/><Relationship Id="rId47" Type="http://schemas.openxmlformats.org/officeDocument/2006/relationships/font" Target="fonts/ArialBlack-regular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1-08T07:50:47.448">
    <p:pos x="40" y="665"/>
    <p:text>Test before meeting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v7JK6io"/>
      </p:ext>
    </p:extLst>
  </p:cm>
  <p:cm authorId="1" idx="1" dt="2026-01-08T07:50:38.597">
    <p:pos x="40" y="665"/>
    <p:text>_Marked as resolved_</p:text>
    <p:extLst>
      <p:ext uri="{C676402C-5697-4E1C-873F-D02D1690AC5C}">
        <p15:threadingInfo timeZoneBias="0">
          <p15:parentCm authorId="0" idx="1"/>
        </p15:threadingInfo>
      </p:ext>
      <p:ext uri="http://customooxmlschemas.google.com/">
        <go:slidesCustomData xmlns:go="http://customooxmlschemas.google.com/" commentPostId="AAAByY94RZI"/>
      </p:ext>
    </p:extLst>
  </p:cm>
  <p:cm authorId="1" idx="2" dt="2026-01-08T07:50:47.448">
    <p:pos x="40" y="665"/>
    <p:text>_Re-opened_</p:text>
    <p:extLst>
      <p:ext uri="{C676402C-5697-4E1C-873F-D02D1690AC5C}">
        <p15:threadingInfo timeZoneBias="0">
          <p15:parentCm authorId="0" idx="1"/>
        </p15:threadingInfo>
      </p:ext>
      <p:ext uri="http://customooxmlschemas.google.com/">
        <go:slidesCustomData xmlns:go="http://customooxmlschemas.google.com/" commentPostId="AAAByY94RZM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ignup.com/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c5fc4f3ebe_0_83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51" name="Google Shape;151;g3c5fc4f3ebe_0_83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cd786f79b7_0_261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60" name="Google Shape;160;g3cd786f79b7_0_261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cd786f79b7_0_348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68" name="Google Shape;168;g3cd786f79b7_0_348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cd786f79b7_0_521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76" name="Google Shape;176;g3cd786f79b7_0_521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c5fc4f3ebe_0_70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82" name="Google Shape;182;g3c5fc4f3ebe_0_70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cd786f79b7_0_175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89" name="Google Shape;189;g3cd786f79b7_0_175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c5fc4f3ebe_0_91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96" name="Google Shape;196;g3c5fc4f3ebe_0_91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c5fc4f3ebe_0_121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206" name="Google Shape;206;g3c5fc4f3ebe_0_121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c5fc4f3ebe_0_127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213" name="Google Shape;213;g3c5fc4f3ebe_0_127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p8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c3cd07d6c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g31c3cd07d6c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p19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b56bebbde2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4" name="Google Shape;234;g3b56bebbde2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cd786f79b7_0_88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240" name="Google Shape;240;g3cd786f79b7_0_88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cd03aa9282_1_16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cd03aa9282_1_16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3cd03aa9282_1_16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cd03aa9282_0_5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cd03aa9282_0_5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3cd03aa9282_0_5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cd03aa9282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g3cd03aa9282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b56bebbde2_0_5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g3b56bebbde2_0_5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g3b56bebbde2_0_5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cd786f79b7_0_435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278" name="Google Shape;278;g3cd786f79b7_0_435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d03aa9282_1_5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cd03aa9282_1_5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3cd03aa9282_1_51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cd03aa9282_1_22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cd03aa9282_1_22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Roboto"/>
              <a:buChar char="●"/>
            </a:pP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Make it Personal: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Broad emails are often ignored. Instead, reach out </a:t>
            </a: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directly to parents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via phone, text, or face-to-face conversation at pickup. Parents are more likely to say "yes" when they feel their specific skills are being recognized.</a:t>
            </a:r>
            <a:endParaRPr>
              <a:solidFill>
                <a:srgbClr val="0A0A0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Roboto"/>
              <a:buChar char="●"/>
            </a:pP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Offer Flexible Options: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Many parents work full-time or have young children. Provide "bite-sized" tasks like </a:t>
            </a: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30-minute shifts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, evening/weekend opportunities, or </a:t>
            </a: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at-home tasks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like cutting out raffle tickets or updating a website.</a:t>
            </a:r>
            <a:endParaRPr>
              <a:solidFill>
                <a:srgbClr val="0A0A0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Roboto"/>
              <a:buChar char="●"/>
            </a:pP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Set Clear Expectations: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Vague requests can be intimidating. Provide a </a:t>
            </a: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"Volunteer Menu"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or clear job descriptions that list the specific duties and the exact time commitment required (e.g., "1 hour a month").</a:t>
            </a:r>
            <a:endParaRPr>
              <a:solidFill>
                <a:srgbClr val="0A0A0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Roboto"/>
              <a:buChar char="●"/>
            </a:pP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Foster a Social Environment: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Encourage parents to </a:t>
            </a: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sign up in pairs or small groups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with friends to make volunteering a social event rather than just a task. Hosting low-pressure meet-and-greets can help new families feel welcomed.</a:t>
            </a:r>
            <a:endParaRPr>
              <a:solidFill>
                <a:srgbClr val="0A0A0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Roboto"/>
              <a:buChar char="●"/>
            </a:pP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Remove Logistical Barriers: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Provide </a:t>
            </a: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onsite childcare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or offer transportation for parents who do not drive to make it easier for them to attend meetings or events.</a:t>
            </a:r>
            <a:endParaRPr>
              <a:solidFill>
                <a:srgbClr val="0A0A0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Roboto"/>
              <a:buChar char="●"/>
            </a:pP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Leverage Technology: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Use </a:t>
            </a: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online scheduling tools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like SignUpGenius or </a:t>
            </a:r>
            <a:r>
              <a:rPr lang="en-US" u="sng">
                <a:solidFill>
                  <a:srgbClr val="1558D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SignUp.com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so parents can easily view and select slots from their phones without back-and-forth communication.</a:t>
            </a:r>
            <a:endParaRPr>
              <a:solidFill>
                <a:srgbClr val="0A0A0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marR="635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Roboto"/>
              <a:buChar char="●"/>
            </a:pPr>
            <a:r>
              <a:rPr b="1"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Highlight the Impact:</a:t>
            </a:r>
            <a:r>
              <a:rPr lang="en-US">
                <a:solidFill>
                  <a:srgbClr val="0A0A0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Share success stories of how previous volunteer efforts directly benefited the students, such as funding new playground equipment or classroom supplies. </a:t>
            </a:r>
            <a:endParaRPr>
              <a:solidFill>
                <a:srgbClr val="0A0A0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g3cd03aa9282_1_22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361730e31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2f361730e31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g2f361730e31_0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b56bebbde2_0_44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g3b56bebbde2_0_44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b82bfe0ab0_0_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3b82bfe0ab0_0_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g3b82bfe0ab0_0_1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bd03e3ce0d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3bd03e3ce0d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g3bd03e3ce0d_0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c5fc4f3ebe_0_217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3c5fc4f3ebe_0_217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g3c5fc4f3ebe_0_217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cd03aa9282_0_1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cd03aa9282_0_1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3cd03aa9282_0_11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cd03aa9282_0_2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cd03aa9282_0_2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3cd03aa9282_0_21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p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cd786f79b7_0_1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19" name="Google Shape;119;g3cd786f79b7_0_1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cd03aa9282_1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cd03aa9282_1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3cd03aa9282_1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c5fc4f3ebe_0_5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250" lIns="96525" spcFirstLastPara="1" rIns="96525" wrap="square" tIns="482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36" name="Google Shape;136;g3c5fc4f3ebe_0_5:notes"/>
          <p:cNvSpPr/>
          <p:nvPr>
            <p:ph idx="2" type="sldImg"/>
          </p:nvPr>
        </p:nvSpPr>
        <p:spPr>
          <a:xfrm>
            <a:off x="747092" y="1200150"/>
            <a:ext cx="5820900" cy="3241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3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c5fc4f3ebe_0_325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c5fc4f3ebe_0_325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g3c5fc4f3ebe_0_325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2"/>
          <p:cNvSpPr txBox="1"/>
          <p:nvPr>
            <p:ph idx="2" type="body"/>
          </p:nvPr>
        </p:nvSpPr>
        <p:spPr>
          <a:xfrm>
            <a:off x="457200" y="1631157"/>
            <a:ext cx="4040100" cy="27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4" name="Google Shape;54;p32"/>
          <p:cNvSpPr txBox="1"/>
          <p:nvPr>
            <p:ph idx="3" type="body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32"/>
          <p:cNvSpPr txBox="1"/>
          <p:nvPr>
            <p:ph idx="4" type="body"/>
          </p:nvPr>
        </p:nvSpPr>
        <p:spPr>
          <a:xfrm>
            <a:off x="4645026" y="1631157"/>
            <a:ext cx="4041900" cy="27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9"/>
          <p:cNvSpPr txBox="1"/>
          <p:nvPr>
            <p:ph idx="1" type="body"/>
          </p:nvPr>
        </p:nvSpPr>
        <p:spPr>
          <a:xfrm>
            <a:off x="457200" y="1200151"/>
            <a:ext cx="403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9" name="Google Shape;59;p29"/>
          <p:cNvSpPr txBox="1"/>
          <p:nvPr>
            <p:ph idx="2" type="body"/>
          </p:nvPr>
        </p:nvSpPr>
        <p:spPr>
          <a:xfrm>
            <a:off x="4648200" y="1200151"/>
            <a:ext cx="403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Title and Content">
  <p:cSld name="08 Title and Cont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idx="1" type="body"/>
          </p:nvPr>
        </p:nvSpPr>
        <p:spPr>
          <a:xfrm>
            <a:off x="457200" y="1352550"/>
            <a:ext cx="7086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indent="-3175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indent="-3175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7pPr>
            <a:lvl8pPr indent="-3175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indent="-3175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63" name="Google Shape;63;p28"/>
          <p:cNvSpPr txBox="1"/>
          <p:nvPr>
            <p:ph idx="12" type="sldNum"/>
          </p:nvPr>
        </p:nvSpPr>
        <p:spPr>
          <a:xfrm>
            <a:off x="8458200" y="4700016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" name="Google Shape;64;p28"/>
          <p:cNvCxnSpPr/>
          <p:nvPr/>
        </p:nvCxnSpPr>
        <p:spPr>
          <a:xfrm>
            <a:off x="457200" y="457200"/>
            <a:ext cx="8229600" cy="0"/>
          </a:xfrm>
          <a:prstGeom prst="straightConnector1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" name="Google Shape;65;p28"/>
          <p:cNvSpPr txBox="1"/>
          <p:nvPr>
            <p:ph type="title"/>
          </p:nvPr>
        </p:nvSpPr>
        <p:spPr>
          <a:xfrm>
            <a:off x="457200" y="590550"/>
            <a:ext cx="7086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5"/>
          <p:cNvSpPr txBox="1"/>
          <p:nvPr>
            <p:ph type="title"/>
          </p:nvPr>
        </p:nvSpPr>
        <p:spPr>
          <a:xfrm>
            <a:off x="457201" y="400050"/>
            <a:ext cx="30084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5"/>
          <p:cNvSpPr txBox="1"/>
          <p:nvPr>
            <p:ph idx="1" type="body"/>
          </p:nvPr>
        </p:nvSpPr>
        <p:spPr>
          <a:xfrm>
            <a:off x="3575050" y="400050"/>
            <a:ext cx="5111700" cy="4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35"/>
          <p:cNvSpPr txBox="1"/>
          <p:nvPr>
            <p:ph idx="2" type="body"/>
          </p:nvPr>
        </p:nvSpPr>
        <p:spPr>
          <a:xfrm>
            <a:off x="457201" y="1076326"/>
            <a:ext cx="3008400" cy="3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6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6"/>
          <p:cNvSpPr txBox="1"/>
          <p:nvPr>
            <p:ph idx="1" type="body"/>
          </p:nvPr>
        </p:nvSpPr>
        <p:spPr>
          <a:xfrm>
            <a:off x="1792288" y="4025503"/>
            <a:ext cx="5486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/>
          <p:nvPr>
            <p:ph idx="1" type="body"/>
          </p:nvPr>
        </p:nvSpPr>
        <p:spPr>
          <a:xfrm rot="5400000">
            <a:off x="2971800" y="-1314450"/>
            <a:ext cx="32004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8"/>
          <p:cNvSpPr txBox="1"/>
          <p:nvPr>
            <p:ph type="title"/>
          </p:nvPr>
        </p:nvSpPr>
        <p:spPr>
          <a:xfrm rot="5400000">
            <a:off x="5657850" y="1371601"/>
            <a:ext cx="4000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" type="body"/>
          </p:nvPr>
        </p:nvSpPr>
        <p:spPr>
          <a:xfrm rot="5400000">
            <a:off x="1466850" y="-609599"/>
            <a:ext cx="4000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/>
          <p:nvPr>
            <p:ph type="ctrTitle"/>
          </p:nvPr>
        </p:nvSpPr>
        <p:spPr>
          <a:xfrm>
            <a:off x="685800" y="1212057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5"/>
          <p:cNvSpPr txBox="1"/>
          <p:nvPr>
            <p:ph idx="1" type="subTitle"/>
          </p:nvPr>
        </p:nvSpPr>
        <p:spPr>
          <a:xfrm>
            <a:off x="1371600" y="2528888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3b7f3ecf261_0_285"/>
          <p:cNvSpPr txBox="1"/>
          <p:nvPr>
            <p:ph idx="1" type="body"/>
          </p:nvPr>
        </p:nvSpPr>
        <p:spPr>
          <a:xfrm>
            <a:off x="623888" y="2848708"/>
            <a:ext cx="7886700" cy="17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" name="Google Shape;23;g3b7f3ecf261_0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g3b7f3ecf261_0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g3b7f3ecf261_0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pixelated eagle and fleur-de-lis&#10;&#10;Description automatically generated" id="26" name="Google Shape;26;g3b7f3ecf261_0_2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8650" y="1203265"/>
            <a:ext cx="7881938" cy="1218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text on a black background&#10;&#10;Description automatically generated" id="28" name="Google Shape;28;g3c5fc4f3ebe_0_2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16292" y="546392"/>
            <a:ext cx="4911414" cy="378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f190459a08_0_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g1f190459a08_0_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g1f190459a08_0_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3461b9af83_1_3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g33461b9af83_1_31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1" name="Google Shape;41;g33461b9af83_1_31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42" name="Google Shape;42;g33461b9af83_1_3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>
  <p:cSld name="OBJECT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b56bebbde2_0_229"/>
          <p:cNvSpPr txBox="1"/>
          <p:nvPr>
            <p:ph type="title"/>
          </p:nvPr>
        </p:nvSpPr>
        <p:spPr>
          <a:xfrm>
            <a:off x="823132" y="361367"/>
            <a:ext cx="74931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g3b56bebbde2_0_229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6" name="Google Shape;46;g3b56bebbde2_0_229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7" name="Google Shape;47;g3b56bebbde2_0_229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g3b56bebbde2_0_229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g3b56bebbde2_0_229"/>
          <p:cNvSpPr txBox="1"/>
          <p:nvPr>
            <p:ph idx="12" type="sldNum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4"/>
          <p:cNvSpPr/>
          <p:nvPr/>
        </p:nvSpPr>
        <p:spPr>
          <a:xfrm>
            <a:off x="0" y="4972050"/>
            <a:ext cx="9144000" cy="170879"/>
          </a:xfrm>
          <a:custGeom>
            <a:rect b="b" l="l" r="r" t="t"/>
            <a:pathLst>
              <a:path extrusionOk="0" h="990600" w="9144000">
                <a:moveTo>
                  <a:pt x="0" y="0"/>
                </a:moveTo>
                <a:lnTo>
                  <a:pt x="4607626" y="215735"/>
                </a:lnTo>
                <a:lnTo>
                  <a:pt x="9144000" y="0"/>
                </a:lnTo>
                <a:lnTo>
                  <a:pt x="91440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003F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001000" y="4686300"/>
            <a:ext cx="822856" cy="10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4"/>
          <p:cNvSpPr/>
          <p:nvPr/>
        </p:nvSpPr>
        <p:spPr>
          <a:xfrm>
            <a:off x="0" y="0"/>
            <a:ext cx="9144000" cy="17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hyperlink" Target="https://docs.google.com/forms/d/e/1FAIpQLSeimsXtl8y1g8ov9pOUWdL7usfQ9lv2jlI034aMEQvBeOgGZw/viewform?usp=sf_link" TargetMode="External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andrew_gaddis@yahoo.com" TargetMode="External"/><Relationship Id="rId4" Type="http://schemas.openxmlformats.org/officeDocument/2006/relationships/hyperlink" Target="mailto:shannoncarrollggac@gmail.com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hyperlink" Target="https://yerbabuena.goldengatescouting.org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scoutingevent.com/023-TV_Camporee_2026" TargetMode="External"/><Relationship Id="rId4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goldengatescouting.org/join-camp-staff/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Relationship Id="rId4" Type="http://schemas.openxmlformats.org/officeDocument/2006/relationships/image" Target="../media/image36.png"/><Relationship Id="rId5" Type="http://schemas.openxmlformats.org/officeDocument/2006/relationships/image" Target="../media/image3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twinvalley.ggacbsa.org/" TargetMode="External"/><Relationship Id="rId4" Type="http://schemas.openxmlformats.org/officeDocument/2006/relationships/hyperlink" Target="https://twinvalley.ggacbsa.org/" TargetMode="External"/><Relationship Id="rId9" Type="http://schemas.openxmlformats.org/officeDocument/2006/relationships/hyperlink" Target="https://twinvalley.ggacbsa.org/roundtable/" TargetMode="External"/><Relationship Id="rId5" Type="http://schemas.openxmlformats.org/officeDocument/2006/relationships/hyperlink" Target="https://twinvalley.ggacbsa.org/" TargetMode="External"/><Relationship Id="rId6" Type="http://schemas.openxmlformats.org/officeDocument/2006/relationships/hyperlink" Target="https://twinvalley.ggacbsa.org/" TargetMode="External"/><Relationship Id="rId7" Type="http://schemas.openxmlformats.org/officeDocument/2006/relationships/hyperlink" Target="https://twinvalley.ggacbsa.org/" TargetMode="External"/><Relationship Id="rId8" Type="http://schemas.openxmlformats.org/officeDocument/2006/relationships/hyperlink" Target="https://twinvalley.ggacbsa.org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35.png"/><Relationship Id="rId5" Type="http://schemas.openxmlformats.org/officeDocument/2006/relationships/hyperlink" Target="https://www.avalancheaware.com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075" y="411925"/>
            <a:ext cx="8201826" cy="431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c5fc4f3ebe_0_83"/>
          <p:cNvSpPr txBox="1"/>
          <p:nvPr>
            <p:ph type="title"/>
          </p:nvPr>
        </p:nvSpPr>
        <p:spPr>
          <a:xfrm>
            <a:off x="342900" y="300038"/>
            <a:ext cx="61722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ct val="75000"/>
              <a:buFont typeface="Arial Black"/>
              <a:buNone/>
            </a:pPr>
            <a:r>
              <a:rPr lang="en-US"/>
              <a:t>More Council Events: </a:t>
            </a:r>
            <a:endParaRPr/>
          </a:p>
        </p:txBody>
      </p:sp>
      <p:pic>
        <p:nvPicPr>
          <p:cNvPr id="154" name="Google Shape;154;g3c5fc4f3ebe_0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68672"/>
            <a:ext cx="4924269" cy="401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c5fc4f3ebe_0_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5300" y="0"/>
            <a:ext cx="10287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c5fc4f3ebe_0_83"/>
          <p:cNvSpPr txBox="1"/>
          <p:nvPr/>
        </p:nvSpPr>
        <p:spPr>
          <a:xfrm>
            <a:off x="5353570" y="1009697"/>
            <a:ext cx="28965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1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Clayton Carroll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1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Greg Dyson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1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Terri Dyson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1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Robert Nuddleman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g3c5fc4f3ebe_0_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3347" y="2658433"/>
            <a:ext cx="1784004" cy="1784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cd786f79b7_0_261"/>
          <p:cNvSpPr txBox="1"/>
          <p:nvPr>
            <p:ph type="title"/>
          </p:nvPr>
        </p:nvSpPr>
        <p:spPr>
          <a:xfrm>
            <a:off x="342900" y="300038"/>
            <a:ext cx="61722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ct val="75000"/>
              <a:buFont typeface="Arial Black"/>
              <a:buNone/>
            </a:pPr>
            <a:r>
              <a:rPr lang="en-US"/>
              <a:t>2026 FOS Planning</a:t>
            </a:r>
            <a:endParaRPr/>
          </a:p>
        </p:txBody>
      </p:sp>
      <p:sp>
        <p:nvSpPr>
          <p:cNvPr id="163" name="Google Shape;163;g3cd786f79b7_0_261"/>
          <p:cNvSpPr txBox="1"/>
          <p:nvPr/>
        </p:nvSpPr>
        <p:spPr>
          <a:xfrm>
            <a:off x="628650" y="1268025"/>
            <a:ext cx="3637500" cy="3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2026 Campaign starts in January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Best venue: CoH or dedicated Unit meetings (e.g. parents night)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Form is out for sign-ups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Missing details from: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b="0" i="0" lang="en-US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Packs 546, 901, 912, 914, 916, 943, 948, </a:t>
            </a:r>
            <a:r>
              <a:rPr b="0" i="1" lang="en-US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950</a:t>
            </a:r>
            <a:r>
              <a:rPr b="0" i="0" lang="en-US" sz="15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951, 969, 981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b="0" i="0" lang="en-US" sz="1500" u="none" cap="none" strike="noStrike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Troops 904, 908, 916, 924, 939, 941, 947, 948, 981, 998, 999, 2904, 2981</a:t>
            </a:r>
            <a:endParaRPr b="0" i="0" sz="1500" u="none" cap="none" strike="noStrik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g3cd786f79b7_0_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5755" y="0"/>
            <a:ext cx="399824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cd786f79b7_0_2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6951" y="3406454"/>
            <a:ext cx="1737046" cy="173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cd786f79b7_0_348"/>
          <p:cNvSpPr txBox="1"/>
          <p:nvPr>
            <p:ph type="title"/>
          </p:nvPr>
        </p:nvSpPr>
        <p:spPr>
          <a:xfrm>
            <a:off x="342900" y="300038"/>
            <a:ext cx="61722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ct val="75000"/>
              <a:buFont typeface="Arial Black"/>
              <a:buNone/>
            </a:pPr>
            <a:r>
              <a:rPr lang="en-US"/>
              <a:t>2026 Popcorn Campaign</a:t>
            </a:r>
            <a:endParaRPr/>
          </a:p>
        </p:txBody>
      </p:sp>
      <p:sp>
        <p:nvSpPr>
          <p:cNvPr id="171" name="Google Shape;171;g3cd786f79b7_0_348"/>
          <p:cNvSpPr txBox="1"/>
          <p:nvPr/>
        </p:nvSpPr>
        <p:spPr>
          <a:xfrm>
            <a:off x="628650" y="1268016"/>
            <a:ext cx="5256900" cy="30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Registration is LIVE for 2026 commitment. </a:t>
            </a:r>
            <a:r>
              <a:rPr b="0" i="0" lang="en-US" sz="21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Register your Unit for 2026!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0" i="1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hard for six weeks, enjoy a year of free Scouting adventures!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2025: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$87,000+ in TV Unit rewards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Scouts obtained 100% Campership discount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obtained 50% discount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 obtained 25% discount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‘000’s in gift cards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3cd786f79b7_0_3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7783" y="1998786"/>
            <a:ext cx="2607144" cy="256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cd786f79b7_0_3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225075">
            <a:off x="6295505" y="-467966"/>
            <a:ext cx="2744137" cy="274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cd786f79b7_0_521"/>
          <p:cNvSpPr txBox="1"/>
          <p:nvPr>
            <p:ph type="title"/>
          </p:nvPr>
        </p:nvSpPr>
        <p:spPr>
          <a:xfrm>
            <a:off x="268357" y="273844"/>
            <a:ext cx="8724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ts val="3300"/>
              <a:buFont typeface="Arial Black"/>
              <a:buNone/>
            </a:pPr>
            <a:r>
              <a:rPr lang="en-US"/>
              <a:t>NEW: 2026 Certificates of Insurance</a:t>
            </a:r>
            <a:endParaRPr/>
          </a:p>
        </p:txBody>
      </p:sp>
      <p:sp>
        <p:nvSpPr>
          <p:cNvPr id="179" name="Google Shape;179;g3cd786f79b7_0_521"/>
          <p:cNvSpPr txBox="1"/>
          <p:nvPr/>
        </p:nvSpPr>
        <p:spPr>
          <a:xfrm>
            <a:off x="268354" y="1195199"/>
            <a:ext cx="61098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Emailed to Key 3: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Livermore (March 2)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Dublin (March 2)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Pleasanton (March 5)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c5fc4f3ebe_0_70"/>
          <p:cNvSpPr txBox="1"/>
          <p:nvPr>
            <p:ph type="title"/>
          </p:nvPr>
        </p:nvSpPr>
        <p:spPr>
          <a:xfrm>
            <a:off x="342900" y="300038"/>
            <a:ext cx="61722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ct val="75000"/>
              <a:buFont typeface="Arial Black"/>
              <a:buNone/>
            </a:pPr>
            <a:r>
              <a:rPr lang="en-US"/>
              <a:t>More District Events: </a:t>
            </a:r>
            <a:endParaRPr/>
          </a:p>
        </p:txBody>
      </p:sp>
      <p:sp>
        <p:nvSpPr>
          <p:cNvPr id="185" name="Google Shape;185;g3c5fc4f3ebe_0_70"/>
          <p:cNvSpPr txBox="1"/>
          <p:nvPr/>
        </p:nvSpPr>
        <p:spPr>
          <a:xfrm>
            <a:off x="566815" y="1379642"/>
            <a:ext cx="7646100" cy="3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IOLS / BLUE OAKS: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April 10-12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65th District Dinner: 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9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Camporee: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May 15-17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Cub Scouts Day Camp: 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23-26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 Scouts Weekend: 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12-13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1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 To Troop:</a:t>
            </a: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October 2-4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1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 to Redwoods Adventure: July 5-11</a:t>
            </a:r>
            <a:endParaRPr b="0" i="1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g3c5fc4f3ebe_0_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0384" y="132041"/>
            <a:ext cx="2827672" cy="1841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d786f79b7_0_175"/>
          <p:cNvSpPr txBox="1"/>
          <p:nvPr>
            <p:ph type="title"/>
          </p:nvPr>
        </p:nvSpPr>
        <p:spPr>
          <a:xfrm>
            <a:off x="342900" y="300038"/>
            <a:ext cx="61722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ct val="75000"/>
              <a:buFont typeface="Arial Black"/>
              <a:buNone/>
            </a:pPr>
            <a:r>
              <a:rPr lang="en-US"/>
              <a:t>2026 Council Support</a:t>
            </a:r>
            <a:endParaRPr/>
          </a:p>
        </p:txBody>
      </p:sp>
      <p:pic>
        <p:nvPicPr>
          <p:cNvPr id="192" name="Google Shape;192;g3cd786f79b7_0_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23225" y="0"/>
            <a:ext cx="332077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cd786f79b7_0_175"/>
          <p:cNvSpPr txBox="1"/>
          <p:nvPr/>
        </p:nvSpPr>
        <p:spPr>
          <a:xfrm>
            <a:off x="704944" y="1279350"/>
            <a:ext cx="4947900" cy="31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984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10’x10’ Canopy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Yard Signs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Tablecloth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Kites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Rockets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Bow &amp; Arrow Playset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Invites + Flyers + Posters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Youth and Adult application forms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●"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Directional Signage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3c5fc4f3ebe_0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1583" y="3250562"/>
            <a:ext cx="1793081" cy="143589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c5fc4f3ebe_0_91"/>
          <p:cNvSpPr txBox="1"/>
          <p:nvPr>
            <p:ph type="title"/>
          </p:nvPr>
        </p:nvSpPr>
        <p:spPr>
          <a:xfrm>
            <a:off x="342900" y="300038"/>
            <a:ext cx="61722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ct val="75000"/>
              <a:buFont typeface="Arial Black"/>
              <a:buNone/>
            </a:pPr>
            <a:r>
              <a:rPr lang="en-US"/>
              <a:t>2026 Summer Camps</a:t>
            </a:r>
            <a:endParaRPr/>
          </a:p>
        </p:txBody>
      </p:sp>
      <p:graphicFrame>
        <p:nvGraphicFramePr>
          <p:cNvPr id="200" name="Google Shape;200;g3c5fc4f3ebe_0_91"/>
          <p:cNvGraphicFramePr/>
          <p:nvPr/>
        </p:nvGraphicFramePr>
        <p:xfrm>
          <a:off x="667999" y="120306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{23526983-CA44-40BA-A2C2-061CCAE939A2}</a:tableStyleId>
              </a:tblPr>
              <a:tblGrid>
                <a:gridCol w="1094675"/>
                <a:gridCol w="1094675"/>
                <a:gridCol w="1094675"/>
                <a:gridCol w="1094675"/>
                <a:gridCol w="1094675"/>
                <a:gridCol w="1094675"/>
                <a:gridCol w="1094675"/>
              </a:tblGrid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Week 1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Week 2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Week 3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Week 4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Week 5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Week 6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Camp </a:t>
                      </a:r>
                      <a:r>
                        <a:rPr b="1" lang="en-US" sz="1400" u="none" cap="none" strike="noStrike">
                          <a:solidFill>
                            <a:srgbClr val="C00000"/>
                          </a:solidFill>
                        </a:rPr>
                        <a:t>Royaneh</a:t>
                      </a:r>
                      <a:endParaRPr b="1" sz="1400" u="none" cap="none" strike="noStrike">
                        <a:solidFill>
                          <a:srgbClr val="C00000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C00000"/>
                          </a:solidFill>
                        </a:rPr>
                        <a:t>924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C00000"/>
                          </a:solidFill>
                        </a:rPr>
                        <a:t>908, </a:t>
                      </a:r>
                      <a:r>
                        <a:rPr b="1" lang="en-US" sz="1400" u="none" cap="none" strike="noStrike">
                          <a:solidFill>
                            <a:srgbClr val="C00000"/>
                          </a:solidFill>
                        </a:rPr>
                        <a:t>2981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C00000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C00000"/>
                          </a:solidFill>
                        </a:rPr>
                        <a:t>2981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accent1"/>
                          </a:solidFill>
                        </a:rPr>
                        <a:t>Wente</a:t>
                      </a:r>
                      <a:r>
                        <a:rPr lang="en-US" sz="1400" u="none" cap="none" strike="noStrike"/>
                        <a:t> Scout Reservation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0070C0"/>
                          </a:solidFill>
                        </a:rPr>
                        <a:t>900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0070C0"/>
                          </a:solidFill>
                        </a:rPr>
                        <a:t>947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0070C0"/>
                          </a:solidFill>
                        </a:rPr>
                        <a:t>948, 981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0070C0"/>
                          </a:solidFill>
                        </a:rPr>
                        <a:t>939, </a:t>
                      </a:r>
                      <a:r>
                        <a:rPr b="1" lang="en-US" sz="1400" u="none" cap="none" strike="noStrike">
                          <a:solidFill>
                            <a:srgbClr val="0070C0"/>
                          </a:solidFill>
                        </a:rPr>
                        <a:t>941</a:t>
                      </a:r>
                      <a:r>
                        <a:rPr lang="en-US" sz="1400" u="none" cap="none" strike="noStrike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b="1" lang="en-US" sz="1400" u="none" cap="none" strike="noStrike">
                          <a:solidFill>
                            <a:srgbClr val="0070C0"/>
                          </a:solidFill>
                        </a:rPr>
                        <a:t>998</a:t>
                      </a:r>
                      <a:r>
                        <a:rPr lang="en-US" sz="1400" u="none" cap="none" strike="noStrike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b="1" lang="en-US" sz="1400" u="none" cap="none" strike="noStrike">
                          <a:solidFill>
                            <a:srgbClr val="0070C0"/>
                          </a:solidFill>
                        </a:rPr>
                        <a:t>2942</a:t>
                      </a:r>
                      <a:r>
                        <a:rPr lang="en-US" sz="1400" u="none" cap="none" strike="noStrike">
                          <a:solidFill>
                            <a:srgbClr val="0070C0"/>
                          </a:solidFill>
                        </a:rPr>
                        <a:t>, 2998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0070C0"/>
                          </a:solidFill>
                        </a:rPr>
                        <a:t>905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Camp </a:t>
                      </a:r>
                      <a:r>
                        <a:rPr b="1" lang="en-US" sz="1400" u="none" cap="none" strike="noStrike">
                          <a:solidFill>
                            <a:srgbClr val="548135"/>
                          </a:solidFill>
                        </a:rPr>
                        <a:t>Wolfeboro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548135"/>
                          </a:solidFill>
                        </a:rPr>
                        <a:t>941</a:t>
                      </a:r>
                      <a:r>
                        <a:rPr lang="en-US" sz="1400" u="none" cap="none" strike="noStrike">
                          <a:solidFill>
                            <a:srgbClr val="548135"/>
                          </a:solidFill>
                        </a:rPr>
                        <a:t>, </a:t>
                      </a:r>
                      <a:r>
                        <a:rPr b="1" lang="en-US" sz="1400" u="none" cap="none" strike="noStrike">
                          <a:solidFill>
                            <a:srgbClr val="548135"/>
                          </a:solidFill>
                        </a:rPr>
                        <a:t>998</a:t>
                      </a:r>
                      <a:r>
                        <a:rPr lang="en-US" sz="1400" u="none" cap="none" strike="noStrike">
                          <a:solidFill>
                            <a:srgbClr val="548135"/>
                          </a:solidFill>
                        </a:rPr>
                        <a:t>, </a:t>
                      </a:r>
                      <a:r>
                        <a:rPr b="1" lang="en-US" sz="1400" u="none" cap="none" strike="noStrike">
                          <a:solidFill>
                            <a:srgbClr val="548135"/>
                          </a:solidFill>
                        </a:rPr>
                        <a:t>999, 2942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548135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548135"/>
                          </a:solidFill>
                        </a:rPr>
                        <a:t>911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548135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548135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548135"/>
                        </a:solidFill>
                      </a:endParaRPr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201" name="Google Shape;201;g3c5fc4f3ebe_0_91"/>
          <p:cNvSpPr txBox="1"/>
          <p:nvPr/>
        </p:nvSpPr>
        <p:spPr>
          <a:xfrm>
            <a:off x="628650" y="4696547"/>
            <a:ext cx="4995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Consider Provisional Scout option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3c5fc4f3ebe_0_91"/>
          <p:cNvSpPr txBox="1"/>
          <p:nvPr/>
        </p:nvSpPr>
        <p:spPr>
          <a:xfrm>
            <a:off x="6730358" y="3171066"/>
            <a:ext cx="1745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Bold: </a:t>
            </a:r>
            <a: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weeks booked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g3c5fc4f3ebe_0_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8006" y="3240469"/>
            <a:ext cx="1010081" cy="1517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c5fc4f3ebe_0_121"/>
          <p:cNvSpPr txBox="1"/>
          <p:nvPr>
            <p:ph type="title"/>
          </p:nvPr>
        </p:nvSpPr>
        <p:spPr>
          <a:xfrm>
            <a:off x="268357" y="273844"/>
            <a:ext cx="8724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ts val="3300"/>
              <a:buFont typeface="Arial Black"/>
              <a:buNone/>
            </a:pPr>
            <a:r>
              <a:rPr lang="en-US"/>
              <a:t>Don’t Forget To Check Your Info Box!</a:t>
            </a:r>
            <a:endParaRPr/>
          </a:p>
        </p:txBody>
      </p:sp>
      <p:pic>
        <p:nvPicPr>
          <p:cNvPr id="209" name="Google Shape;209;g3c5fc4f3ebe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575" y="1091286"/>
            <a:ext cx="2315225" cy="365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c5fc4f3ebe_0_121"/>
          <p:cNvSpPr txBox="1"/>
          <p:nvPr/>
        </p:nvSpPr>
        <p:spPr>
          <a:xfrm>
            <a:off x="3034016" y="1091286"/>
            <a:ext cx="6109800" cy="3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Reminders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Updates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Certificates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Announcements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EAGLE Kits (T908, T924, T941, T2999)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c5fc4f3ebe_0_127"/>
          <p:cNvSpPr/>
          <p:nvPr/>
        </p:nvSpPr>
        <p:spPr>
          <a:xfrm rot="2752905">
            <a:off x="5970498" y="1001806"/>
            <a:ext cx="3322169" cy="99247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Next Roundtable: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n-US" sz="3000">
                <a:solidFill>
                  <a:srgbClr val="C00000"/>
                </a:solidFill>
              </a:rPr>
              <a:t>April 9</a:t>
            </a:r>
            <a:r>
              <a:rPr b="1" i="0" lang="en-US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 b="1" i="0" sz="3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ACTIVITIES AND EVENTS</a:t>
            </a:r>
            <a:endParaRPr/>
          </a:p>
        </p:txBody>
      </p:sp>
      <p:sp>
        <p:nvSpPr>
          <p:cNvPr id="221" name="Google Shape;221;p8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Really Fun Stuff</a:t>
            </a:r>
            <a:endParaRPr/>
          </a:p>
        </p:txBody>
      </p:sp>
      <p:pic>
        <p:nvPicPr>
          <p:cNvPr id="222" name="Google Shape;22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1c3cd07d6c_0_0"/>
          <p:cNvSpPr txBox="1"/>
          <p:nvPr>
            <p:ph type="title"/>
          </p:nvPr>
        </p:nvSpPr>
        <p:spPr>
          <a:xfrm>
            <a:off x="457200" y="25710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Please </a:t>
            </a:r>
            <a:r>
              <a:rPr lang="en-US"/>
              <a:t>Sign-in</a:t>
            </a:r>
            <a:endParaRPr sz="2600">
              <a:solidFill>
                <a:srgbClr val="C00000"/>
              </a:solidFill>
            </a:endParaRPr>
          </a:p>
        </p:txBody>
      </p:sp>
      <p:sp>
        <p:nvSpPr>
          <p:cNvPr id="90" name="Google Shape;90;g31c3cd07d6c_0_0"/>
          <p:cNvSpPr txBox="1"/>
          <p:nvPr>
            <p:ph idx="1" type="body"/>
          </p:nvPr>
        </p:nvSpPr>
        <p:spPr>
          <a:xfrm>
            <a:off x="3796750" y="1245200"/>
            <a:ext cx="51597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FF"/>
                </a:solidFill>
              </a:rPr>
              <a:t>Network: Blue Oaks</a:t>
            </a:r>
            <a:r>
              <a:rPr lang="en-US"/>
              <a:t> 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0000FF"/>
                </a:solidFill>
              </a:rPr>
              <a:t>Password:</a:t>
            </a:r>
            <a:r>
              <a:rPr lang="en-US"/>
              <a:t> 7139KollCenter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91" name="Google Shape;91;g31c3cd07d6c_0_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50" y="1056350"/>
            <a:ext cx="3830300" cy="38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T-Shirt Club</a:t>
            </a:r>
            <a:endParaRPr/>
          </a:p>
        </p:txBody>
      </p:sp>
      <p:sp>
        <p:nvSpPr>
          <p:cNvPr id="228" name="Google Shape;228;p19"/>
          <p:cNvSpPr txBox="1"/>
          <p:nvPr>
            <p:ph idx="1" type="body"/>
          </p:nvPr>
        </p:nvSpPr>
        <p:spPr>
          <a:xfrm>
            <a:off x="457200" y="1200150"/>
            <a:ext cx="403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Be in the room where it happens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Change into a t-shirt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and see you there!</a:t>
            </a:r>
            <a:endParaRPr/>
          </a:p>
        </p:txBody>
      </p:sp>
      <p:sp>
        <p:nvSpPr>
          <p:cNvPr id="229" name="Google Shape;229;p19"/>
          <p:cNvSpPr txBox="1"/>
          <p:nvPr/>
        </p:nvSpPr>
        <p:spPr>
          <a:xfrm>
            <a:off x="5275675" y="3688522"/>
            <a:ext cx="33177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lang="en-US" sz="185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336 St. Mary Street Pleasanton</a:t>
            </a:r>
            <a:endParaRPr sz="185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t/>
            </a:r>
            <a:endParaRPr sz="185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19"/>
          <p:cNvSpPr txBox="1"/>
          <p:nvPr/>
        </p:nvSpPr>
        <p:spPr>
          <a:xfrm>
            <a:off x="5275675" y="1291759"/>
            <a:ext cx="33177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en-US" sz="185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This month, let’s try…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9000" y="1770084"/>
            <a:ext cx="2571052" cy="1678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b56bebbde2_0_0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Topics for Group Discussion</a:t>
            </a:r>
            <a:endParaRPr/>
          </a:p>
        </p:txBody>
      </p:sp>
      <p:sp>
        <p:nvSpPr>
          <p:cNvPr id="237" name="Google Shape;237;g3b56bebbde2_0_0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What is your unit doing?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cd786f79b7_0_88"/>
          <p:cNvSpPr txBox="1"/>
          <p:nvPr>
            <p:ph type="title"/>
          </p:nvPr>
        </p:nvSpPr>
        <p:spPr>
          <a:xfrm>
            <a:off x="268357" y="273844"/>
            <a:ext cx="8724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ts val="3300"/>
              <a:buFont typeface="Arial Black"/>
              <a:buNone/>
            </a:pPr>
            <a:r>
              <a:rPr lang="en-US"/>
              <a:t>Executive Order 14173</a:t>
            </a:r>
            <a:endParaRPr/>
          </a:p>
        </p:txBody>
      </p:sp>
      <p:pic>
        <p:nvPicPr>
          <p:cNvPr id="243" name="Google Shape;243;g3cd786f79b7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866" y="1213489"/>
            <a:ext cx="4755639" cy="339054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cd786f79b7_0_88"/>
          <p:cNvSpPr txBox="1"/>
          <p:nvPr/>
        </p:nvSpPr>
        <p:spPr>
          <a:xfrm>
            <a:off x="4734525" y="4258913"/>
            <a:ext cx="4461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direct all questions to Mike Hale - Scout Executive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communications@goldengatescouting.org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3cd786f79b7_0_88"/>
          <p:cNvSpPr txBox="1"/>
          <p:nvPr/>
        </p:nvSpPr>
        <p:spPr>
          <a:xfrm>
            <a:off x="0" y="4420688"/>
            <a:ext cx="1970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Friday, 2/27/2026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cd03aa9282_1_16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Scouting America - Military </a:t>
            </a:r>
            <a:r>
              <a:rPr lang="en-US"/>
              <a:t>Announcement</a:t>
            </a:r>
            <a:endParaRPr/>
          </a:p>
        </p:txBody>
      </p:sp>
      <p:sp>
        <p:nvSpPr>
          <p:cNvPr id="252" name="Google Shape;252;g3cd03aa9282_1_16"/>
          <p:cNvSpPr txBox="1"/>
          <p:nvPr>
            <p:ph idx="1" type="body"/>
          </p:nvPr>
        </p:nvSpPr>
        <p:spPr>
          <a:xfrm>
            <a:off x="457200" y="1431350"/>
            <a:ext cx="8229600" cy="333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2750" lvl="0" marL="457200" rtl="0" algn="l">
              <a:spcBef>
                <a:spcPts val="36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2/27 - Mike Hale sent out an email regarding Executive Order 14173 and Scouting America</a:t>
            </a:r>
            <a:endParaRPr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Provides Continued support for Scouting on military </a:t>
            </a:r>
            <a:r>
              <a:rPr lang="en-US" sz="2900"/>
              <a:t>installations</a:t>
            </a:r>
            <a:r>
              <a:rPr lang="en-US" sz="2900"/>
              <a:t> worldwide</a:t>
            </a:r>
            <a:endParaRPr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Continues ongoing Support for Nation Jamborees</a:t>
            </a:r>
            <a:endParaRPr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New Benefits for Military family</a:t>
            </a:r>
            <a:endParaRPr sz="2900"/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New </a:t>
            </a:r>
            <a:r>
              <a:rPr lang="en-US" sz="2900"/>
              <a:t>Military</a:t>
            </a:r>
            <a:r>
              <a:rPr lang="en-US" sz="2900"/>
              <a:t> Service merit Badge</a:t>
            </a:r>
            <a:endParaRPr sz="29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cd03aa9282_0_5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Changes in PUSD</a:t>
            </a:r>
            <a:endParaRPr/>
          </a:p>
        </p:txBody>
      </p:sp>
      <p:sp>
        <p:nvSpPr>
          <p:cNvPr id="259" name="Google Shape;259;g3cd03aa9282_0_5"/>
          <p:cNvSpPr txBox="1"/>
          <p:nvPr>
            <p:ph idx="1" type="body"/>
          </p:nvPr>
        </p:nvSpPr>
        <p:spPr>
          <a:xfrm>
            <a:off x="457200" y="1123950"/>
            <a:ext cx="8229600" cy="364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spcBef>
                <a:spcPts val="36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Pleasanton Unified School District has decided to start charging for renting MPRs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A single classroom (up to 30 people) is free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How do units that meet (or met) at schools handle their meeting spaces (non-Pleasanton)?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For those using PUSD facilities, what is your plan? Are you paying or meeting elsewhere?</a:t>
            </a:r>
            <a:endParaRPr sz="3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cd03aa9282_0_0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Breakout</a:t>
            </a:r>
            <a:endParaRPr/>
          </a:p>
        </p:txBody>
      </p:sp>
      <p:sp>
        <p:nvSpPr>
          <p:cNvPr id="265" name="Google Shape;265;g3cd03aa9282_0_0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Cub Scouts</a:t>
            </a:r>
            <a:endParaRPr/>
          </a:p>
        </p:txBody>
      </p:sp>
      <p:pic>
        <p:nvPicPr>
          <p:cNvPr id="266" name="Google Shape;266;g3cd03aa928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3450" y="1235288"/>
            <a:ext cx="3014475" cy="30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b56bebbde2_0_5"/>
          <p:cNvSpPr txBox="1"/>
          <p:nvPr>
            <p:ph type="title"/>
          </p:nvPr>
        </p:nvSpPr>
        <p:spPr>
          <a:xfrm>
            <a:off x="381000" y="3619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200">
                <a:solidFill>
                  <a:srgbClr val="003F87"/>
                </a:solidFill>
              </a:rPr>
              <a:t>“Ging Gang Goolee”</a:t>
            </a:r>
            <a:endParaRPr sz="4200">
              <a:solidFill>
                <a:srgbClr val="003F87"/>
              </a:solidFill>
            </a:endParaRPr>
          </a:p>
        </p:txBody>
      </p:sp>
      <p:pic>
        <p:nvPicPr>
          <p:cNvPr id="273" name="Google Shape;273;g3b56bebbde2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52563"/>
            <a:ext cx="1866900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b56bebbde2_0_5"/>
          <p:cNvSpPr txBox="1"/>
          <p:nvPr/>
        </p:nvSpPr>
        <p:spPr>
          <a:xfrm>
            <a:off x="1965600" y="1064800"/>
            <a:ext cx="4971900" cy="3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Usually sung in the round…</a:t>
            </a:r>
            <a:endParaRPr b="0" i="0" sz="1800" u="none" cap="none" strike="noStrike">
              <a:solidFill>
                <a:schemeClr val="dk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2DAB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Ging Gang Goolee, Goolee,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Goolee, Goolee Watcha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Ging Gang Goo Ging Gang Goo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Ging Gang Goolee, Goolee,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Goolee, Goolee Watcha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Ging Gang Goo Ging Gang Goo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Hayla, Hayla Shayla, Hayla Shayla Hayla Ho-o-o!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Hayla, Hayla Shayla Hayla Shayla Hayla Ho-o-o!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Shalawally hallway shalawally shalawally!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Oompah, Oompah, Oompah, Oompah!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g3b56bebbde2_0_5" title="2 cartoon frogs singing together while wearing cub scout uniforms with their arms around each others shoulders (1).jpg"/>
          <p:cNvPicPr preferRelativeResize="0"/>
          <p:nvPr/>
        </p:nvPicPr>
        <p:blipFill rotWithShape="1">
          <a:blip r:embed="rId4">
            <a:alphaModFix/>
          </a:blip>
          <a:srcRect b="0" l="18768" r="14511" t="0"/>
          <a:stretch/>
        </p:blipFill>
        <p:spPr>
          <a:xfrm>
            <a:off x="7052675" y="2020450"/>
            <a:ext cx="1919000" cy="161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cd786f79b7_0_435"/>
          <p:cNvSpPr txBox="1"/>
          <p:nvPr>
            <p:ph type="title"/>
          </p:nvPr>
        </p:nvSpPr>
        <p:spPr>
          <a:xfrm>
            <a:off x="268350" y="273844"/>
            <a:ext cx="8875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ts val="3300"/>
              <a:buFont typeface="Arial Black"/>
              <a:buNone/>
            </a:pPr>
            <a:r>
              <a:rPr lang="en-US"/>
              <a:t>2026 Camporee: Registration is OPEN</a:t>
            </a:r>
            <a:endParaRPr/>
          </a:p>
        </p:txBody>
      </p:sp>
      <p:pic>
        <p:nvPicPr>
          <p:cNvPr id="281" name="Google Shape;281;g3cd786f79b7_0_4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88" y="97092"/>
            <a:ext cx="9029626" cy="4949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cd03aa9282_1_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Cub Scout Recruitment Coordinator</a:t>
            </a:r>
            <a:endParaRPr/>
          </a:p>
        </p:txBody>
      </p:sp>
      <p:sp>
        <p:nvSpPr>
          <p:cNvPr id="288" name="Google Shape;288;g3cd03aa9282_1_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District needs a volunteer from each City (Dublin, Pleasanton, Livermore) to help coordinate and maintain schedule of Pack Recruiting events and opportunities for </a:t>
            </a:r>
            <a:r>
              <a:rPr lang="en-US"/>
              <a:t>District</a:t>
            </a:r>
            <a:r>
              <a:rPr lang="en-US"/>
              <a:t> Membership Chair.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cd03aa9282_1_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Getting Parents Involved</a:t>
            </a:r>
            <a:endParaRPr/>
          </a:p>
        </p:txBody>
      </p:sp>
      <p:sp>
        <p:nvSpPr>
          <p:cNvPr id="295" name="Google Shape;295;g3cd03aa9282_1_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 sz="2000"/>
              <a:t>Strategies for Recruiting Parents:</a:t>
            </a:r>
            <a:endParaRPr b="1" sz="2000"/>
          </a:p>
          <a:p>
            <a:pPr indent="-368300" lvl="0" marL="457200" rtl="0" algn="l"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Make it Personal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Offer Flexible Options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Set Clear Expectations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Foster a Social Environment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Remove Logistical Barriers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Leverage Technology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Highlight the Impact</a:t>
            </a:r>
            <a:endParaRPr sz="2200"/>
          </a:p>
        </p:txBody>
      </p:sp>
      <p:pic>
        <p:nvPicPr>
          <p:cNvPr descr="Edutopia" id="296" name="Google Shape;296;g3cd03aa9282_1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4300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3cd03aa9282_1_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/>
              <a:t>Things to Avoid</a:t>
            </a:r>
            <a:r>
              <a:rPr b="1" lang="en-US" sz="2000"/>
              <a:t>:</a:t>
            </a:r>
            <a:endParaRPr b="1" sz="2000"/>
          </a:p>
          <a:p>
            <a:pPr indent="-368300" lvl="0" marL="457200" rtl="0" algn="l"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Expecting parents to volunteer on their own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Expecting everyone to be a leader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An unwelcoming atmosphere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Titles - Focus on the Tasks</a:t>
            </a:r>
            <a:endParaRPr sz="2200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361730e31_0_0"/>
          <p:cNvSpPr txBox="1"/>
          <p:nvPr>
            <p:ph idx="1" type="body"/>
          </p:nvPr>
        </p:nvSpPr>
        <p:spPr>
          <a:xfrm>
            <a:off x="3809650" y="1504950"/>
            <a:ext cx="4572000" cy="31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3400">
                <a:solidFill>
                  <a:srgbClr val="980000"/>
                </a:solidFill>
              </a:rPr>
              <a:t>Andrew Gaddis</a:t>
            </a:r>
            <a:endParaRPr b="1" sz="34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andrew_gaddis@yahoo.com</a:t>
            </a:r>
            <a:r>
              <a:rPr lang="en-US" sz="2400"/>
              <a:t>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Chapter Chief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3400">
                <a:solidFill>
                  <a:srgbClr val="980000"/>
                </a:solidFill>
              </a:rPr>
              <a:t>Shannon Carroll</a:t>
            </a:r>
            <a:endParaRPr b="1" sz="34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shannoncarrollggac@gmail.com</a:t>
            </a:r>
            <a:r>
              <a:rPr lang="en-US" sz="2400"/>
              <a:t>  Chapter Advisor</a:t>
            </a:r>
            <a:endParaRPr/>
          </a:p>
        </p:txBody>
      </p:sp>
      <p:pic>
        <p:nvPicPr>
          <p:cNvPr id="98" name="Google Shape;98;g2f361730e3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4675" y="1604300"/>
            <a:ext cx="1912524" cy="19125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2f361730e31_0_0"/>
          <p:cNvSpPr txBox="1"/>
          <p:nvPr>
            <p:ph type="title"/>
          </p:nvPr>
        </p:nvSpPr>
        <p:spPr>
          <a:xfrm>
            <a:off x="457200" y="2476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Seunen Paschengink Contacts</a:t>
            </a:r>
            <a:endParaRPr/>
          </a:p>
        </p:txBody>
      </p:sp>
      <p:pic>
        <p:nvPicPr>
          <p:cNvPr id="100" name="Google Shape;100;g2f361730e3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8936" y="3620657"/>
            <a:ext cx="2044001" cy="92218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2f361730e31_0_0"/>
          <p:cNvSpPr txBox="1"/>
          <p:nvPr/>
        </p:nvSpPr>
        <p:spPr>
          <a:xfrm>
            <a:off x="1054050" y="4646675"/>
            <a:ext cx="703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***please remember to use YPT protocol when communicating with youth members***</a:t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2f361730e31_0_0"/>
          <p:cNvSpPr txBox="1"/>
          <p:nvPr/>
        </p:nvSpPr>
        <p:spPr>
          <a:xfrm>
            <a:off x="1514700" y="758550"/>
            <a:ext cx="611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https://yerbabuena.goldengatescouting.org/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b56bebbde2_0_44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Breakout</a:t>
            </a:r>
            <a:endParaRPr/>
          </a:p>
        </p:txBody>
      </p:sp>
      <p:sp>
        <p:nvSpPr>
          <p:cNvPr id="303" name="Google Shape;303;g3b56bebbde2_0_44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BSA Scouts</a:t>
            </a:r>
            <a:endParaRPr/>
          </a:p>
        </p:txBody>
      </p:sp>
      <p:sp>
        <p:nvSpPr>
          <p:cNvPr id="304" name="Google Shape;304;g3b56bebbde2_0_4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dutopia" id="305" name="Google Shape;305;g3b56bebbde2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4300" cy="1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b82bfe0ab0_0_1"/>
          <p:cNvSpPr txBox="1"/>
          <p:nvPr>
            <p:ph type="title"/>
          </p:nvPr>
        </p:nvSpPr>
        <p:spPr>
          <a:xfrm>
            <a:off x="291050" y="400050"/>
            <a:ext cx="85680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Camporee!</a:t>
            </a:r>
            <a:endParaRPr/>
          </a:p>
        </p:txBody>
      </p:sp>
      <p:sp>
        <p:nvSpPr>
          <p:cNvPr id="312" name="Google Shape;312;g3b82bfe0ab0_0_1"/>
          <p:cNvSpPr txBox="1"/>
          <p:nvPr>
            <p:ph idx="2" type="body"/>
          </p:nvPr>
        </p:nvSpPr>
        <p:spPr>
          <a:xfrm>
            <a:off x="457200" y="1631150"/>
            <a:ext cx="2482500" cy="29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242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●"/>
            </a:pPr>
            <a:r>
              <a:rPr lang="en-US" sz="19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Register </a:t>
            </a:r>
            <a:r>
              <a:rPr lang="en-US" sz="195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here</a:t>
            </a:r>
            <a:endParaRPr sz="19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5242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●"/>
            </a:pPr>
            <a:r>
              <a:rPr lang="en-US" sz="19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$20 until 4/3</a:t>
            </a:r>
            <a:endParaRPr sz="19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5242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●"/>
            </a:pPr>
            <a:r>
              <a:rPr lang="en-US" sz="19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$30 after</a:t>
            </a:r>
            <a:endParaRPr sz="19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800"/>
          </a:p>
        </p:txBody>
      </p:sp>
      <p:pic>
        <p:nvPicPr>
          <p:cNvPr id="313" name="Google Shape;313;g3b82bfe0ab0_0_1" title="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9800" y="111125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bd03e3ce0d_0_0"/>
          <p:cNvSpPr txBox="1"/>
          <p:nvPr>
            <p:ph type="title"/>
          </p:nvPr>
        </p:nvSpPr>
        <p:spPr>
          <a:xfrm>
            <a:off x="291050" y="400050"/>
            <a:ext cx="8568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Summer Camp</a:t>
            </a:r>
            <a:endParaRPr/>
          </a:p>
        </p:txBody>
      </p:sp>
      <p:sp>
        <p:nvSpPr>
          <p:cNvPr id="320" name="Google Shape;320;g3bd03e3ce0d_0_0"/>
          <p:cNvSpPr txBox="1"/>
          <p:nvPr>
            <p:ph idx="1" type="body"/>
          </p:nvPr>
        </p:nvSpPr>
        <p:spPr>
          <a:xfrm>
            <a:off x="457200" y="1151325"/>
            <a:ext cx="81057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It’s time to start thinking about Summer Camp (if you aren’t already)</a:t>
            </a:r>
            <a:endParaRPr sz="19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US" sz="145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Cost is $815 per Scout, $500 per adult</a:t>
            </a:r>
            <a:endParaRPr b="0" sz="145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19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US" sz="19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Calls to Action:</a:t>
            </a:r>
            <a:endParaRPr/>
          </a:p>
        </p:txBody>
      </p:sp>
      <p:sp>
        <p:nvSpPr>
          <p:cNvPr id="321" name="Google Shape;321;g3bd03e3ce0d_0_0"/>
          <p:cNvSpPr txBox="1"/>
          <p:nvPr>
            <p:ph idx="2" type="body"/>
          </p:nvPr>
        </p:nvSpPr>
        <p:spPr>
          <a:xfrm>
            <a:off x="457200" y="2251600"/>
            <a:ext cx="7255800" cy="23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33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"/>
              <a:buFont typeface="Arial"/>
              <a:buChar char="●"/>
            </a:pPr>
            <a:r>
              <a:rPr lang="en-US" sz="16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Start talking about Summer Camp with your Scouts and families</a:t>
            </a:r>
            <a:endParaRPr sz="16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33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"/>
              <a:buFont typeface="Arial"/>
              <a:buChar char="●"/>
            </a:pPr>
            <a:r>
              <a:rPr lang="en-US" sz="16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Start collecting deposits for camp ($250 due to council late March)</a:t>
            </a:r>
            <a:endParaRPr sz="16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33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"/>
              <a:buFont typeface="Arial"/>
              <a:buChar char="●"/>
            </a:pPr>
            <a:r>
              <a:rPr lang="en-US" sz="16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Let your Scouts and families know that merit badge schedules are being released February 17 (for GGAC camps) - or not :(</a:t>
            </a:r>
            <a:endParaRPr sz="16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33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"/>
              <a:buFont typeface="Arial"/>
              <a:buChar char="●"/>
            </a:pPr>
            <a:r>
              <a:rPr lang="en-US" sz="16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Encourage Scouts who may need financial help to apply for Camperships</a:t>
            </a:r>
            <a:endParaRPr sz="16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337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"/>
              <a:buFont typeface="Arial"/>
              <a:buChar char="●"/>
            </a:pPr>
            <a:r>
              <a:rPr lang="en-US" sz="16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Encourage older Scouts to apply for staff positions </a:t>
            </a:r>
            <a:r>
              <a:rPr lang="en-US" sz="1650" u="sng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here</a:t>
            </a:r>
            <a:br>
              <a:rPr lang="en-US" sz="16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lang="en-US" sz="16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US" sz="16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More information at https://goldengatescouting.org/summer-camp/</a:t>
            </a:r>
            <a:endParaRPr sz="16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7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c5fc4f3ebe_0_217"/>
          <p:cNvSpPr/>
          <p:nvPr/>
        </p:nvSpPr>
        <p:spPr>
          <a:xfrm>
            <a:off x="1183" y="264232"/>
            <a:ext cx="8858100" cy="49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225" lIns="66450" spcFirstLastPara="1" rIns="66450" wrap="square" tIns="332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8"/>
              <a:buFont typeface="Arial"/>
              <a:buNone/>
            </a:pPr>
            <a:r>
              <a:t/>
            </a:r>
            <a:endParaRPr b="0" i="0" sz="1308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c5fc4f3ebe_0_217"/>
          <p:cNvSpPr txBox="1"/>
          <p:nvPr/>
        </p:nvSpPr>
        <p:spPr>
          <a:xfrm>
            <a:off x="177948" y="2052573"/>
            <a:ext cx="4480500" cy="18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25" lIns="66450" spcFirstLastPara="1" rIns="66450" wrap="square" tIns="33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8"/>
              <a:buFont typeface="Arial"/>
              <a:buNone/>
            </a:pPr>
            <a:r>
              <a:rPr b="1" i="0" lang="en-US" sz="1308" u="sng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Who:</a:t>
            </a:r>
            <a:r>
              <a:rPr b="1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        </a:t>
            </a:r>
            <a:r>
              <a:rPr b="0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Provisional Scouts, aged 14-20</a:t>
            </a: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8"/>
              <a:buFont typeface="Arial"/>
              <a:buNone/>
            </a:pPr>
            <a:r>
              <a:rPr b="1" i="0" lang="en-US" sz="1308" u="sng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What:</a:t>
            </a:r>
            <a:r>
              <a:rPr b="0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       Backpacking, canoeing, COPE, </a:t>
            </a: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8"/>
              <a:buFont typeface="Arial"/>
              <a:buNone/>
            </a:pPr>
            <a:r>
              <a:rPr b="0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trail cooking, leadership devo</a:t>
            </a: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8"/>
              <a:buFont typeface="Arial"/>
              <a:buNone/>
            </a:pPr>
            <a:r>
              <a:rPr b="1" i="0" lang="en-US" sz="1308" u="sng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When:</a:t>
            </a:r>
            <a:r>
              <a:rPr b="0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      July 5 – July 11</a:t>
            </a: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8"/>
              <a:buFont typeface="Arial"/>
              <a:buNone/>
            </a:pPr>
            <a:r>
              <a:rPr b="1" i="0" lang="en-US" sz="1308" u="sng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Where:</a:t>
            </a:r>
            <a:r>
              <a:rPr b="0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     Camp Royaneh</a:t>
            </a: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8"/>
              <a:buFont typeface="Arial"/>
              <a:buNone/>
            </a:pPr>
            <a:r>
              <a:rPr b="1" i="0" lang="en-US" sz="1308" u="sng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Cost:</a:t>
            </a:r>
            <a:r>
              <a:rPr b="0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        Same as camp, $815 </a:t>
            </a:r>
            <a:endParaRPr b="0" i="0" sz="101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8"/>
              <a:buFont typeface="Arial"/>
              <a:buNone/>
            </a:pPr>
            <a:r>
              <a:rPr b="1" i="0" lang="en-US" sz="1308" u="sng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Discount:</a:t>
            </a:r>
            <a:r>
              <a:rPr b="1" lang="en-US" sz="1308">
                <a:solidFill>
                  <a:srgbClr val="595959"/>
                </a:solidFill>
              </a:rPr>
              <a:t>  </a:t>
            </a:r>
            <a:r>
              <a:rPr b="0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Half off for anyone attending a week of camp</a:t>
            </a: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8"/>
              <a:buFont typeface="Arial"/>
              <a:buNone/>
            </a:pPr>
            <a:r>
              <a:rPr b="1" i="0" lang="en-US" sz="1308" u="sng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Questions:</a:t>
            </a:r>
            <a:r>
              <a:rPr b="1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croraadventure@gmail.com</a:t>
            </a:r>
            <a:br>
              <a:rPr b="0" i="0" lang="en-US" sz="130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g3c5fc4f3ebe_0_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780" y="535798"/>
            <a:ext cx="5447805" cy="124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c5fc4f3ebe_0_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16830" y="1896827"/>
            <a:ext cx="1361523" cy="13494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stagram Logo png and symbol, meaning ..." id="331" name="Google Shape;331;g3c5fc4f3ebe_0_2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7717" y="377064"/>
            <a:ext cx="1739748" cy="131492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c5fc4f3ebe_0_217"/>
          <p:cNvSpPr txBox="1"/>
          <p:nvPr/>
        </p:nvSpPr>
        <p:spPr>
          <a:xfrm>
            <a:off x="6945831" y="1561316"/>
            <a:ext cx="2198100" cy="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25" lIns="66450" spcFirstLastPara="1" rIns="66450" wrap="square" tIns="33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8"/>
              <a:buFont typeface="Arial"/>
              <a:buNone/>
            </a:pPr>
            <a:r>
              <a:rPr b="0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oceantoredwoodadventure</a:t>
            </a: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8"/>
              <a:buFont typeface="Arial"/>
              <a:buNone/>
            </a:pPr>
            <a:br>
              <a:rPr b="0" i="0" lang="en-US" sz="130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3c5fc4f3ebe_0_217"/>
          <p:cNvSpPr txBox="1"/>
          <p:nvPr/>
        </p:nvSpPr>
        <p:spPr>
          <a:xfrm>
            <a:off x="6798478" y="3094238"/>
            <a:ext cx="2198100" cy="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25" lIns="66450" spcFirstLastPara="1" rIns="66450" wrap="square" tIns="332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8"/>
              <a:buFont typeface="Arial"/>
              <a:buNone/>
            </a:pPr>
            <a:r>
              <a:rPr b="0" i="0" lang="en-US" sz="1308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Registration &amp; More Info</a:t>
            </a: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8"/>
              <a:buFont typeface="Arial"/>
              <a:buNone/>
            </a:pPr>
            <a:br>
              <a:rPr b="0" i="0" lang="en-US" sz="130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30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cd03aa9282_0_11"/>
          <p:cNvSpPr txBox="1"/>
          <p:nvPr>
            <p:ph type="title"/>
          </p:nvPr>
        </p:nvSpPr>
        <p:spPr>
          <a:xfrm>
            <a:off x="457200" y="400050"/>
            <a:ext cx="8229600" cy="99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Jamboree 2026 - Do you have Scouts going?</a:t>
            </a:r>
            <a:endParaRPr/>
          </a:p>
        </p:txBody>
      </p:sp>
      <p:sp>
        <p:nvSpPr>
          <p:cNvPr id="340" name="Google Shape;340;g3cd03aa9282_0_11"/>
          <p:cNvSpPr txBox="1"/>
          <p:nvPr>
            <p:ph idx="1" type="body"/>
          </p:nvPr>
        </p:nvSpPr>
        <p:spPr>
          <a:xfrm>
            <a:off x="457200" y="1657350"/>
            <a:ext cx="8229600" cy="311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spcBef>
                <a:spcPts val="360"/>
              </a:spcBef>
              <a:spcAft>
                <a:spcPts val="0"/>
              </a:spcAft>
              <a:buSzPts val="3000"/>
              <a:buChar char="•"/>
            </a:pPr>
            <a:r>
              <a:rPr lang="en-US"/>
              <a:t>Registration is closed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Summit Bechtel Reserve from July 22 to 31, 2026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$4100 (includes airfare)</a:t>
            </a:r>
            <a:br>
              <a:rPr lang="en-US" sz="3000"/>
            </a:br>
            <a:endParaRPr sz="30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/>
              <a:t>More information here: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/>
              <a:t>https://jamboree.scouting.org/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/>
              <a:t>https://goldengatescouting.org/jamboree/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cd03aa9282_0_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Jamboree Alternatives</a:t>
            </a:r>
            <a:endParaRPr/>
          </a:p>
        </p:txBody>
      </p:sp>
      <p:sp>
        <p:nvSpPr>
          <p:cNvPr id="347" name="Google Shape;347;g3cd03aa9282_0_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Bundeslager National Jamboree 2026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30 July - 8 August 2026 in Wolfsburg, Germany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349 Euros + travel ($2940 BWE, $1550 HAJ)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Pupukea Summer Camp in Hawaii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$500 + travel ($600-900)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Does your troop do any Jamboree-type event?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"/>
          <p:cNvSpPr txBox="1"/>
          <p:nvPr>
            <p:ph type="ctrTitle"/>
          </p:nvPr>
        </p:nvSpPr>
        <p:spPr>
          <a:xfrm>
            <a:off x="685800" y="2727766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Twin Valley Roundtable</a:t>
            </a:r>
            <a:endParaRPr/>
          </a:p>
        </p:txBody>
      </p:sp>
      <p:sp>
        <p:nvSpPr>
          <p:cNvPr id="108" name="Google Shape;108;p1"/>
          <p:cNvSpPr txBox="1"/>
          <p:nvPr>
            <p:ph idx="1" type="subTitle"/>
          </p:nvPr>
        </p:nvSpPr>
        <p:spPr>
          <a:xfrm>
            <a:off x="1371600" y="3849141"/>
            <a:ext cx="6400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March 5, 2026</a:t>
            </a:r>
            <a:endParaRPr/>
          </a:p>
        </p:txBody>
      </p:sp>
      <p:pic>
        <p:nvPicPr>
          <p:cNvPr descr="A picture containing game&#10;&#10;Description automatically generated" id="109" name="Google Shape;10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4777" y="57150"/>
            <a:ext cx="2654445" cy="265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Tonight’s slides will be available online at: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3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4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5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6"/>
            </a:endParaRPr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 u="sng">
              <a:solidFill>
                <a:schemeClr val="hlink"/>
              </a:solidFill>
              <a:hlinkClick r:id="rId7"/>
            </a:endParaRPr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8"/>
              </a:rPr>
              <a:t>https://twinvalley.ggacbsa.org/</a:t>
            </a:r>
            <a:r>
              <a:rPr lang="en-US" sz="2000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15" name="Google Shape;115;p3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37021" y="1815510"/>
            <a:ext cx="4869959" cy="2585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Welcome to Roundtable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cd786f79b7_0_1"/>
          <p:cNvSpPr txBox="1"/>
          <p:nvPr>
            <p:ph type="title"/>
          </p:nvPr>
        </p:nvSpPr>
        <p:spPr>
          <a:xfrm>
            <a:off x="268357" y="273844"/>
            <a:ext cx="8724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ct val="75000"/>
              <a:buFont typeface="Arial Black"/>
              <a:buNone/>
            </a:pPr>
            <a:r>
              <a:rPr lang="en-US"/>
              <a:t>Safety Moment: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5697"/>
              </a:buClr>
              <a:buSzPct val="75000"/>
              <a:buFont typeface="Arial Black"/>
              <a:buNone/>
            </a:pPr>
            <a:r>
              <a:rPr lang="en-US"/>
              <a:t>Cold Weather Preparedness</a:t>
            </a:r>
            <a:endParaRPr/>
          </a:p>
        </p:txBody>
      </p:sp>
      <p:sp>
        <p:nvSpPr>
          <p:cNvPr id="122" name="Google Shape;122;g3cd786f79b7_0_1"/>
          <p:cNvSpPr txBox="1"/>
          <p:nvPr/>
        </p:nvSpPr>
        <p:spPr>
          <a:xfrm>
            <a:off x="4320581" y="1395900"/>
            <a:ext cx="4768500" cy="25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354"/>
              </a:buClr>
              <a:buSzPts val="1000"/>
              <a:buFont typeface="Roboto"/>
              <a:buChar char="•"/>
            </a:pPr>
            <a:r>
              <a:rPr b="1" lang="en-US" sz="1100">
                <a:solidFill>
                  <a:srgbClr val="51535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 = Clean:</a:t>
            </a:r>
            <a:r>
              <a:rPr lang="en-US" sz="1000">
                <a:solidFill>
                  <a:srgbClr val="51535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Insulation is only effective when the insulating layers are kept clean and fluffy. </a:t>
            </a:r>
            <a:endParaRPr sz="1000">
              <a:solidFill>
                <a:srgbClr val="51535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354"/>
              </a:buClr>
              <a:buSzPts val="1000"/>
              <a:buFont typeface="Roboto"/>
              <a:buChar char="•"/>
            </a:pPr>
            <a:r>
              <a:rPr b="1" lang="en-US" sz="1100">
                <a:solidFill>
                  <a:srgbClr val="51535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 = Overheating:</a:t>
            </a:r>
            <a:r>
              <a:rPr lang="en-US" sz="1100">
                <a:solidFill>
                  <a:srgbClr val="51535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00">
                <a:solidFill>
                  <a:srgbClr val="51535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Avoid overheating by adjusting the layers of your clothing to keep from sweating during warmer temperatures. Stay hydrated by drinking plenty of water. Avoid energy drinks (sports drinks are OK).</a:t>
            </a:r>
            <a:endParaRPr sz="1000">
              <a:solidFill>
                <a:srgbClr val="51535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354"/>
              </a:buClr>
              <a:buSzPts val="1000"/>
              <a:buFont typeface="Roboto"/>
              <a:buChar char="•"/>
            </a:pPr>
            <a:r>
              <a:rPr b="1" lang="en-US" sz="1100">
                <a:solidFill>
                  <a:srgbClr val="51535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 = Loose layers:</a:t>
            </a:r>
            <a:r>
              <a:rPr lang="en-US" sz="1000">
                <a:solidFill>
                  <a:srgbClr val="51535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Wear several loosely fitting layers of clothing and footwear that will allow maximum insulation without blocking your circulation. Having clothing that is brightly colored (orange or red) is also a good idea, so hunters and sportsmen can see you in snowy conditions. Always wear a hat.</a:t>
            </a:r>
            <a:endParaRPr sz="1000">
              <a:solidFill>
                <a:srgbClr val="51535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286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354"/>
              </a:buClr>
              <a:buSzPts val="1000"/>
              <a:buFont typeface="Roboto"/>
              <a:buChar char="•"/>
            </a:pPr>
            <a:r>
              <a:rPr b="1" lang="en-US" sz="1100">
                <a:solidFill>
                  <a:srgbClr val="51535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 = Dry:</a:t>
            </a:r>
            <a:r>
              <a:rPr lang="en-US" sz="1000">
                <a:solidFill>
                  <a:srgbClr val="51535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Sweaty, damp clothing and skin can cause your body to cool very quickly, possibly leading to frostbite and/or hypothermia. Keep dry by avoiding clothes that absorb moisture. Always brush snow off your clothes before you enter a heated area. </a:t>
            </a:r>
            <a:endParaRPr sz="2400"/>
          </a:p>
        </p:txBody>
      </p:sp>
      <p:pic>
        <p:nvPicPr>
          <p:cNvPr id="123" name="Google Shape;123;g3cd786f79b7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5900"/>
            <a:ext cx="4465238" cy="192371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cd786f79b7_0_1"/>
          <p:cNvSpPr txBox="1"/>
          <p:nvPr/>
        </p:nvSpPr>
        <p:spPr>
          <a:xfrm>
            <a:off x="228938" y="4410900"/>
            <a:ext cx="8417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For more information visit: https://www.scouting.org/health-and-safety/safety-moments/winter-activity/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cd03aa9282_1_0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Safety Moment</a:t>
            </a:r>
            <a:endParaRPr/>
          </a:p>
        </p:txBody>
      </p:sp>
      <p:pic>
        <p:nvPicPr>
          <p:cNvPr id="131" name="Google Shape;131;g3cd03aa9282_1_0" title="image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8250" y="1215750"/>
            <a:ext cx="3263350" cy="32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cd03aa9282_1_0" title="image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68150"/>
            <a:ext cx="5715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cd03aa9282_1_0"/>
          <p:cNvSpPr txBox="1"/>
          <p:nvPr/>
        </p:nvSpPr>
        <p:spPr>
          <a:xfrm>
            <a:off x="885600" y="3654150"/>
            <a:ext cx="424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1155CC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https://www.avalancheaware.com/</a:t>
            </a:r>
            <a:endParaRPr b="1" sz="2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c5fc4f3ebe_0_5"/>
          <p:cNvSpPr txBox="1"/>
          <p:nvPr>
            <p:ph idx="1" type="body"/>
          </p:nvPr>
        </p:nvSpPr>
        <p:spPr>
          <a:xfrm>
            <a:off x="1372516" y="2869181"/>
            <a:ext cx="5915100" cy="12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</a:pPr>
            <a:r>
              <a:rPr i="1" lang="en-US" sz="3600"/>
              <a:t>District Updates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i="1" lang="en-US"/>
              <a:t>Twin Valley District Roundtable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i="1" lang="en-US"/>
              <a:t>March </a:t>
            </a:r>
            <a:r>
              <a:rPr i="1" lang="en-US"/>
              <a:t>5, 2026</a:t>
            </a:r>
            <a:endParaRPr/>
          </a:p>
        </p:txBody>
      </p:sp>
      <p:sp>
        <p:nvSpPr>
          <p:cNvPr id="139" name="Google Shape;139;g3c5fc4f3ebe_0_5"/>
          <p:cNvSpPr txBox="1"/>
          <p:nvPr/>
        </p:nvSpPr>
        <p:spPr>
          <a:xfrm>
            <a:off x="281066" y="4654446"/>
            <a:ext cx="23496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Fil de Cal - District Executive, Twin Valley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Golden Gate Area Council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logo of a tree with a yellow and brown symbol&#10;&#10;AI-generated content may be incorrect." id="140" name="Google Shape;140;g3c5fc4f3ebe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3797" y="0"/>
            <a:ext cx="960203" cy="903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c5fc4f3ebe_0_325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word from Dr. Weiss</a:t>
            </a:r>
            <a:endParaRPr/>
          </a:p>
        </p:txBody>
      </p:sp>
      <p:sp>
        <p:nvSpPr>
          <p:cNvPr id="147" name="Google Shape;147;g3c5fc4f3ebe_0_325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Silver Beaver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District Awards</a:t>
            </a:r>
            <a:endParaRPr/>
          </a:p>
        </p:txBody>
      </p:sp>
      <p:pic>
        <p:nvPicPr>
          <p:cNvPr id="148" name="Google Shape;148;g3c5fc4f3ebe_0_325" title="2026 SB After Party Invit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1075" y="1095400"/>
            <a:ext cx="4612926" cy="381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S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2014-09-24T15:50:59Z</dcterms:created>
  <dc:creator>Peter Zischka</dc:creator>
</cp:coreProperties>
</file>