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5143500" cx="9144000"/>
  <p:notesSz cx="7315200" cy="9601200"/>
  <p:embeddedFontLst>
    <p:embeddedFont>
      <p:font typeface="Roboto"/>
      <p:regular r:id="rId51"/>
      <p:bold r:id="rId52"/>
      <p:italic r:id="rId53"/>
      <p:boldItalic r:id="rId54"/>
    </p:embeddedFont>
    <p:embeddedFont>
      <p:font typeface="Poppins"/>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2928">
          <p15:clr>
            <a:srgbClr val="A4A3A4"/>
          </p15:clr>
        </p15:guide>
        <p15:guide id="4" pos="2832">
          <p15:clr>
            <a:srgbClr val="A4A3A4"/>
          </p15:clr>
        </p15:guide>
        <p15:guide id="5" orient="horz" pos="708">
          <p15:clr>
            <a:srgbClr val="A4A3A4"/>
          </p15:clr>
        </p15:guide>
        <p15:guide id="6" pos="288">
          <p15:clr>
            <a:srgbClr val="A4A3A4"/>
          </p15:clr>
        </p15:guide>
        <p15:guide id="7" pos="5472">
          <p15:clr>
            <a:srgbClr val="A4A3A4"/>
          </p15:clr>
        </p15:guide>
        <p15:guide id="8" orient="horz" pos="228">
          <p15:clr>
            <a:srgbClr val="A4A3A4"/>
          </p15:clr>
        </p15:guide>
        <p15:guide id="9" orient="horz" pos="2772">
          <p15:clr>
            <a:srgbClr val="A4A3A4"/>
          </p15:clr>
        </p15:guide>
        <p15:guide id="10" orient="horz" pos="1044">
          <p15:clr>
            <a:srgbClr val="A4A3A4"/>
          </p15:clr>
        </p15:guide>
        <p15:guide id="11" orient="horz" pos="818">
          <p15:clr>
            <a:srgbClr val="747775"/>
          </p15:clr>
        </p15:guide>
        <p15:guide id="12" orient="horz" pos="1780">
          <p15:clr>
            <a:srgbClr val="747775"/>
          </p15:clr>
        </p15:guide>
      </p15:sldGuideLst>
    </p:ext>
    <p:ext uri="GoogleSlidesCustomDataVersion2">
      <go:slidesCustomData xmlns:go="http://customooxmlschemas.google.com/" r:id="rId59" roundtripDataSignature="AMtx7mijXe6OdlZA4EeXuZB2Vcv3Izn/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928"/>
        <p:guide pos="2832"/>
        <p:guide pos="708" orient="horz"/>
        <p:guide pos="288"/>
        <p:guide pos="5472"/>
        <p:guide pos="228" orient="horz"/>
        <p:guide pos="2772" orient="horz"/>
        <p:guide pos="1044" orient="horz"/>
        <p:guide pos="818" orient="horz"/>
        <p:guide pos="178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regular.fntdata"/><Relationship Id="rId50" Type="http://schemas.openxmlformats.org/officeDocument/2006/relationships/slide" Target="slides/slide45.xml"/><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6.xml"/><Relationship Id="rId55" Type="http://schemas.openxmlformats.org/officeDocument/2006/relationships/font" Target="fonts/Poppins-regular.fntdata"/><Relationship Id="rId10" Type="http://schemas.openxmlformats.org/officeDocument/2006/relationships/slide" Target="slides/slide5.xml"/><Relationship Id="rId54" Type="http://schemas.openxmlformats.org/officeDocument/2006/relationships/font" Target="fonts/Roboto-boldItalic.fntdata"/><Relationship Id="rId13" Type="http://schemas.openxmlformats.org/officeDocument/2006/relationships/slide" Target="slides/slide8.xml"/><Relationship Id="rId57" Type="http://schemas.openxmlformats.org/officeDocument/2006/relationships/font" Target="fonts/Poppins-italic.fntdata"/><Relationship Id="rId12" Type="http://schemas.openxmlformats.org/officeDocument/2006/relationships/slide" Target="slides/slide7.xml"/><Relationship Id="rId56" Type="http://schemas.openxmlformats.org/officeDocument/2006/relationships/font" Target="fonts/Poppins-bold.fntdata"/><Relationship Id="rId15" Type="http://schemas.openxmlformats.org/officeDocument/2006/relationships/slide" Target="slides/slide10.xml"/><Relationship Id="rId59" Type="http://customschemas.google.com/relationships/presentationmetadata" Target="metadata"/><Relationship Id="rId14" Type="http://schemas.openxmlformats.org/officeDocument/2006/relationships/slide" Target="slides/slide9.xml"/><Relationship Id="rId58" Type="http://schemas.openxmlformats.org/officeDocument/2006/relationships/font" Target="fonts/Poppi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0060"/>
          </a:xfrm>
          <a:prstGeom prst="rect">
            <a:avLst/>
          </a:prstGeom>
          <a:noFill/>
          <a:ln>
            <a:noFill/>
          </a:ln>
        </p:spPr>
        <p:txBody>
          <a:bodyPr anchorCtr="0" anchor="t"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4143587" y="0"/>
            <a:ext cx="3169920" cy="480060"/>
          </a:xfrm>
          <a:prstGeom prst="rect">
            <a:avLst/>
          </a:prstGeom>
          <a:noFill/>
          <a:ln>
            <a:noFill/>
          </a:ln>
        </p:spPr>
        <p:txBody>
          <a:bodyPr anchorCtr="0" anchor="t" bIns="48325" lIns="96650" spcFirstLastPara="1" rIns="96650" wrap="square" tIns="48325">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rm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0060"/>
          </a:xfrm>
          <a:prstGeom prst="rect">
            <a:avLst/>
          </a:prstGeom>
          <a:noFill/>
          <a:ln>
            <a:noFill/>
          </a:ln>
        </p:spPr>
        <p:txBody>
          <a:bodyPr anchorCtr="0" anchor="b"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1: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67" name="Google Shape;67;p1: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a2c682db72_0_3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3a2c682db72_0_3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29" name="Google Shape;129;g3a2c682db72_0_3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a2c682db72_0_35: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3a2c682db72_0_35: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36" name="Google Shape;136;g3a2c682db72_0_35: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a2c682db72_0_4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3a2c682db72_0_4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44" name="Google Shape;144;g3a2c682db72_0_4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a2c682db72_0_45: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3a2c682db72_0_45: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51" name="Google Shape;151;g3a2c682db72_0_45: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a2c682db72_0_57: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3a2c682db72_0_57: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58" name="Google Shape;158;g3a2c682db72_0_57: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a2c682db72_0_61: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3a2c682db72_0_61: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64" name="Google Shape;164;g3a2c682db72_0_61: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a2c682db72_0_65: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3a2c682db72_0_65: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70" name="Google Shape;170;g3a2c682db72_0_65: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a2c682db72_0_69: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3a2c682db72_0_69: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76" name="Google Shape;176;g3a2c682db72_0_69: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a2c682db72_0_8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3a2c682db72_0_8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82" name="Google Shape;182;g3a2c682db72_0_8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a2c682db72_0_105: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3a2c682db72_0_105: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90" name="Google Shape;190;g3a2c682db72_0_105: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74" name="Google Shape;74;p3: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790e18bde0_5_52: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3790e18bde0_5_52: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98" name="Google Shape;198;g3790e18bde0_5_52: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88c59906a7_0_1: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388c59906a7_0_1: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06" name="Google Shape;206;g388c59906a7_0_1: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999bcccebf_0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3999bcccebf_0_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14" name="Google Shape;214;g3999bcccebf_0_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999bcccebf_0_1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3999bcccebf_0_1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25" name="Google Shape;225;g3999bcccebf_0_1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a2c682db72_0_86: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3a2c682db72_0_86: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32" name="Google Shape;232;g3a2c682db72_0_86: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997313d6a4_2_19: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3997313d6a4_2_19: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38" name="Google Shape;238;g3997313d6a4_2_19: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8:notes"/>
          <p:cNvSpPr txBox="1"/>
          <p:nvPr>
            <p:ph idx="1" type="body"/>
          </p:nvPr>
        </p:nvSpPr>
        <p:spPr>
          <a:xfrm>
            <a:off x="731520" y="4560570"/>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44" name="Google Shape;244;p8:notes"/>
          <p:cNvSpPr/>
          <p:nvPr>
            <p:ph idx="2" type="sldImg"/>
          </p:nvPr>
        </p:nvSpPr>
        <p:spPr>
          <a:xfrm>
            <a:off x="457200" y="720725"/>
            <a:ext cx="6400800" cy="3600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7c671b8c4e_0_4: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50" name="Google Shape;250;g37c671b8c4e_0_4: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88c59906a7_0_34: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56" name="Google Shape;256;g388c59906a7_0_34: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a2889fa822_0_9: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a2889fa822_0_9: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264" name="Google Shape;264;g3a2889fa822_0_9: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790e18bde0_5_171: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80" name="Google Shape;80;g3790e18bde0_5_171: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88c59906a7_0_29: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70" name="Google Shape;270;g388c59906a7_0_29: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8902f033e3_0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38902f033e3_0_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77" name="Google Shape;277;g38902f033e3_0_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88f4719ecd_0_28: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388f4719ecd_0_28: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286" name="Google Shape;286;g388f4719ecd_0_28: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a2f9ed8421_0_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a2f9ed8421_0_0: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293" name="Google Shape;293;g3a2f9ed8421_0_0: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a2f9ed8421_0_22: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a2f9ed8421_0_22: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01" name="Google Shape;301;g3a2f9ed8421_0_22: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a2f9ed8421_0_14: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a2f9ed8421_0_14: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08" name="Google Shape;308;g3a2f9ed8421_0_14: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a2f9ed8421_0_35: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3a2f9ed8421_0_35: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15" name="Google Shape;315;g3a2f9ed8421_0_35: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88c59906a7_0_24: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21" name="Google Shape;321;g388c59906a7_0_24: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88c59906a7_0_43: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27" name="Google Shape;327;g388c59906a7_0_43: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a2889fa822_0_1: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a2889fa822_0_1:notes"/>
          <p:cNvSpPr txBox="1"/>
          <p:nvPr>
            <p:ph idx="1" type="body"/>
          </p:nvPr>
        </p:nvSpPr>
        <p:spPr>
          <a:xfrm>
            <a:off x="731520" y="4560570"/>
            <a:ext cx="5852100" cy="4320600"/>
          </a:xfrm>
          <a:prstGeom prst="rect">
            <a:avLst/>
          </a:prstGeom>
        </p:spPr>
        <p:txBody>
          <a:bodyPr anchorCtr="0" anchor="t" bIns="48325" lIns="96650" spcFirstLastPara="1" rIns="96650" wrap="square" tIns="48325">
            <a:noAutofit/>
          </a:bodyPr>
          <a:lstStyle/>
          <a:p>
            <a:pPr indent="0" lvl="0" marL="0" rtl="0" algn="l">
              <a:spcBef>
                <a:spcPts val="360"/>
              </a:spcBef>
              <a:spcAft>
                <a:spcPts val="0"/>
              </a:spcAft>
              <a:buNone/>
            </a:pPr>
            <a:r>
              <a:t/>
            </a:r>
            <a:endParaRPr/>
          </a:p>
        </p:txBody>
      </p:sp>
      <p:sp>
        <p:nvSpPr>
          <p:cNvPr id="337" name="Google Shape;337;g3a2889fa822_0_1:notes"/>
          <p:cNvSpPr txBox="1"/>
          <p:nvPr>
            <p:ph idx="12" type="sldNum"/>
          </p:nvPr>
        </p:nvSpPr>
        <p:spPr>
          <a:xfrm>
            <a:off x="4143587" y="9119474"/>
            <a:ext cx="3169800" cy="4800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88e8adc7aa_0_3: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388e8adc7aa_0_3: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88" name="Google Shape;88;g388e8adc7aa_0_3: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8ad98a92ad_0_3: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38ad98a92ad_0_3: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45" name="Google Shape;345;g38ad98a92ad_0_3: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8ad98a92ad_0_25: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38ad98a92ad_0_25: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53" name="Google Shape;353;g38ad98a92ad_0_25: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8ad98a92ad_0_31: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38ad98a92ad_0_31: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60" name="Google Shape;360;g38ad98a92ad_0_31: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8ad98a92ad_0_40: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38ad98a92ad_0_40: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68" name="Google Shape;368;g38ad98a92ad_0_4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8ad98a92ad_0_11: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38ad98a92ad_0_11: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82" name="Google Shape;382;g38ad98a92ad_0_11: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8ad98a92ad_0_19: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38ad98a92ad_0_19: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391" name="Google Shape;391;g38ad98a92ad_0_19: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a2c682db72_0_2: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3a2c682db72_0_2: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94" name="Google Shape;94;g3a2c682db72_0_2: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a2c682db72_0_7: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3a2c682db72_0_7: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00" name="Google Shape;100;g3a2c682db72_0_7: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a2c682db72_0_95: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g3a2c682db72_0_95: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07" name="Google Shape;107;g3a2c682db72_0_95: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a2c682db72_0_15: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3a2c682db72_0_15: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16" name="Google Shape;116;g3a2c682db72_0_15: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a2c682db72_0_19:notes"/>
          <p:cNvSpPr/>
          <p:nvPr>
            <p:ph idx="2" type="sldImg"/>
          </p:nvPr>
        </p:nvSpPr>
        <p:spPr>
          <a:xfrm>
            <a:off x="457200" y="720725"/>
            <a:ext cx="64008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3a2c682db72_0_19: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360"/>
              </a:spcBef>
              <a:spcAft>
                <a:spcPts val="0"/>
              </a:spcAft>
              <a:buSzPts val="1400"/>
              <a:buNone/>
            </a:pPr>
            <a:r>
              <a:t/>
            </a:r>
            <a:endParaRPr/>
          </a:p>
        </p:txBody>
      </p:sp>
      <p:sp>
        <p:nvSpPr>
          <p:cNvPr id="122" name="Google Shape;122;g3a2c682db72_0_19: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6"/>
          <p:cNvSpPr txBox="1"/>
          <p:nvPr>
            <p:ph type="title"/>
          </p:nvPr>
        </p:nvSpPr>
        <p:spPr>
          <a:xfrm>
            <a:off x="457200" y="400050"/>
            <a:ext cx="8229600" cy="663179"/>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26"/>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6" name="Shape 46"/>
        <p:cNvGrpSpPr/>
        <p:nvPr/>
      </p:nvGrpSpPr>
      <p:grpSpPr>
        <a:xfrm>
          <a:off x="0" y="0"/>
          <a:ext cx="0" cy="0"/>
          <a:chOff x="0" y="0"/>
          <a:chExt cx="0" cy="0"/>
        </a:xfrm>
      </p:grpSpPr>
      <p:sp>
        <p:nvSpPr>
          <p:cNvPr id="47" name="Google Shape;47;p35"/>
          <p:cNvSpPr txBox="1"/>
          <p:nvPr>
            <p:ph type="title"/>
          </p:nvPr>
        </p:nvSpPr>
        <p:spPr>
          <a:xfrm>
            <a:off x="457201" y="400050"/>
            <a:ext cx="3008313" cy="67627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8" name="Google Shape;48;p35"/>
          <p:cNvSpPr txBox="1"/>
          <p:nvPr>
            <p:ph idx="1" type="body"/>
          </p:nvPr>
        </p:nvSpPr>
        <p:spPr>
          <a:xfrm>
            <a:off x="3575050" y="400050"/>
            <a:ext cx="5111750" cy="4000501"/>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9" name="Google Shape;49;p35"/>
          <p:cNvSpPr txBox="1"/>
          <p:nvPr>
            <p:ph idx="2" type="body"/>
          </p:nvPr>
        </p:nvSpPr>
        <p:spPr>
          <a:xfrm>
            <a:off x="457201" y="1076326"/>
            <a:ext cx="3008313" cy="332422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0" name="Shape 50"/>
        <p:cNvGrpSpPr/>
        <p:nvPr/>
      </p:nvGrpSpPr>
      <p:grpSpPr>
        <a:xfrm>
          <a:off x="0" y="0"/>
          <a:ext cx="0" cy="0"/>
          <a:chOff x="0" y="0"/>
          <a:chExt cx="0" cy="0"/>
        </a:xfrm>
      </p:grpSpPr>
      <p:sp>
        <p:nvSpPr>
          <p:cNvPr id="51" name="Google Shape;51;p36"/>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2" name="Google Shape;52;p36"/>
          <p:cNvSpPr/>
          <p:nvPr>
            <p:ph idx="2" type="pic"/>
          </p:nvPr>
        </p:nvSpPr>
        <p:spPr>
          <a:xfrm>
            <a:off x="1792288" y="459581"/>
            <a:ext cx="5486400" cy="3086100"/>
          </a:xfrm>
          <a:prstGeom prst="rect">
            <a:avLst/>
          </a:prstGeom>
          <a:noFill/>
          <a:ln>
            <a:noFill/>
          </a:ln>
        </p:spPr>
      </p:sp>
      <p:sp>
        <p:nvSpPr>
          <p:cNvPr id="53" name="Google Shape;53;p36"/>
          <p:cNvSpPr txBox="1"/>
          <p:nvPr>
            <p:ph idx="1" type="body"/>
          </p:nvPr>
        </p:nvSpPr>
        <p:spPr>
          <a:xfrm>
            <a:off x="1792288" y="4025503"/>
            <a:ext cx="5486400" cy="43219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4" name="Shape 54"/>
        <p:cNvGrpSpPr/>
        <p:nvPr/>
      </p:nvGrpSpPr>
      <p:grpSpPr>
        <a:xfrm>
          <a:off x="0" y="0"/>
          <a:ext cx="0" cy="0"/>
          <a:chOff x="0" y="0"/>
          <a:chExt cx="0" cy="0"/>
        </a:xfrm>
      </p:grpSpPr>
      <p:sp>
        <p:nvSpPr>
          <p:cNvPr id="55" name="Google Shape;55;p37"/>
          <p:cNvSpPr txBox="1"/>
          <p:nvPr>
            <p:ph type="title"/>
          </p:nvPr>
        </p:nvSpPr>
        <p:spPr>
          <a:xfrm>
            <a:off x="457200" y="400050"/>
            <a:ext cx="8229600" cy="663179"/>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6" name="Google Shape;56;p37"/>
          <p:cNvSpPr txBox="1"/>
          <p:nvPr>
            <p:ph idx="1" type="body"/>
          </p:nvPr>
        </p:nvSpPr>
        <p:spPr>
          <a:xfrm rot="5400000">
            <a:off x="2971800" y="-1314450"/>
            <a:ext cx="32004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7" name="Shape 57"/>
        <p:cNvGrpSpPr/>
        <p:nvPr/>
      </p:nvGrpSpPr>
      <p:grpSpPr>
        <a:xfrm>
          <a:off x="0" y="0"/>
          <a:ext cx="0" cy="0"/>
          <a:chOff x="0" y="0"/>
          <a:chExt cx="0" cy="0"/>
        </a:xfrm>
      </p:grpSpPr>
      <p:sp>
        <p:nvSpPr>
          <p:cNvPr id="58" name="Google Shape;58;p38"/>
          <p:cNvSpPr txBox="1"/>
          <p:nvPr>
            <p:ph type="title"/>
          </p:nvPr>
        </p:nvSpPr>
        <p:spPr>
          <a:xfrm rot="5400000">
            <a:off x="5657850" y="1371601"/>
            <a:ext cx="40005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9" name="Google Shape;59;p38"/>
          <p:cNvSpPr txBox="1"/>
          <p:nvPr>
            <p:ph idx="1" type="body"/>
          </p:nvPr>
        </p:nvSpPr>
        <p:spPr>
          <a:xfrm rot="5400000">
            <a:off x="1466850" y="-609599"/>
            <a:ext cx="40005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0" name="Shape 60"/>
        <p:cNvGrpSpPr/>
        <p:nvPr/>
      </p:nvGrpSpPr>
      <p:grpSpPr>
        <a:xfrm>
          <a:off x="0" y="0"/>
          <a:ext cx="0" cy="0"/>
          <a:chOff x="0" y="0"/>
          <a:chExt cx="0" cy="0"/>
        </a:xfrm>
      </p:grpSpPr>
      <p:sp>
        <p:nvSpPr>
          <p:cNvPr id="61" name="Google Shape;61;g33461b9af83_1_313"/>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2" name="Google Shape;62;g33461b9af83_1_313"/>
          <p:cNvSpPr txBox="1"/>
          <p:nvPr>
            <p:ph idx="1" type="body"/>
          </p:nvPr>
        </p:nvSpPr>
        <p:spPr>
          <a:xfrm>
            <a:off x="311700" y="1152475"/>
            <a:ext cx="3999900" cy="3416400"/>
          </a:xfrm>
          <a:prstGeom prst="rect">
            <a:avLst/>
          </a:prstGeom>
          <a:noFill/>
          <a:ln>
            <a:noFill/>
          </a:ln>
        </p:spPr>
        <p:txBody>
          <a:bodyPr anchorCtr="0" anchor="t" bIns="45700" lIns="91425" spcFirstLastPara="1" rIns="91425" wrap="square" tIns="45700">
            <a:noAutofit/>
          </a:bodyPr>
          <a:lstStyle>
            <a:lvl1pPr indent="-317500" lvl="0" marL="457200" algn="l">
              <a:lnSpc>
                <a:spcPct val="100000"/>
              </a:lnSpc>
              <a:spcBef>
                <a:spcPts val="640"/>
              </a:spcBef>
              <a:spcAft>
                <a:spcPts val="0"/>
              </a:spcAft>
              <a:buSzPts val="1400"/>
              <a:buChar char="•"/>
              <a:defRPr sz="1400"/>
            </a:lvl1pPr>
            <a:lvl2pPr indent="-304800" lvl="1" marL="914400" algn="l">
              <a:lnSpc>
                <a:spcPct val="100000"/>
              </a:lnSpc>
              <a:spcBef>
                <a:spcPts val="560"/>
              </a:spcBef>
              <a:spcAft>
                <a:spcPts val="0"/>
              </a:spcAft>
              <a:buSzPts val="1200"/>
              <a:buChar char="–"/>
              <a:defRPr sz="1200"/>
            </a:lvl2pPr>
            <a:lvl3pPr indent="-304800" lvl="2" marL="1371600" algn="l">
              <a:lnSpc>
                <a:spcPct val="100000"/>
              </a:lnSpc>
              <a:spcBef>
                <a:spcPts val="480"/>
              </a:spcBef>
              <a:spcAft>
                <a:spcPts val="0"/>
              </a:spcAft>
              <a:buSzPts val="1200"/>
              <a:buChar char="•"/>
              <a:defRPr sz="12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63" name="Google Shape;63;g33461b9af83_1_313"/>
          <p:cNvSpPr txBox="1"/>
          <p:nvPr>
            <p:ph idx="2" type="body"/>
          </p:nvPr>
        </p:nvSpPr>
        <p:spPr>
          <a:xfrm>
            <a:off x="4832400" y="1152475"/>
            <a:ext cx="3999900" cy="3416400"/>
          </a:xfrm>
          <a:prstGeom prst="rect">
            <a:avLst/>
          </a:prstGeom>
          <a:noFill/>
          <a:ln>
            <a:noFill/>
          </a:ln>
        </p:spPr>
        <p:txBody>
          <a:bodyPr anchorCtr="0" anchor="t" bIns="45700" lIns="91425" spcFirstLastPara="1" rIns="91425" wrap="square" tIns="45700">
            <a:noAutofit/>
          </a:bodyPr>
          <a:lstStyle>
            <a:lvl1pPr indent="-317500" lvl="0" marL="457200" algn="l">
              <a:lnSpc>
                <a:spcPct val="100000"/>
              </a:lnSpc>
              <a:spcBef>
                <a:spcPts val="640"/>
              </a:spcBef>
              <a:spcAft>
                <a:spcPts val="0"/>
              </a:spcAft>
              <a:buSzPts val="1400"/>
              <a:buChar char="•"/>
              <a:defRPr sz="1400"/>
            </a:lvl1pPr>
            <a:lvl2pPr indent="-304800" lvl="1" marL="914400" algn="l">
              <a:lnSpc>
                <a:spcPct val="100000"/>
              </a:lnSpc>
              <a:spcBef>
                <a:spcPts val="560"/>
              </a:spcBef>
              <a:spcAft>
                <a:spcPts val="0"/>
              </a:spcAft>
              <a:buSzPts val="1200"/>
              <a:buChar char="–"/>
              <a:defRPr sz="1200"/>
            </a:lvl2pPr>
            <a:lvl3pPr indent="-304800" lvl="2" marL="1371600" algn="l">
              <a:lnSpc>
                <a:spcPct val="100000"/>
              </a:lnSpc>
              <a:spcBef>
                <a:spcPts val="480"/>
              </a:spcBef>
              <a:spcAft>
                <a:spcPts val="0"/>
              </a:spcAft>
              <a:buSzPts val="1200"/>
              <a:buChar char="•"/>
              <a:defRPr sz="1200"/>
            </a:lvl3pPr>
            <a:lvl4pPr indent="-304800" lvl="3" marL="1828800" algn="l">
              <a:lnSpc>
                <a:spcPct val="100000"/>
              </a:lnSpc>
              <a:spcBef>
                <a:spcPts val="400"/>
              </a:spcBef>
              <a:spcAft>
                <a:spcPts val="0"/>
              </a:spcAft>
              <a:buSzPts val="1200"/>
              <a:buChar char="–"/>
              <a:defRPr sz="1200"/>
            </a:lvl4pPr>
            <a:lvl5pPr indent="-304800" lvl="4" marL="2286000" algn="l">
              <a:lnSpc>
                <a:spcPct val="100000"/>
              </a:lnSpc>
              <a:spcBef>
                <a:spcPts val="400"/>
              </a:spcBef>
              <a:spcAft>
                <a:spcPts val="0"/>
              </a:spcAft>
              <a:buSzPts val="1200"/>
              <a:buChar char="»"/>
              <a:defRPr sz="1200"/>
            </a:lvl5pPr>
            <a:lvl6pPr indent="-304800" lvl="5" marL="2743200" algn="l">
              <a:lnSpc>
                <a:spcPct val="100000"/>
              </a:lnSpc>
              <a:spcBef>
                <a:spcPts val="400"/>
              </a:spcBef>
              <a:spcAft>
                <a:spcPts val="0"/>
              </a:spcAft>
              <a:buSzPts val="1200"/>
              <a:buChar char="•"/>
              <a:defRPr sz="1200"/>
            </a:lvl6pPr>
            <a:lvl7pPr indent="-304800" lvl="6" marL="3200400" algn="l">
              <a:lnSpc>
                <a:spcPct val="100000"/>
              </a:lnSpc>
              <a:spcBef>
                <a:spcPts val="400"/>
              </a:spcBef>
              <a:spcAft>
                <a:spcPts val="0"/>
              </a:spcAft>
              <a:buSzPts val="1200"/>
              <a:buChar char="•"/>
              <a:defRPr sz="1200"/>
            </a:lvl7pPr>
            <a:lvl8pPr indent="-304800" lvl="7" marL="3657600" algn="l">
              <a:lnSpc>
                <a:spcPct val="100000"/>
              </a:lnSpc>
              <a:spcBef>
                <a:spcPts val="400"/>
              </a:spcBef>
              <a:spcAft>
                <a:spcPts val="0"/>
              </a:spcAft>
              <a:buSzPts val="1200"/>
              <a:buChar char="•"/>
              <a:defRPr sz="1200"/>
            </a:lvl8pPr>
            <a:lvl9pPr indent="-304800" lvl="8" marL="4114800" algn="l">
              <a:lnSpc>
                <a:spcPct val="100000"/>
              </a:lnSpc>
              <a:spcBef>
                <a:spcPts val="400"/>
              </a:spcBef>
              <a:spcAft>
                <a:spcPts val="0"/>
              </a:spcAft>
              <a:buSzPts val="1200"/>
              <a:buChar char="•"/>
              <a:defRPr sz="1200"/>
            </a:lvl9pPr>
          </a:lstStyle>
          <a:p/>
        </p:txBody>
      </p:sp>
      <p:sp>
        <p:nvSpPr>
          <p:cNvPr id="64" name="Google Shape;64;g33461b9af83_1_3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25"/>
          <p:cNvSpPr txBox="1"/>
          <p:nvPr>
            <p:ph type="ctrTitle"/>
          </p:nvPr>
        </p:nvSpPr>
        <p:spPr>
          <a:xfrm>
            <a:off x="685800" y="1212057"/>
            <a:ext cx="7772400" cy="1102519"/>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 name="Google Shape;20;p25"/>
          <p:cNvSpPr txBox="1"/>
          <p:nvPr>
            <p:ph idx="1" type="subTitle"/>
          </p:nvPr>
        </p:nvSpPr>
        <p:spPr>
          <a:xfrm>
            <a:off x="1371600" y="2528888"/>
            <a:ext cx="6400800" cy="13144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27"/>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 name="Google Shape;23;p27"/>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33"/>
          <p:cNvSpPr txBox="1"/>
          <p:nvPr>
            <p:ph type="title"/>
          </p:nvPr>
        </p:nvSpPr>
        <p:spPr>
          <a:xfrm>
            <a:off x="457200" y="400050"/>
            <a:ext cx="8229600" cy="663179"/>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g1f190459a08_0_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g1f190459a08_0_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9" name="Google Shape;29;g1f190459a08_0_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 name="Shape 30"/>
        <p:cNvGrpSpPr/>
        <p:nvPr/>
      </p:nvGrpSpPr>
      <p:grpSpPr>
        <a:xfrm>
          <a:off x="0" y="0"/>
          <a:ext cx="0" cy="0"/>
          <a:chOff x="0" y="0"/>
          <a:chExt cx="0" cy="0"/>
        </a:xfrm>
      </p:grpSpPr>
      <p:sp>
        <p:nvSpPr>
          <p:cNvPr id="31" name="Google Shape;31;p32"/>
          <p:cNvSpPr txBox="1"/>
          <p:nvPr>
            <p:ph type="title"/>
          </p:nvPr>
        </p:nvSpPr>
        <p:spPr>
          <a:xfrm>
            <a:off x="457200" y="400050"/>
            <a:ext cx="8229600" cy="663179"/>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 name="Google Shape;32;p32"/>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3" name="Google Shape;33;p32"/>
          <p:cNvSpPr txBox="1"/>
          <p:nvPr>
            <p:ph idx="2" type="body"/>
          </p:nvPr>
        </p:nvSpPr>
        <p:spPr>
          <a:xfrm>
            <a:off x="457200" y="1631157"/>
            <a:ext cx="4040188" cy="2769394"/>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4" name="Google Shape;34;p32"/>
          <p:cNvSpPr txBox="1"/>
          <p:nvPr>
            <p:ph idx="3" type="body"/>
          </p:nvPr>
        </p:nvSpPr>
        <p:spPr>
          <a:xfrm>
            <a:off x="4645026" y="1151335"/>
            <a:ext cx="4041775" cy="47982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5" name="Google Shape;35;p32"/>
          <p:cNvSpPr txBox="1"/>
          <p:nvPr>
            <p:ph idx="4" type="body"/>
          </p:nvPr>
        </p:nvSpPr>
        <p:spPr>
          <a:xfrm>
            <a:off x="4645026" y="1631157"/>
            <a:ext cx="4041775" cy="2769394"/>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29"/>
          <p:cNvSpPr txBox="1"/>
          <p:nvPr>
            <p:ph type="title"/>
          </p:nvPr>
        </p:nvSpPr>
        <p:spPr>
          <a:xfrm>
            <a:off x="457200" y="400050"/>
            <a:ext cx="8229600" cy="663179"/>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8" name="Google Shape;38;p29"/>
          <p:cNvSpPr txBox="1"/>
          <p:nvPr>
            <p:ph idx="1" type="body"/>
          </p:nvPr>
        </p:nvSpPr>
        <p:spPr>
          <a:xfrm>
            <a:off x="457200" y="1200151"/>
            <a:ext cx="4038600" cy="32004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9" name="Google Shape;39;p29"/>
          <p:cNvSpPr txBox="1"/>
          <p:nvPr>
            <p:ph idx="2" type="body"/>
          </p:nvPr>
        </p:nvSpPr>
        <p:spPr>
          <a:xfrm>
            <a:off x="4648200" y="1200151"/>
            <a:ext cx="4038600" cy="32004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 name="Shape 4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Title and Content">
  <p:cSld name="08 Title and Content">
    <p:spTree>
      <p:nvGrpSpPr>
        <p:cNvPr id="41" name="Shape 41"/>
        <p:cNvGrpSpPr/>
        <p:nvPr/>
      </p:nvGrpSpPr>
      <p:grpSpPr>
        <a:xfrm>
          <a:off x="0" y="0"/>
          <a:ext cx="0" cy="0"/>
          <a:chOff x="0" y="0"/>
          <a:chExt cx="0" cy="0"/>
        </a:xfrm>
      </p:grpSpPr>
      <p:sp>
        <p:nvSpPr>
          <p:cNvPr id="42" name="Google Shape;42;p28"/>
          <p:cNvSpPr txBox="1"/>
          <p:nvPr>
            <p:ph idx="1" type="body"/>
          </p:nvPr>
        </p:nvSpPr>
        <p:spPr>
          <a:xfrm>
            <a:off x="457200" y="1352550"/>
            <a:ext cx="7086600" cy="30861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900"/>
              </a:spcBef>
              <a:spcAft>
                <a:spcPts val="0"/>
              </a:spcAft>
              <a:buClr>
                <a:schemeClr val="dk1"/>
              </a:buClr>
              <a:buSzPts val="1400"/>
              <a:buNone/>
              <a:defRPr/>
            </a:lvl1pPr>
            <a:lvl2pPr indent="-228600" lvl="1" marL="914400" algn="l">
              <a:lnSpc>
                <a:spcPct val="100000"/>
              </a:lnSpc>
              <a:spcBef>
                <a:spcPts val="900"/>
              </a:spcBef>
              <a:spcAft>
                <a:spcPts val="0"/>
              </a:spcAft>
              <a:buClr>
                <a:schemeClr val="dk1"/>
              </a:buClr>
              <a:buSzPts val="1400"/>
              <a:buNone/>
              <a:defRPr/>
            </a:lvl2pPr>
            <a:lvl3pPr indent="-317500" lvl="2" marL="1371600" algn="l">
              <a:lnSpc>
                <a:spcPct val="100000"/>
              </a:lnSpc>
              <a:spcBef>
                <a:spcPts val="600"/>
              </a:spcBef>
              <a:spcAft>
                <a:spcPts val="0"/>
              </a:spcAft>
              <a:buClr>
                <a:schemeClr val="dk1"/>
              </a:buClr>
              <a:buSzPts val="1400"/>
              <a:buChar char="•"/>
              <a:defRPr/>
            </a:lvl3pPr>
            <a:lvl4pPr indent="-317500" lvl="3" marL="1828800" algn="l">
              <a:lnSpc>
                <a:spcPct val="100000"/>
              </a:lnSpc>
              <a:spcBef>
                <a:spcPts val="600"/>
              </a:spcBef>
              <a:spcAft>
                <a:spcPts val="0"/>
              </a:spcAft>
              <a:buClr>
                <a:schemeClr val="dk1"/>
              </a:buClr>
              <a:buSzPts val="1400"/>
              <a:buChar char="–"/>
              <a:defRPr/>
            </a:lvl4pPr>
            <a:lvl5pPr indent="-317500" lvl="4" marL="2286000" algn="l">
              <a:lnSpc>
                <a:spcPct val="100000"/>
              </a:lnSpc>
              <a:spcBef>
                <a:spcPts val="600"/>
              </a:spcBef>
              <a:spcAft>
                <a:spcPts val="0"/>
              </a:spcAft>
              <a:buClr>
                <a:schemeClr val="dk1"/>
              </a:buClr>
              <a:buSzPts val="1400"/>
              <a:buChar char="–"/>
              <a:defRPr/>
            </a:lvl5pPr>
            <a:lvl6pPr indent="-317500" lvl="5" marL="2743200" algn="l">
              <a:lnSpc>
                <a:spcPct val="100000"/>
              </a:lnSpc>
              <a:spcBef>
                <a:spcPts val="600"/>
              </a:spcBef>
              <a:spcAft>
                <a:spcPts val="0"/>
              </a:spcAft>
              <a:buClr>
                <a:schemeClr val="dk1"/>
              </a:buClr>
              <a:buSzPts val="1400"/>
              <a:buChar char="–"/>
              <a:defRPr/>
            </a:lvl6pPr>
            <a:lvl7pPr indent="-317500" lvl="6" marL="3200400" algn="l">
              <a:lnSpc>
                <a:spcPct val="100000"/>
              </a:lnSpc>
              <a:spcBef>
                <a:spcPts val="600"/>
              </a:spcBef>
              <a:spcAft>
                <a:spcPts val="0"/>
              </a:spcAft>
              <a:buClr>
                <a:schemeClr val="dk1"/>
              </a:buClr>
              <a:buSzPts val="1400"/>
              <a:buChar char="–"/>
              <a:defRPr/>
            </a:lvl7pPr>
            <a:lvl8pPr indent="-317500" lvl="7" marL="3657600" algn="l">
              <a:lnSpc>
                <a:spcPct val="100000"/>
              </a:lnSpc>
              <a:spcBef>
                <a:spcPts val="600"/>
              </a:spcBef>
              <a:spcAft>
                <a:spcPts val="0"/>
              </a:spcAft>
              <a:buClr>
                <a:schemeClr val="dk1"/>
              </a:buClr>
              <a:buSzPts val="1400"/>
              <a:buChar char="–"/>
              <a:defRPr/>
            </a:lvl8pPr>
            <a:lvl9pPr indent="-317500" lvl="8" marL="4114800" algn="l">
              <a:lnSpc>
                <a:spcPct val="100000"/>
              </a:lnSpc>
              <a:spcBef>
                <a:spcPts val="600"/>
              </a:spcBef>
              <a:spcAft>
                <a:spcPts val="0"/>
              </a:spcAft>
              <a:buClr>
                <a:schemeClr val="dk1"/>
              </a:buClr>
              <a:buSzPts val="1400"/>
              <a:buChar char="–"/>
              <a:defRPr/>
            </a:lvl9pPr>
          </a:lstStyle>
          <a:p/>
        </p:txBody>
      </p:sp>
      <p:sp>
        <p:nvSpPr>
          <p:cNvPr id="43" name="Google Shape;43;p28"/>
          <p:cNvSpPr txBox="1"/>
          <p:nvPr>
            <p:ph idx="12" type="sldNum"/>
          </p:nvPr>
        </p:nvSpPr>
        <p:spPr>
          <a:xfrm>
            <a:off x="8458200" y="4700016"/>
            <a:ext cx="228600" cy="2286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700"/>
              <a:buFont typeface="Arial"/>
              <a:buNone/>
              <a:defRPr b="1" i="0" sz="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4" name="Google Shape;44;p28"/>
          <p:cNvCxnSpPr/>
          <p:nvPr/>
        </p:nvCxnSpPr>
        <p:spPr>
          <a:xfrm>
            <a:off x="457200" y="457200"/>
            <a:ext cx="8229600" cy="0"/>
          </a:xfrm>
          <a:prstGeom prst="straightConnector1">
            <a:avLst/>
          </a:prstGeom>
          <a:noFill/>
          <a:ln cap="flat" cmpd="sng" w="47625">
            <a:solidFill>
              <a:schemeClr val="dk1"/>
            </a:solidFill>
            <a:prstDash val="solid"/>
            <a:round/>
            <a:headEnd len="sm" w="sm" type="none"/>
            <a:tailEnd len="sm" w="sm" type="none"/>
          </a:ln>
        </p:spPr>
      </p:cxnSp>
      <p:sp>
        <p:nvSpPr>
          <p:cNvPr id="45" name="Google Shape;45;p28"/>
          <p:cNvSpPr txBox="1"/>
          <p:nvPr>
            <p:ph type="title"/>
          </p:nvPr>
        </p:nvSpPr>
        <p:spPr>
          <a:xfrm>
            <a:off x="457200" y="590550"/>
            <a:ext cx="7086600" cy="571500"/>
          </a:xfrm>
          <a:prstGeom prst="rect">
            <a:avLst/>
          </a:prstGeom>
          <a:noFill/>
          <a:ln>
            <a:noFill/>
          </a:ln>
        </p:spPr>
        <p:txBody>
          <a:bodyPr anchorCtr="0" anchor="t" bIns="0" lIns="0" spcFirstLastPara="1" rIns="0" wrap="square" tIns="0">
            <a:normAutofit/>
          </a:bodyPr>
          <a:lstStyle>
            <a:lvl1pPr lvl="0" algn="l">
              <a:lnSpc>
                <a:spcPct val="80000"/>
              </a:lnSpc>
              <a:spcBef>
                <a:spcPts val="0"/>
              </a:spcBef>
              <a:spcAft>
                <a:spcPts val="0"/>
              </a:spcAft>
              <a:buClr>
                <a:schemeClr val="dk1"/>
              </a:buClr>
              <a:buSzPts val="1400"/>
              <a:buFont typeface="Trebuchet MS"/>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457200" y="400050"/>
            <a:ext cx="8229600" cy="663179"/>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1" name="Google Shape;11;p24"/>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4"/>
          <p:cNvSpPr/>
          <p:nvPr/>
        </p:nvSpPr>
        <p:spPr>
          <a:xfrm>
            <a:off x="0" y="4972050"/>
            <a:ext cx="9144000" cy="171450"/>
          </a:xfrm>
          <a:custGeom>
            <a:rect b="b" l="l" r="r" t="t"/>
            <a:pathLst>
              <a:path extrusionOk="0" h="990600" w="9144000">
                <a:moveTo>
                  <a:pt x="0" y="0"/>
                </a:moveTo>
                <a:lnTo>
                  <a:pt x="4607626" y="215735"/>
                </a:lnTo>
                <a:lnTo>
                  <a:pt x="9144000" y="0"/>
                </a:lnTo>
                <a:lnTo>
                  <a:pt x="9144000" y="990600"/>
                </a:lnTo>
                <a:lnTo>
                  <a:pt x="0" y="990600"/>
                </a:lnTo>
                <a:lnTo>
                  <a:pt x="0" y="0"/>
                </a:lnTo>
                <a:close/>
              </a:path>
            </a:pathLst>
          </a:custGeom>
          <a:solidFill>
            <a:srgbClr val="003F8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 name="Google Shape;13;p24"/>
          <p:cNvPicPr preferRelativeResize="0"/>
          <p:nvPr/>
        </p:nvPicPr>
        <p:blipFill rotWithShape="1">
          <a:blip r:embed="rId1">
            <a:alphaModFix/>
          </a:blip>
          <a:srcRect b="0" l="0" r="0" t="0"/>
          <a:stretch/>
        </p:blipFill>
        <p:spPr>
          <a:xfrm>
            <a:off x="8001000" y="4686300"/>
            <a:ext cx="822857" cy="103131"/>
          </a:xfrm>
          <a:prstGeom prst="rect">
            <a:avLst/>
          </a:prstGeom>
          <a:noFill/>
          <a:ln>
            <a:noFill/>
          </a:ln>
        </p:spPr>
      </p:pic>
      <p:sp>
        <p:nvSpPr>
          <p:cNvPr id="14" name="Google Shape;14;p24"/>
          <p:cNvSpPr/>
          <p:nvPr/>
        </p:nvSpPr>
        <p:spPr>
          <a:xfrm>
            <a:off x="0" y="0"/>
            <a:ext cx="9144000" cy="17145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twinvalley.ggacbsa.org/" TargetMode="External"/><Relationship Id="rId4" Type="http://schemas.openxmlformats.org/officeDocument/2006/relationships/hyperlink" Target="https://twinvalley.ggacbsa.org/" TargetMode="External"/><Relationship Id="rId5" Type="http://schemas.openxmlformats.org/officeDocument/2006/relationships/hyperlink" Target="https://twinvalley.ggacbsa.org/" TargetMode="External"/><Relationship Id="rId6" Type="http://schemas.openxmlformats.org/officeDocument/2006/relationships/hyperlink" Target="https://twinvalley.ggacbsa.org/" TargetMode="External"/><Relationship Id="rId7" Type="http://schemas.openxmlformats.org/officeDocument/2006/relationships/hyperlink" Target="https://twinvalley.ggacbsa.org/" TargetMode="External"/><Relationship Id="rId8" Type="http://schemas.openxmlformats.org/officeDocument/2006/relationships/hyperlink" Target="https://twinvalley.ggacbsa.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hyperlink" Target="https://docs.google.com/forms/d/e/1FAIpQLSfFcLKhE6K2v0W6_MO738cLOIlFu5J50iHhh4tDMCZBr9tMAw/viewform?pli=1" TargetMode="External"/><Relationship Id="rId4" Type="http://schemas.openxmlformats.org/officeDocument/2006/relationships/image" Target="../media/image39.png"/><Relationship Id="rId5" Type="http://schemas.openxmlformats.org/officeDocument/2006/relationships/hyperlink" Target="https://docs.google.com/forms/d/e/1FAIpQLSfFcLKhE6K2v0W6_MO738cLOIlFu5J50iHhh4tDMCZBr9tMAw/viewform?pli=1" TargetMode="External"/><Relationship Id="rId6" Type="http://schemas.openxmlformats.org/officeDocument/2006/relationships/image" Target="../media/image15.png"/><Relationship Id="rId7" Type="http://schemas.openxmlformats.org/officeDocument/2006/relationships/hyperlink" Target="https://docs.google.com/forms/d/e/1FAIpQLSfFcLKhE6K2v0W6_MO738cLOIlFu5J50iHhh4tDMCZBr9tMAw/viewform?pli=1"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d2ylcl04.na1.hubspotlinks.com/Ctc/GG+113/d2yLCL04/VVsrqv2-xRtPW1dldLZ5FDFTxW2v98dD549Qv2MkNll23m2ndW6N1vHY6lZ3mmW5XRYJ-3RM-6QW56PlVp4zfdmJW43V9Ml7B1094VYdfVm4HpNVwW4npQg11RSTFSW7TbcpT6dNd--W63g3pR511-ShW3wWYYL6nGXZ2V1Y0Yg5x9xwqW3TdfWb68RVclW8d5-Ms5nTW_pW8DmlnD9cJrpSW7ZJCFd6wrHcXW8CbQD64tLgtRW697wfs7Kgk13W2jd_Ql43mYBbVx57Vp9028dFW6VC3836v100lVKtKmL85yxgtW7q_L9p79vLHrN6T0LSCPBTlDN3bbdwZcJMyQf1TFrBb04" TargetMode="External"/><Relationship Id="rId4" Type="http://schemas.openxmlformats.org/officeDocument/2006/relationships/hyperlink" Target="https://d2ylcl04.na1.hubspotlinks.com/Ctc/GG+113/d2yLCL04/VVsrqv2-xRtPW1dldLZ5FDFTxW2v98dD549Qv2MkNll23m2ndW6N1vHY6lZ3lGW2K-Hkr2tRqG5W5ZFkCy6pJnkdW4YwB-B5wnz47W8Bg7d06kHD94W2NKdXK4t4ck5VvkBrB2TsKWcN5SxVBKqP3vGN4x2p-swm0qqW82Nb7F7f5YP3W4B3Sr84Kj4FdW3yk4465Xmp6yW8LmqBR6ppnX8W5jnK8f6VSWzmW7C8tjm1m25KRW1-pb023b5c9PW83n6MM2kgwN-N49j-pM11Vx2N5P-62f9GWcHW3RmRkK1mcCv1W65Cvf41HcBypW4tkWhK6tql09W6f1nhn6SgYJdf7RC66404" TargetMode="External"/><Relationship Id="rId5" Type="http://schemas.openxmlformats.org/officeDocument/2006/relationships/hyperlink" Target="https://d2ylcl04.na1.hubspotlinks.com/Ctc/GG+113/d2yLCL04/VVsrqv2-xRtPW1dldLZ5FDFTxW2v98dD549Qv2MkNll23m2ndW6N1vHY6lZ3pbW6CjCTB8wbMczW10FHnh8D7Fn3VS7yV-7C_x2SW362HJJ8PcFPKW2CY9pk37QlVNW4-_B9m709wHDW32_Lfh79yY6hW70hSN121vfCYW4ff0n81fTR-lN4KQF9BfB6d0W5PvYNl6XtJGBW5rzD481pWt1pW8C5kCP4MfRR0W4zgzds4ddClDW361H2J7w7hLhW6bf3Yb2_ZYZPW6yyZpH6SCkyPN8WWnRN5kPPtW52wC9m6dVHcvW3zw-9-8jR_lDW16K1Q56Q6qsZN5WBgBYp5P0Qf3qVPdM04" TargetMode="External"/><Relationship Id="rId6" Type="http://schemas.openxmlformats.org/officeDocument/2006/relationships/hyperlink" Target="https://d2ylcl04.na1.hubspotlinks.com/Ctc/GG+113/d2yLCL04/VVsrqv2-xRtPW1dldLZ5FDFTxW2v98dD549Qv2MkNlmd3m2ndW95jsWP6lZ3lRVzYJh164XyvYW9705HM8CqwVQN1TGPPFVFdW-W6bT_fW3hlV2vW2B4Hpb2rt67NW1D6lp94tjMt0VkfHvK6Bw4qVW3VBN0t9f3L5tW93-20H66Tvp9W1_VMh45CYLP5W3JwdZR4bS7wJW2SPwS34rGgWcW6YrYB21nHkHkW5hrvJX8KkKrVW6vj2Tw6H7zN2W7lkKPV5sjhSmW4F8xfG2jtv7mW4CM47X5tdmnwW7Kzrgf8x49FLW8xZWDL83bnm9N2GQ02xF_4nlW9hMtcV4xWt24W7S7W4Z74kf0mW8sxvmx2gCQHdW3PBpL64GSmV2W7dy2Wg3Q77bpW6h39c53yxkX-W1Zm-sb24cZMZVGr8G84PJBgbW1dPPkG3gF8g4f7Llqq40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34.png"/><Relationship Id="rId5" Type="http://schemas.openxmlformats.org/officeDocument/2006/relationships/hyperlink" Target="https://goldengatescouting.org/lead/"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6.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s://www.scouting.org/skills/merit-badges/test-lab/dance/" TargetMode="Externa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0.png"/><Relationship Id="rId4"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2.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
          <p:cNvSpPr txBox="1"/>
          <p:nvPr>
            <p:ph type="ctrTitle"/>
          </p:nvPr>
        </p:nvSpPr>
        <p:spPr>
          <a:xfrm>
            <a:off x="685800" y="2727766"/>
            <a:ext cx="7772400" cy="110251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Twin Valley Roundtable</a:t>
            </a:r>
            <a:endParaRPr/>
          </a:p>
        </p:txBody>
      </p:sp>
      <p:sp>
        <p:nvSpPr>
          <p:cNvPr id="70" name="Google Shape;70;p1"/>
          <p:cNvSpPr txBox="1"/>
          <p:nvPr>
            <p:ph idx="1" type="subTitle"/>
          </p:nvPr>
        </p:nvSpPr>
        <p:spPr>
          <a:xfrm>
            <a:off x="1371600" y="3849141"/>
            <a:ext cx="6400800" cy="533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3200"/>
              <a:buNone/>
            </a:pPr>
            <a:r>
              <a:rPr lang="en-US"/>
              <a:t>November 13, 2025</a:t>
            </a:r>
            <a:endParaRPr/>
          </a:p>
        </p:txBody>
      </p:sp>
      <p:pic>
        <p:nvPicPr>
          <p:cNvPr descr="A picture containing game&#10;&#10;Description automatically generated" id="71" name="Google Shape;71;p1"/>
          <p:cNvPicPr preferRelativeResize="0"/>
          <p:nvPr/>
        </p:nvPicPr>
        <p:blipFill rotWithShape="1">
          <a:blip r:embed="rId3">
            <a:alphaModFix/>
          </a:blip>
          <a:srcRect b="0" l="0" r="0" t="0"/>
          <a:stretch/>
        </p:blipFill>
        <p:spPr>
          <a:xfrm>
            <a:off x="3244777" y="57150"/>
            <a:ext cx="2654446" cy="26517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3a2c682db72_0_30"/>
          <p:cNvSpPr/>
          <p:nvPr/>
        </p:nvSpPr>
        <p:spPr>
          <a:xfrm>
            <a:off x="7975675" y="4566675"/>
            <a:ext cx="934500" cy="272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32" name="Google Shape;132;g3a2c682db72_0_30"/>
          <p:cNvPicPr preferRelativeResize="0"/>
          <p:nvPr/>
        </p:nvPicPr>
        <p:blipFill>
          <a:blip r:embed="rId3">
            <a:alphaModFix/>
          </a:blip>
          <a:stretch>
            <a:fillRect/>
          </a:stretch>
        </p:blipFill>
        <p:spPr>
          <a:xfrm>
            <a:off x="0" y="0"/>
            <a:ext cx="9144012"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3a2c682db72_0_35"/>
          <p:cNvSpPr/>
          <p:nvPr/>
        </p:nvSpPr>
        <p:spPr>
          <a:xfrm>
            <a:off x="7975675" y="4566675"/>
            <a:ext cx="934500" cy="272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39" name="Google Shape;139;g3a2c682db72_0_35"/>
          <p:cNvPicPr preferRelativeResize="0"/>
          <p:nvPr/>
        </p:nvPicPr>
        <p:blipFill>
          <a:blip r:embed="rId3">
            <a:alphaModFix/>
          </a:blip>
          <a:stretch>
            <a:fillRect/>
          </a:stretch>
        </p:blipFill>
        <p:spPr>
          <a:xfrm>
            <a:off x="11753" y="0"/>
            <a:ext cx="9144000" cy="5143507"/>
          </a:xfrm>
          <a:prstGeom prst="rect">
            <a:avLst/>
          </a:prstGeom>
          <a:noFill/>
          <a:ln>
            <a:noFill/>
          </a:ln>
        </p:spPr>
      </p:pic>
      <p:sp>
        <p:nvSpPr>
          <p:cNvPr id="140" name="Google Shape;140;g3a2c682db72_0_35"/>
          <p:cNvSpPr txBox="1"/>
          <p:nvPr/>
        </p:nvSpPr>
        <p:spPr>
          <a:xfrm>
            <a:off x="0" y="4527900"/>
            <a:ext cx="1199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Youth: $234</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US">
                <a:solidFill>
                  <a:schemeClr val="dk1"/>
                </a:solidFill>
                <a:latin typeface="Calibri"/>
                <a:ea typeface="Calibri"/>
                <a:cs typeface="Calibri"/>
                <a:sym typeface="Calibri"/>
              </a:rPr>
              <a:t>Adult: $164</a:t>
            </a:r>
            <a:endParaRPr>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3a2c682db72_0_40"/>
          <p:cNvSpPr/>
          <p:nvPr/>
        </p:nvSpPr>
        <p:spPr>
          <a:xfrm>
            <a:off x="7975675" y="4566675"/>
            <a:ext cx="934500" cy="272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47" name="Google Shape;147;g3a2c682db72_0_40"/>
          <p:cNvPicPr preferRelativeResize="0"/>
          <p:nvPr/>
        </p:nvPicPr>
        <p:blipFill>
          <a:blip r:embed="rId3">
            <a:alphaModFix/>
          </a:blip>
          <a:stretch>
            <a:fillRect/>
          </a:stretch>
        </p:blipFill>
        <p:spPr>
          <a:xfrm>
            <a:off x="0" y="0"/>
            <a:ext cx="9144012"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3a2c682db72_0_45"/>
          <p:cNvSpPr/>
          <p:nvPr/>
        </p:nvSpPr>
        <p:spPr>
          <a:xfrm>
            <a:off x="7975675" y="4566675"/>
            <a:ext cx="934500" cy="272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4" name="Google Shape;154;g3a2c682db72_0_45"/>
          <p:cNvSpPr txBox="1"/>
          <p:nvPr/>
        </p:nvSpPr>
        <p:spPr>
          <a:xfrm>
            <a:off x="0" y="242375"/>
            <a:ext cx="9144000" cy="45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a:solidFill>
                  <a:schemeClr val="dk1"/>
                </a:solidFill>
                <a:latin typeface="Calibri"/>
                <a:ea typeface="Calibri"/>
                <a:cs typeface="Calibri"/>
                <a:sym typeface="Calibri"/>
              </a:rPr>
              <a:t>In Conclusion:</a:t>
            </a:r>
            <a:endParaRPr b="1" sz="2600">
              <a:solidFill>
                <a:schemeClr val="dk1"/>
              </a:solidFill>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a:p>
            <a:pPr indent="-393700" lvl="0" marL="457200" rtl="0" algn="l">
              <a:spcBef>
                <a:spcPts val="0"/>
              </a:spcBef>
              <a:spcAft>
                <a:spcPts val="0"/>
              </a:spcAft>
              <a:buClr>
                <a:schemeClr val="dk1"/>
              </a:buClr>
              <a:buSzPts val="2600"/>
              <a:buFont typeface="Calibri"/>
              <a:buChar char="●"/>
            </a:pPr>
            <a:r>
              <a:rPr b="1" lang="en-US" sz="2600">
                <a:solidFill>
                  <a:schemeClr val="dk1"/>
                </a:solidFill>
                <a:latin typeface="Calibri"/>
                <a:ea typeface="Calibri"/>
                <a:cs typeface="Calibri"/>
                <a:sym typeface="Calibri"/>
              </a:rPr>
              <a:t>Adjustments </a:t>
            </a:r>
            <a:r>
              <a:rPr lang="en-US" sz="2600">
                <a:solidFill>
                  <a:schemeClr val="dk1"/>
                </a:solidFill>
                <a:latin typeface="Calibri"/>
                <a:ea typeface="Calibri"/>
                <a:cs typeface="Calibri"/>
                <a:sym typeface="Calibri"/>
              </a:rPr>
              <a:t>are needed to keep the Council solvent and in </a:t>
            </a:r>
            <a:r>
              <a:rPr b="1" lang="en-US" sz="2600">
                <a:solidFill>
                  <a:schemeClr val="dk1"/>
                </a:solidFill>
                <a:latin typeface="Calibri"/>
                <a:ea typeface="Calibri"/>
                <a:cs typeface="Calibri"/>
                <a:sym typeface="Calibri"/>
              </a:rPr>
              <a:t>existence</a:t>
            </a:r>
            <a:endParaRPr b="1" sz="2600">
              <a:solidFill>
                <a:schemeClr val="dk1"/>
              </a:solidFill>
              <a:latin typeface="Calibri"/>
              <a:ea typeface="Calibri"/>
              <a:cs typeface="Calibri"/>
              <a:sym typeface="Calibri"/>
            </a:endParaRPr>
          </a:p>
          <a:p>
            <a:pPr indent="-393700" lvl="0" marL="4572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The </a:t>
            </a:r>
            <a:r>
              <a:rPr b="1" lang="en-US" sz="2600">
                <a:solidFill>
                  <a:schemeClr val="dk1"/>
                </a:solidFill>
                <a:latin typeface="Calibri"/>
                <a:ea typeface="Calibri"/>
                <a:cs typeface="Calibri"/>
                <a:sym typeface="Calibri"/>
              </a:rPr>
              <a:t>additional</a:t>
            </a:r>
            <a:r>
              <a:rPr b="1" lang="en-US" sz="2600">
                <a:solidFill>
                  <a:schemeClr val="dk1"/>
                </a:solidFill>
                <a:latin typeface="Calibri"/>
                <a:ea typeface="Calibri"/>
                <a:cs typeface="Calibri"/>
                <a:sym typeface="Calibri"/>
              </a:rPr>
              <a:t> impact</a:t>
            </a:r>
            <a:r>
              <a:rPr lang="en-US" sz="2600">
                <a:solidFill>
                  <a:schemeClr val="dk1"/>
                </a:solidFill>
                <a:latin typeface="Calibri"/>
                <a:ea typeface="Calibri"/>
                <a:cs typeface="Calibri"/>
                <a:sym typeface="Calibri"/>
              </a:rPr>
              <a:t> on families is </a:t>
            </a:r>
            <a:r>
              <a:rPr b="1" lang="en-US" sz="2600">
                <a:solidFill>
                  <a:schemeClr val="dk1"/>
                </a:solidFill>
                <a:latin typeface="Calibri"/>
                <a:ea typeface="Calibri"/>
                <a:cs typeface="Calibri"/>
                <a:sym typeface="Calibri"/>
              </a:rPr>
              <a:t>$6.50/month</a:t>
            </a:r>
            <a:r>
              <a:rPr lang="en-US" sz="2600">
                <a:solidFill>
                  <a:schemeClr val="dk1"/>
                </a:solidFill>
                <a:latin typeface="Calibri"/>
                <a:ea typeface="Calibri"/>
                <a:cs typeface="Calibri"/>
                <a:sym typeface="Calibri"/>
              </a:rPr>
              <a:t> or less, and is considerably lower than other available alternatives</a:t>
            </a:r>
            <a:endParaRPr sz="2600">
              <a:solidFill>
                <a:schemeClr val="dk1"/>
              </a:solidFill>
              <a:latin typeface="Calibri"/>
              <a:ea typeface="Calibri"/>
              <a:cs typeface="Calibri"/>
              <a:sym typeface="Calibri"/>
            </a:endParaRPr>
          </a:p>
          <a:p>
            <a:pPr indent="-393700" lvl="0" marL="457200" rtl="0" algn="l">
              <a:spcBef>
                <a:spcPts val="0"/>
              </a:spcBef>
              <a:spcAft>
                <a:spcPts val="0"/>
              </a:spcAft>
              <a:buClr>
                <a:schemeClr val="dk1"/>
              </a:buClr>
              <a:buSzPts val="2600"/>
              <a:buFont typeface="Calibri"/>
              <a:buChar char="●"/>
            </a:pPr>
            <a:r>
              <a:rPr b="1" lang="en-US" sz="2600">
                <a:solidFill>
                  <a:schemeClr val="dk1"/>
                </a:solidFill>
                <a:latin typeface="Calibri"/>
                <a:ea typeface="Calibri"/>
                <a:cs typeface="Calibri"/>
                <a:sym typeface="Calibri"/>
              </a:rPr>
              <a:t>Increase youth participation</a:t>
            </a:r>
            <a:r>
              <a:rPr lang="en-US" sz="2600">
                <a:solidFill>
                  <a:schemeClr val="dk1"/>
                </a:solidFill>
                <a:latin typeface="Calibri"/>
                <a:ea typeface="Calibri"/>
                <a:cs typeface="Calibri"/>
                <a:sym typeface="Calibri"/>
              </a:rPr>
              <a:t> in Scouting instrumental in offsetting costs</a:t>
            </a:r>
            <a:endParaRPr sz="2600">
              <a:solidFill>
                <a:schemeClr val="dk1"/>
              </a:solidFill>
              <a:latin typeface="Calibri"/>
              <a:ea typeface="Calibri"/>
              <a:cs typeface="Calibri"/>
              <a:sym typeface="Calibri"/>
            </a:endParaRPr>
          </a:p>
          <a:p>
            <a:pPr indent="-393700" lvl="0" marL="457200" rtl="0" algn="l">
              <a:spcBef>
                <a:spcPts val="0"/>
              </a:spcBef>
              <a:spcAft>
                <a:spcPts val="0"/>
              </a:spcAft>
              <a:buClr>
                <a:schemeClr val="dk1"/>
              </a:buClr>
              <a:buSzPts val="2600"/>
              <a:buFont typeface="Calibri"/>
              <a:buChar char="●"/>
            </a:pPr>
            <a:r>
              <a:rPr b="1" lang="en-US" sz="2600">
                <a:solidFill>
                  <a:schemeClr val="dk1"/>
                </a:solidFill>
                <a:latin typeface="Calibri"/>
                <a:ea typeface="Calibri"/>
                <a:cs typeface="Calibri"/>
                <a:sym typeface="Calibri"/>
              </a:rPr>
              <a:t>Friends of Scouting</a:t>
            </a:r>
            <a:r>
              <a:rPr lang="en-US" sz="2600">
                <a:solidFill>
                  <a:schemeClr val="dk1"/>
                </a:solidFill>
                <a:latin typeface="Calibri"/>
                <a:ea typeface="Calibri"/>
                <a:cs typeface="Calibri"/>
                <a:sym typeface="Calibri"/>
              </a:rPr>
              <a:t> campaign has been an historically declining buffer (both in participation and contributions)</a:t>
            </a:r>
            <a:endParaRPr sz="2600">
              <a:solidFill>
                <a:schemeClr val="dk1"/>
              </a:solidFill>
              <a:latin typeface="Calibri"/>
              <a:ea typeface="Calibri"/>
              <a:cs typeface="Calibri"/>
              <a:sym typeface="Calibri"/>
            </a:endParaRPr>
          </a:p>
          <a:p>
            <a:pPr indent="-393700" lvl="0" marL="457200" rtl="0" algn="l">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The impact of Scouting on our youth is </a:t>
            </a:r>
            <a:r>
              <a:rPr b="1" lang="en-US" sz="2600">
                <a:solidFill>
                  <a:schemeClr val="dk1"/>
                </a:solidFill>
                <a:latin typeface="Calibri"/>
                <a:ea typeface="Calibri"/>
                <a:cs typeface="Calibri"/>
                <a:sym typeface="Calibri"/>
              </a:rPr>
              <a:t>priceless</a:t>
            </a:r>
            <a:endParaRPr b="1" sz="26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g3a2c682db72_0_57"/>
          <p:cNvPicPr preferRelativeResize="0"/>
          <p:nvPr/>
        </p:nvPicPr>
        <p:blipFill>
          <a:blip r:embed="rId3">
            <a:alphaModFix/>
          </a:blip>
          <a:stretch>
            <a:fillRect/>
          </a:stretch>
        </p:blipFill>
        <p:spPr>
          <a:xfrm>
            <a:off x="0" y="0"/>
            <a:ext cx="9143992"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g3a2c682db72_0_61"/>
          <p:cNvPicPr preferRelativeResize="0"/>
          <p:nvPr/>
        </p:nvPicPr>
        <p:blipFill>
          <a:blip r:embed="rId3">
            <a:alphaModFix/>
          </a:blip>
          <a:stretch>
            <a:fillRect/>
          </a:stretch>
        </p:blipFill>
        <p:spPr>
          <a:xfrm>
            <a:off x="0" y="0"/>
            <a:ext cx="9143992"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g3a2c682db72_0_6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g3a2c682db72_0_69"/>
          <p:cNvPicPr preferRelativeResize="0"/>
          <p:nvPr/>
        </p:nvPicPr>
        <p:blipFill>
          <a:blip r:embed="rId3">
            <a:alphaModFix/>
          </a:blip>
          <a:stretch>
            <a:fillRect/>
          </a:stretch>
        </p:blipFill>
        <p:spPr>
          <a:xfrm>
            <a:off x="0" y="0"/>
            <a:ext cx="9143992"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3a2c682db72_0_80"/>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sp>
        <p:nvSpPr>
          <p:cNvPr id="185" name="Google Shape;185;g3a2c682db72_0_80"/>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pic>
        <p:nvPicPr>
          <p:cNvPr id="186" name="Google Shape;186;g3a2c682db72_0_8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3a2c682db72_0_105"/>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sp>
        <p:nvSpPr>
          <p:cNvPr id="193" name="Google Shape;193;g3a2c682db72_0_105"/>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pic>
        <p:nvPicPr>
          <p:cNvPr id="194" name="Google Shape;194;g3a2c682db72_0_10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3"/>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lang="en-US"/>
              <a:t>Tonight’s slides are available online at:</a:t>
            </a:r>
            <a:endParaRPr/>
          </a:p>
          <a:p>
            <a:pPr indent="0" lvl="0" marL="0" rtl="0" algn="ctr">
              <a:lnSpc>
                <a:spcPct val="100000"/>
              </a:lnSpc>
              <a:spcBef>
                <a:spcPts val="640"/>
              </a:spcBef>
              <a:spcAft>
                <a:spcPts val="0"/>
              </a:spcAft>
              <a:buClr>
                <a:schemeClr val="dk1"/>
              </a:buClr>
              <a:buSzPts val="3200"/>
              <a:buNone/>
            </a:pPr>
            <a:r>
              <a:t/>
            </a:r>
            <a:endParaRPr u="sng">
              <a:solidFill>
                <a:schemeClr val="hlink"/>
              </a:solidFill>
              <a:hlinkClick r:id="rId3"/>
            </a:endParaRPr>
          </a:p>
          <a:p>
            <a:pPr indent="0" lvl="0" marL="0" rtl="0" algn="ctr">
              <a:lnSpc>
                <a:spcPct val="100000"/>
              </a:lnSpc>
              <a:spcBef>
                <a:spcPts val="640"/>
              </a:spcBef>
              <a:spcAft>
                <a:spcPts val="0"/>
              </a:spcAft>
              <a:buClr>
                <a:schemeClr val="dk1"/>
              </a:buClr>
              <a:buSzPts val="3200"/>
              <a:buNone/>
            </a:pPr>
            <a:r>
              <a:t/>
            </a:r>
            <a:endParaRPr u="sng">
              <a:solidFill>
                <a:schemeClr val="hlink"/>
              </a:solidFill>
              <a:hlinkClick r:id="rId4"/>
            </a:endParaRPr>
          </a:p>
          <a:p>
            <a:pPr indent="0" lvl="0" marL="0" rtl="0" algn="ctr">
              <a:lnSpc>
                <a:spcPct val="100000"/>
              </a:lnSpc>
              <a:spcBef>
                <a:spcPts val="640"/>
              </a:spcBef>
              <a:spcAft>
                <a:spcPts val="0"/>
              </a:spcAft>
              <a:buClr>
                <a:schemeClr val="dk1"/>
              </a:buClr>
              <a:buSzPts val="3200"/>
              <a:buNone/>
            </a:pPr>
            <a:r>
              <a:t/>
            </a:r>
            <a:endParaRPr u="sng">
              <a:solidFill>
                <a:schemeClr val="hlink"/>
              </a:solidFill>
              <a:hlinkClick r:id="rId5"/>
            </a:endParaRPr>
          </a:p>
          <a:p>
            <a:pPr indent="0" lvl="0" marL="0" rtl="0" algn="ctr">
              <a:lnSpc>
                <a:spcPct val="100000"/>
              </a:lnSpc>
              <a:spcBef>
                <a:spcPts val="640"/>
              </a:spcBef>
              <a:spcAft>
                <a:spcPts val="0"/>
              </a:spcAft>
              <a:buClr>
                <a:schemeClr val="dk1"/>
              </a:buClr>
              <a:buSzPts val="3200"/>
              <a:buNone/>
            </a:pPr>
            <a:r>
              <a:t/>
            </a:r>
            <a:endParaRPr u="sng">
              <a:solidFill>
                <a:schemeClr val="hlink"/>
              </a:solidFill>
              <a:hlinkClick r:id="rId6"/>
            </a:endParaRPr>
          </a:p>
          <a:p>
            <a:pPr indent="0" lvl="0" marL="0" rtl="0" algn="ctr">
              <a:lnSpc>
                <a:spcPct val="100000"/>
              </a:lnSpc>
              <a:spcBef>
                <a:spcPts val="400"/>
              </a:spcBef>
              <a:spcAft>
                <a:spcPts val="0"/>
              </a:spcAft>
              <a:buClr>
                <a:schemeClr val="dk1"/>
              </a:buClr>
              <a:buSzPts val="2000"/>
              <a:buNone/>
            </a:pPr>
            <a:r>
              <a:t/>
            </a:r>
            <a:endParaRPr sz="2000" u="sng">
              <a:solidFill>
                <a:schemeClr val="hlink"/>
              </a:solidFill>
              <a:hlinkClick r:id="rId7"/>
            </a:endParaRPr>
          </a:p>
          <a:p>
            <a:pPr indent="0" lvl="0" marL="0" rtl="0" algn="ctr">
              <a:lnSpc>
                <a:spcPct val="100000"/>
              </a:lnSpc>
              <a:spcBef>
                <a:spcPts val="400"/>
              </a:spcBef>
              <a:spcAft>
                <a:spcPts val="0"/>
              </a:spcAft>
              <a:buClr>
                <a:schemeClr val="dk1"/>
              </a:buClr>
              <a:buSzPts val="2000"/>
              <a:buNone/>
            </a:pPr>
            <a:r>
              <a:rPr lang="en-US" sz="2000" u="sng">
                <a:solidFill>
                  <a:schemeClr val="hlink"/>
                </a:solidFill>
                <a:hlinkClick r:id="rId8"/>
              </a:rPr>
              <a:t>https://twinvalley.ggacbsa.org/</a:t>
            </a:r>
            <a:r>
              <a:rPr lang="en-US" sz="2000"/>
              <a:t> </a:t>
            </a:r>
            <a:endParaRPr/>
          </a:p>
          <a:p>
            <a:pPr indent="0" lvl="0" marL="0" rtl="0" algn="l">
              <a:lnSpc>
                <a:spcPct val="100000"/>
              </a:lnSpc>
              <a:spcBef>
                <a:spcPts val="640"/>
              </a:spcBef>
              <a:spcAft>
                <a:spcPts val="0"/>
              </a:spcAft>
              <a:buClr>
                <a:schemeClr val="dk1"/>
              </a:buClr>
              <a:buSzPts val="3200"/>
              <a:buNone/>
            </a:pPr>
            <a:r>
              <a:t/>
            </a:r>
            <a:endParaRPr/>
          </a:p>
        </p:txBody>
      </p:sp>
      <p:sp>
        <p:nvSpPr>
          <p:cNvPr id="77" name="Google Shape;77;p3"/>
          <p:cNvSpPr txBox="1"/>
          <p:nvPr>
            <p:ph type="title"/>
          </p:nvPr>
        </p:nvSpPr>
        <p:spPr>
          <a:xfrm>
            <a:off x="457200" y="400050"/>
            <a:ext cx="8229600" cy="66317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Welcome to Roundtable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3790e18bde0_5_52"/>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sp>
        <p:nvSpPr>
          <p:cNvPr id="201" name="Google Shape;201;g3790e18bde0_5_52"/>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pic>
        <p:nvPicPr>
          <p:cNvPr id="202" name="Google Shape;202;g3790e18bde0_5_5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388c59906a7_0_1"/>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Unit Renewal </a:t>
            </a:r>
            <a:r>
              <a:rPr lang="en-US" sz="2800"/>
              <a:t>(formerly known as Recharter)</a:t>
            </a:r>
            <a:endParaRPr sz="2800"/>
          </a:p>
        </p:txBody>
      </p:sp>
      <p:pic>
        <p:nvPicPr>
          <p:cNvPr id="209" name="Google Shape;209;g388c59906a7_0_1"/>
          <p:cNvPicPr preferRelativeResize="0"/>
          <p:nvPr/>
        </p:nvPicPr>
        <p:blipFill>
          <a:blip r:embed="rId3">
            <a:alphaModFix/>
          </a:blip>
          <a:stretch>
            <a:fillRect/>
          </a:stretch>
        </p:blipFill>
        <p:spPr>
          <a:xfrm>
            <a:off x="58450" y="1123950"/>
            <a:ext cx="5076600" cy="2464550"/>
          </a:xfrm>
          <a:prstGeom prst="rect">
            <a:avLst/>
          </a:prstGeom>
          <a:noFill/>
          <a:ln>
            <a:noFill/>
          </a:ln>
        </p:spPr>
      </p:pic>
      <p:pic>
        <p:nvPicPr>
          <p:cNvPr id="210" name="Google Shape;210;g388c59906a7_0_1"/>
          <p:cNvPicPr preferRelativeResize="0"/>
          <p:nvPr/>
        </p:nvPicPr>
        <p:blipFill>
          <a:blip r:embed="rId4">
            <a:alphaModFix/>
          </a:blip>
          <a:stretch>
            <a:fillRect/>
          </a:stretch>
        </p:blipFill>
        <p:spPr>
          <a:xfrm>
            <a:off x="4859825" y="1063350"/>
            <a:ext cx="4114984" cy="3775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3999bcccebf_0_0"/>
          <p:cNvSpPr txBox="1"/>
          <p:nvPr>
            <p:ph type="title"/>
          </p:nvPr>
        </p:nvSpPr>
        <p:spPr>
          <a:xfrm>
            <a:off x="127925"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The Scouter Share</a:t>
            </a:r>
            <a:endParaRPr/>
          </a:p>
        </p:txBody>
      </p:sp>
      <p:pic>
        <p:nvPicPr>
          <p:cNvPr id="217" name="Google Shape;217;g3999bcccebf_0_0">
            <a:hlinkClick r:id="rId3"/>
          </p:cNvPr>
          <p:cNvPicPr preferRelativeResize="0"/>
          <p:nvPr/>
        </p:nvPicPr>
        <p:blipFill rotWithShape="1">
          <a:blip r:embed="rId4">
            <a:alphaModFix/>
          </a:blip>
          <a:srcRect b="0" l="0" r="0" t="0"/>
          <a:stretch/>
        </p:blipFill>
        <p:spPr>
          <a:xfrm>
            <a:off x="7057450" y="625200"/>
            <a:ext cx="1818843" cy="3775350"/>
          </a:xfrm>
          <a:prstGeom prst="rect">
            <a:avLst/>
          </a:prstGeom>
          <a:noFill/>
          <a:ln>
            <a:noFill/>
          </a:ln>
        </p:spPr>
      </p:pic>
      <p:pic>
        <p:nvPicPr>
          <p:cNvPr id="218" name="Google Shape;218;g3999bcccebf_0_0">
            <a:hlinkClick r:id="rId5"/>
          </p:cNvPr>
          <p:cNvPicPr preferRelativeResize="0"/>
          <p:nvPr/>
        </p:nvPicPr>
        <p:blipFill rotWithShape="1">
          <a:blip r:embed="rId6">
            <a:alphaModFix/>
          </a:blip>
          <a:srcRect b="0" l="0" r="0" t="0"/>
          <a:stretch/>
        </p:blipFill>
        <p:spPr>
          <a:xfrm>
            <a:off x="1090025" y="2825425"/>
            <a:ext cx="1575125" cy="1575125"/>
          </a:xfrm>
          <a:prstGeom prst="rect">
            <a:avLst/>
          </a:prstGeom>
          <a:noFill/>
          <a:ln>
            <a:noFill/>
          </a:ln>
        </p:spPr>
      </p:pic>
      <p:sp>
        <p:nvSpPr>
          <p:cNvPr id="219" name="Google Shape;219;g3999bcccebf_0_0"/>
          <p:cNvSpPr txBox="1"/>
          <p:nvPr/>
        </p:nvSpPr>
        <p:spPr>
          <a:xfrm>
            <a:off x="698950" y="1123950"/>
            <a:ext cx="5904300" cy="143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There are so many wonderful moments in our scout life - let’s share them!</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rgbClr val="000000"/>
                </a:solidFill>
                <a:latin typeface="Calibri"/>
                <a:ea typeface="Calibri"/>
                <a:cs typeface="Calibri"/>
                <a:sym typeface="Calibri"/>
              </a:rPr>
              <a:t>Highlight your unit’s great moments or great scouts to be shared across the Twin Valley District’s newsletter, website and social media handles.</a:t>
            </a:r>
            <a:endParaRPr b="0" i="0" sz="1500" u="none" cap="none" strike="noStrike">
              <a:solidFill>
                <a:srgbClr val="000000"/>
              </a:solidFill>
              <a:latin typeface="Calibri"/>
              <a:ea typeface="Calibri"/>
              <a:cs typeface="Calibri"/>
              <a:sym typeface="Calibri"/>
            </a:endParaRPr>
          </a:p>
        </p:txBody>
      </p:sp>
      <p:sp>
        <p:nvSpPr>
          <p:cNvPr id="220" name="Google Shape;220;g3999bcccebf_0_0"/>
          <p:cNvSpPr txBox="1"/>
          <p:nvPr/>
        </p:nvSpPr>
        <p:spPr>
          <a:xfrm>
            <a:off x="3113250" y="2923050"/>
            <a:ext cx="30699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All you need:</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Name, Email, City, Unit</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A sentence or two about the moment/scout</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US" sz="1400" u="none" cap="none" strike="noStrike">
                <a:solidFill>
                  <a:srgbClr val="000000"/>
                </a:solidFill>
                <a:latin typeface="Calibri"/>
                <a:ea typeface="Calibri"/>
                <a:cs typeface="Calibri"/>
                <a:sym typeface="Calibri"/>
              </a:rPr>
              <a:t>One photo approved to be used</a:t>
            </a:r>
            <a:endParaRPr b="0" i="0" sz="1400" u="none" cap="none" strike="noStrike">
              <a:solidFill>
                <a:srgbClr val="000000"/>
              </a:solidFill>
              <a:latin typeface="Calibri"/>
              <a:ea typeface="Calibri"/>
              <a:cs typeface="Calibri"/>
              <a:sym typeface="Calibri"/>
            </a:endParaRPr>
          </a:p>
        </p:txBody>
      </p:sp>
      <p:sp>
        <p:nvSpPr>
          <p:cNvPr id="221" name="Google Shape;221;g3999bcccebf_0_0">
            <a:hlinkClick r:id="rId7"/>
          </p:cNvPr>
          <p:cNvSpPr/>
          <p:nvPr/>
        </p:nvSpPr>
        <p:spPr>
          <a:xfrm>
            <a:off x="813300" y="2666475"/>
            <a:ext cx="5545200" cy="19320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3999bcccebf_0_10"/>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Annual </a:t>
            </a:r>
            <a:r>
              <a:rPr lang="en-US"/>
              <a:t>Recharter</a:t>
            </a:r>
            <a:endParaRPr/>
          </a:p>
        </p:txBody>
      </p:sp>
      <p:sp>
        <p:nvSpPr>
          <p:cNvPr id="228" name="Google Shape;228;g3999bcccebf_0_10"/>
          <p:cNvSpPr txBox="1"/>
          <p:nvPr>
            <p:ph idx="1" type="body"/>
          </p:nvPr>
        </p:nvSpPr>
        <p:spPr>
          <a:xfrm>
            <a:off x="239700" y="1276350"/>
            <a:ext cx="8664600" cy="2804100"/>
          </a:xfrm>
          <a:prstGeom prst="rect">
            <a:avLst/>
          </a:prstGeom>
          <a:noFill/>
          <a:ln>
            <a:noFill/>
          </a:ln>
        </p:spPr>
        <p:txBody>
          <a:bodyPr anchorCtr="0" anchor="t" bIns="45700" lIns="91425" spcFirstLastPara="1" rIns="91425" wrap="square" tIns="45700">
            <a:noAutofit/>
          </a:bodyPr>
          <a:lstStyle/>
          <a:p>
            <a:pPr indent="-336550" lvl="0" marL="457200" rtl="0" algn="l">
              <a:lnSpc>
                <a:spcPct val="150000"/>
              </a:lnSpc>
              <a:spcBef>
                <a:spcPts val="360"/>
              </a:spcBef>
              <a:spcAft>
                <a:spcPts val="0"/>
              </a:spcAft>
              <a:buClr>
                <a:srgbClr val="23496D"/>
              </a:buClr>
              <a:buSzPts val="1700"/>
              <a:buFont typeface="Arial"/>
              <a:buChar char="•"/>
            </a:pPr>
            <a:r>
              <a:rPr lang="en-US" sz="1700">
                <a:solidFill>
                  <a:srgbClr val="23496D"/>
                </a:solidFill>
                <a:latin typeface="Arial"/>
                <a:ea typeface="Arial"/>
                <a:cs typeface="Arial"/>
                <a:sym typeface="Arial"/>
              </a:rPr>
              <a:t>Annual recharter process opened as of Monday, </a:t>
            </a:r>
            <a:r>
              <a:rPr lang="en-US" sz="1700">
                <a:solidFill>
                  <a:srgbClr val="23496D"/>
                </a:solidFill>
                <a:latin typeface="Arial"/>
                <a:ea typeface="Arial"/>
                <a:cs typeface="Arial"/>
                <a:sym typeface="Arial"/>
              </a:rPr>
              <a:t>October 2</a:t>
            </a:r>
            <a:r>
              <a:rPr baseline="30000" lang="en-US" sz="1700">
                <a:solidFill>
                  <a:srgbClr val="23496D"/>
                </a:solidFill>
                <a:latin typeface="Arial"/>
                <a:ea typeface="Arial"/>
                <a:cs typeface="Arial"/>
                <a:sym typeface="Arial"/>
              </a:rPr>
              <a:t>nd</a:t>
            </a:r>
            <a:endParaRPr baseline="30000" sz="1700">
              <a:solidFill>
                <a:srgbClr val="23496D"/>
              </a:solidFill>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US" sz="1700">
                <a:solidFill>
                  <a:srgbClr val="23496D"/>
                </a:solidFill>
                <a:highlight>
                  <a:srgbClr val="FFFFFF"/>
                </a:highlight>
                <a:latin typeface="Arial"/>
                <a:ea typeface="Arial"/>
                <a:cs typeface="Arial"/>
                <a:sym typeface="Arial"/>
              </a:rPr>
              <a:t>The process is completely online and available at </a:t>
            </a:r>
            <a:r>
              <a:rPr lang="en-US" sz="1700" u="sng">
                <a:solidFill>
                  <a:srgbClr val="152CF8"/>
                </a:solidFill>
                <a:highlight>
                  <a:srgbClr val="FFFFFF"/>
                </a:highlight>
                <a:latin typeface="Arial"/>
                <a:ea typeface="Arial"/>
                <a:cs typeface="Arial"/>
                <a:sym typeface="Arial"/>
                <a:hlinkClick r:id="rId3">
                  <a:extLst>
                    <a:ext uri="{A12FA001-AC4F-418D-AE19-62706E023703}">
                      <ahyp:hlinkClr val="tx"/>
                    </a:ext>
                  </a:extLst>
                </a:hlinkClick>
              </a:rPr>
              <a:t>Internet Advancement</a:t>
            </a:r>
            <a:endParaRPr sz="1700" u="sng">
              <a:solidFill>
                <a:srgbClr val="152CF8"/>
              </a:solidFill>
              <a:highlight>
                <a:srgbClr val="FFFFFF"/>
              </a:highlight>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US" sz="1700" u="sng">
                <a:solidFill>
                  <a:srgbClr val="152CF8"/>
                </a:solidFill>
                <a:highlight>
                  <a:srgbClr val="FFFFFF"/>
                </a:highlight>
                <a:latin typeface="Arial"/>
                <a:ea typeface="Arial"/>
                <a:cs typeface="Arial"/>
                <a:sym typeface="Arial"/>
                <a:hlinkClick r:id="rId4">
                  <a:extLst>
                    <a:ext uri="{A12FA001-AC4F-418D-AE19-62706E023703}">
                      <ahyp:hlinkClr val="tx"/>
                    </a:ext>
                  </a:extLst>
                </a:hlinkClick>
              </a:rPr>
              <a:t>GGAC’s YPT policy is stricter </a:t>
            </a:r>
            <a:r>
              <a:rPr lang="en-US" sz="1700">
                <a:solidFill>
                  <a:srgbClr val="23496D"/>
                </a:solidFill>
                <a:highlight>
                  <a:srgbClr val="FFFFFF"/>
                </a:highlight>
                <a:latin typeface="Arial"/>
                <a:ea typeface="Arial"/>
                <a:cs typeface="Arial"/>
                <a:sym typeface="Arial"/>
              </a:rPr>
              <a:t>than the National BSA policy</a:t>
            </a:r>
            <a:endParaRPr sz="1700">
              <a:solidFill>
                <a:srgbClr val="23496D"/>
              </a:solidFill>
              <a:highlight>
                <a:srgbClr val="FFFFFF"/>
              </a:highlight>
              <a:latin typeface="Arial"/>
              <a:ea typeface="Arial"/>
              <a:cs typeface="Arial"/>
              <a:sym typeface="Arial"/>
            </a:endParaRPr>
          </a:p>
          <a:p>
            <a:pPr indent="-336550" lvl="0" marL="457200" rtl="0" algn="l">
              <a:lnSpc>
                <a:spcPct val="150000"/>
              </a:lnSpc>
              <a:spcBef>
                <a:spcPts val="0"/>
              </a:spcBef>
              <a:spcAft>
                <a:spcPts val="0"/>
              </a:spcAft>
              <a:buClr>
                <a:srgbClr val="23496D"/>
              </a:buClr>
              <a:buSzPts val="1700"/>
              <a:buFont typeface="Arial"/>
              <a:buChar char="•"/>
            </a:pPr>
            <a:r>
              <a:rPr lang="en-US" sz="1700">
                <a:solidFill>
                  <a:srgbClr val="23496D"/>
                </a:solidFill>
                <a:highlight>
                  <a:srgbClr val="FFFFFF"/>
                </a:highlight>
                <a:latin typeface="Arial"/>
                <a:ea typeface="Arial"/>
                <a:cs typeface="Arial"/>
                <a:sym typeface="Arial"/>
              </a:rPr>
              <a:t>YPT and AB506 certification must be valid through the entire calendar year 2024 at time of recharter</a:t>
            </a:r>
            <a:endParaRPr sz="1700">
              <a:solidFill>
                <a:srgbClr val="23496D"/>
              </a:solidFill>
              <a:highlight>
                <a:srgbClr val="FFFFFF"/>
              </a:highlight>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US" sz="1700">
                <a:solidFill>
                  <a:srgbClr val="23496D"/>
                </a:solidFill>
                <a:highlight>
                  <a:srgbClr val="FFFFFF"/>
                </a:highlight>
                <a:latin typeface="Arial"/>
                <a:ea typeface="Arial"/>
                <a:cs typeface="Arial"/>
                <a:sym typeface="Arial"/>
              </a:rPr>
              <a:t>The new AB506 training can be accessed from the </a:t>
            </a:r>
            <a:r>
              <a:rPr lang="en-US" sz="1700" u="sng">
                <a:solidFill>
                  <a:srgbClr val="152CF8"/>
                </a:solidFill>
                <a:highlight>
                  <a:srgbClr val="FFFFFF"/>
                </a:highlight>
                <a:latin typeface="Arial"/>
                <a:ea typeface="Arial"/>
                <a:cs typeface="Arial"/>
                <a:sym typeface="Arial"/>
                <a:hlinkClick r:id="rId5">
                  <a:extLst>
                    <a:ext uri="{A12FA001-AC4F-418D-AE19-62706E023703}">
                      <ahyp:hlinkClr val="tx"/>
                    </a:ext>
                  </a:extLst>
                </a:hlinkClick>
              </a:rPr>
              <a:t>California Scouting website</a:t>
            </a:r>
            <a:endParaRPr sz="1700" u="sng">
              <a:solidFill>
                <a:srgbClr val="152CF8"/>
              </a:solidFill>
              <a:highlight>
                <a:srgbClr val="FFFFFF"/>
              </a:highlight>
              <a:latin typeface="Arial"/>
              <a:ea typeface="Arial"/>
              <a:cs typeface="Arial"/>
              <a:sym typeface="Arial"/>
            </a:endParaRPr>
          </a:p>
          <a:p>
            <a:pPr indent="-336550" lvl="0" marL="457200" rtl="0" algn="l">
              <a:lnSpc>
                <a:spcPct val="150000"/>
              </a:lnSpc>
              <a:spcBef>
                <a:spcPts val="0"/>
              </a:spcBef>
              <a:spcAft>
                <a:spcPts val="0"/>
              </a:spcAft>
              <a:buSzPts val="1700"/>
              <a:buFont typeface="Arial"/>
              <a:buChar char="•"/>
            </a:pPr>
            <a:r>
              <a:rPr lang="en-US" sz="1700">
                <a:solidFill>
                  <a:srgbClr val="23496D"/>
                </a:solidFill>
                <a:highlight>
                  <a:srgbClr val="FFFFFF"/>
                </a:highlight>
                <a:latin typeface="Arial"/>
                <a:ea typeface="Arial"/>
                <a:cs typeface="Arial"/>
                <a:sym typeface="Arial"/>
              </a:rPr>
              <a:t>YPT &amp; AB506 status for all registered members is always available on </a:t>
            </a:r>
            <a:r>
              <a:rPr lang="en-US" sz="1700" u="sng">
                <a:solidFill>
                  <a:srgbClr val="152CF8"/>
                </a:solidFill>
                <a:highlight>
                  <a:srgbClr val="FFFFFF"/>
                </a:highlight>
                <a:latin typeface="Arial"/>
                <a:ea typeface="Arial"/>
                <a:cs typeface="Arial"/>
                <a:sym typeface="Arial"/>
                <a:hlinkClick r:id="rId6">
                  <a:extLst>
                    <a:ext uri="{A12FA001-AC4F-418D-AE19-62706E023703}">
                      <ahyp:hlinkClr val="tx"/>
                    </a:ext>
                  </a:extLst>
                </a:hlinkClick>
              </a:rPr>
              <a:t>Dropbox</a:t>
            </a:r>
            <a:r>
              <a:rPr lang="en-US" sz="1700">
                <a:solidFill>
                  <a:srgbClr val="23496D"/>
                </a:solidFill>
                <a:highlight>
                  <a:srgbClr val="FFFFFF"/>
                </a:highlight>
                <a:latin typeface="Arial"/>
                <a:ea typeface="Arial"/>
                <a:cs typeface="Arial"/>
                <a:sym typeface="Arial"/>
              </a:rPr>
              <a:t>.</a:t>
            </a:r>
            <a:endParaRPr sz="17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g3a2c682db72_0_86"/>
          <p:cNvPicPr preferRelativeResize="0"/>
          <p:nvPr/>
        </p:nvPicPr>
        <p:blipFill>
          <a:blip r:embed="rId3">
            <a:alphaModFix/>
          </a:blip>
          <a:stretch>
            <a:fillRect/>
          </a:stretch>
        </p:blipFill>
        <p:spPr>
          <a:xfrm>
            <a:off x="1846800" y="238250"/>
            <a:ext cx="5298001" cy="4667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3997313d6a4_2_19"/>
          <p:cNvSpPr txBox="1"/>
          <p:nvPr>
            <p:ph type="title"/>
          </p:nvPr>
        </p:nvSpPr>
        <p:spPr>
          <a:xfrm>
            <a:off x="457200" y="400050"/>
            <a:ext cx="8229600" cy="663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Troop Showcase - Dec 11</a:t>
            </a:r>
            <a:endParaRPr/>
          </a:p>
        </p:txBody>
      </p:sp>
      <p:sp>
        <p:nvSpPr>
          <p:cNvPr id="241" name="Google Shape;241;g3997313d6a4_2_19"/>
          <p:cNvSpPr txBox="1"/>
          <p:nvPr>
            <p:ph idx="1" type="body"/>
          </p:nvPr>
        </p:nvSpPr>
        <p:spPr>
          <a:xfrm>
            <a:off x="457200" y="1200150"/>
            <a:ext cx="8229600" cy="32004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SPL / Scout pitch about their troop</a:t>
            </a:r>
            <a:endParaRPr/>
          </a:p>
          <a:p>
            <a:pPr indent="-342900" lvl="0" marL="457200" rtl="0" algn="l">
              <a:spcBef>
                <a:spcPts val="360"/>
              </a:spcBef>
              <a:spcAft>
                <a:spcPts val="0"/>
              </a:spcAft>
              <a:buSzPts val="1800"/>
              <a:buChar char="-"/>
            </a:pPr>
            <a:r>
              <a:rPr lang="en-US"/>
              <a:t>Send graphics / slides by Dec. 1 to Roundtable@twinvalleyscouting.com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Space available for tables / displays following individual troop presentations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8"/>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ACTIVITIES AND EVENTS</a:t>
            </a:r>
            <a:endParaRPr/>
          </a:p>
        </p:txBody>
      </p:sp>
      <p:sp>
        <p:nvSpPr>
          <p:cNvPr id="247" name="Google Shape;247;p8"/>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Really Fun Stuff</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37c671b8c4e_0_4"/>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SPOTLIGHT</a:t>
            </a:r>
            <a:endParaRPr/>
          </a:p>
        </p:txBody>
      </p:sp>
      <p:sp>
        <p:nvSpPr>
          <p:cNvPr id="253" name="Google Shape;253;g37c671b8c4e_0_4"/>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Really Fun Stuff</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388c59906a7_0_34"/>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Scouting for Food Pick Up</a:t>
            </a:r>
            <a:endParaRPr/>
          </a:p>
        </p:txBody>
      </p:sp>
      <p:sp>
        <p:nvSpPr>
          <p:cNvPr id="259" name="Google Shape;259;g388c59906a7_0_34"/>
          <p:cNvSpPr txBox="1"/>
          <p:nvPr>
            <p:ph idx="1" type="body"/>
          </p:nvPr>
        </p:nvSpPr>
        <p:spPr>
          <a:xfrm>
            <a:off x="457200" y="1095450"/>
            <a:ext cx="4038600" cy="3678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en-US"/>
              <a:t>Don’t forget to pick up food on Saturday.</a:t>
            </a:r>
            <a:br>
              <a:rPr lang="en-US"/>
            </a:br>
            <a:endParaRPr sz="2100"/>
          </a:p>
          <a:p>
            <a:pPr indent="0" lvl="0" marL="0" rtl="0" algn="l">
              <a:lnSpc>
                <a:spcPct val="100000"/>
              </a:lnSpc>
              <a:spcBef>
                <a:spcPts val="0"/>
              </a:spcBef>
              <a:spcAft>
                <a:spcPts val="0"/>
              </a:spcAft>
              <a:buClr>
                <a:schemeClr val="dk1"/>
              </a:buClr>
              <a:buSzPts val="3200"/>
              <a:buNone/>
            </a:pPr>
            <a:r>
              <a:rPr lang="en-US"/>
              <a:t>Take the food to either the Pleasanton or Livermore Wal-Mart.</a:t>
            </a:r>
            <a:endParaRPr/>
          </a:p>
          <a:p>
            <a:pPr indent="0" lvl="0" marL="0" rtl="0" algn="l">
              <a:lnSpc>
                <a:spcPct val="100000"/>
              </a:lnSpc>
              <a:spcBef>
                <a:spcPts val="0"/>
              </a:spcBef>
              <a:spcAft>
                <a:spcPts val="0"/>
              </a:spcAft>
              <a:buClr>
                <a:schemeClr val="dk1"/>
              </a:buClr>
              <a:buSzPts val="3200"/>
              <a:buNone/>
            </a:pPr>
            <a:r>
              <a:t/>
            </a:r>
            <a:endParaRPr/>
          </a:p>
          <a:p>
            <a:pPr indent="0" lvl="0" marL="0" rtl="0" algn="l">
              <a:lnSpc>
                <a:spcPct val="100000"/>
              </a:lnSpc>
              <a:spcBef>
                <a:spcPts val="0"/>
              </a:spcBef>
              <a:spcAft>
                <a:spcPts val="0"/>
              </a:spcAft>
              <a:buClr>
                <a:schemeClr val="dk1"/>
              </a:buClr>
              <a:buSzPts val="3200"/>
              <a:buNone/>
            </a:pPr>
            <a:r>
              <a:rPr lang="en-US" sz="1100"/>
              <a:t>More details at https://goldengatescouting.org/scouting-for-food/</a:t>
            </a:r>
            <a:endParaRPr sz="1100"/>
          </a:p>
          <a:p>
            <a:pPr indent="0" lvl="0" marL="0" rtl="0" algn="l">
              <a:lnSpc>
                <a:spcPct val="100000"/>
              </a:lnSpc>
              <a:spcBef>
                <a:spcPts val="560"/>
              </a:spcBef>
              <a:spcAft>
                <a:spcPts val="0"/>
              </a:spcAft>
              <a:buClr>
                <a:schemeClr val="dk1"/>
              </a:buClr>
              <a:buSzPts val="2800"/>
              <a:buNone/>
            </a:pPr>
            <a:r>
              <a:t/>
            </a:r>
            <a:endParaRPr/>
          </a:p>
        </p:txBody>
      </p:sp>
      <p:pic>
        <p:nvPicPr>
          <p:cNvPr id="260" name="Google Shape;260;g388c59906a7_0_34"/>
          <p:cNvPicPr preferRelativeResize="0"/>
          <p:nvPr/>
        </p:nvPicPr>
        <p:blipFill>
          <a:blip r:embed="rId3">
            <a:alphaModFix/>
          </a:blip>
          <a:stretch>
            <a:fillRect/>
          </a:stretch>
        </p:blipFill>
        <p:spPr>
          <a:xfrm>
            <a:off x="5349500" y="1397000"/>
            <a:ext cx="2857500" cy="2857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3a2889fa822_0_9"/>
          <p:cNvSpPr txBox="1"/>
          <p:nvPr>
            <p:ph type="title"/>
          </p:nvPr>
        </p:nvSpPr>
        <p:spPr>
          <a:xfrm>
            <a:off x="457200" y="400050"/>
            <a:ext cx="8229600" cy="663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Weather Hazards Training</a:t>
            </a:r>
            <a:endParaRPr/>
          </a:p>
        </p:txBody>
      </p:sp>
      <p:sp>
        <p:nvSpPr>
          <p:cNvPr id="267" name="Google Shape;267;g3a2889fa822_0_9"/>
          <p:cNvSpPr txBox="1"/>
          <p:nvPr>
            <p:ph idx="1" type="body"/>
          </p:nvPr>
        </p:nvSpPr>
        <p:spPr>
          <a:xfrm>
            <a:off x="457200" y="1200150"/>
            <a:ext cx="8229600" cy="32004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Congratulations to the following 100% Units:</a:t>
            </a:r>
            <a:endParaRPr/>
          </a:p>
          <a:p>
            <a:pPr indent="0" lvl="0" marL="0" rtl="0" algn="l">
              <a:spcBef>
                <a:spcPts val="360"/>
              </a:spcBef>
              <a:spcAft>
                <a:spcPts val="0"/>
              </a:spcAft>
              <a:buNone/>
            </a:pPr>
            <a:r>
              <a:rPr lang="en-US"/>
              <a:t>Pack 901, Pack 910, Pack 915</a:t>
            </a:r>
            <a:endParaRPr/>
          </a:p>
          <a:p>
            <a:pPr indent="0" lvl="0" marL="0" rtl="0" algn="l">
              <a:spcBef>
                <a:spcPts val="360"/>
              </a:spcBef>
              <a:spcAft>
                <a:spcPts val="0"/>
              </a:spcAft>
              <a:buNone/>
            </a:pPr>
            <a:r>
              <a:rPr lang="en-US"/>
              <a:t>Troop 904, Troop 2904</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g3790e18bde0_5_171"/>
          <p:cNvSpPr txBox="1"/>
          <p:nvPr>
            <p:ph type="ctrTitle"/>
          </p:nvPr>
        </p:nvSpPr>
        <p:spPr>
          <a:xfrm>
            <a:off x="685800" y="2727766"/>
            <a:ext cx="7772400" cy="1102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District Updates</a:t>
            </a:r>
            <a:endParaRPr/>
          </a:p>
        </p:txBody>
      </p:sp>
      <p:sp>
        <p:nvSpPr>
          <p:cNvPr id="83" name="Google Shape;83;g3790e18bde0_5_171"/>
          <p:cNvSpPr txBox="1"/>
          <p:nvPr>
            <p:ph idx="1" type="subTitle"/>
          </p:nvPr>
        </p:nvSpPr>
        <p:spPr>
          <a:xfrm>
            <a:off x="1371600" y="3849141"/>
            <a:ext cx="6400800" cy="533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3200"/>
              <a:buNone/>
            </a:pPr>
            <a:r>
              <a:rPr lang="en-US"/>
              <a:t>November 13, 2025</a:t>
            </a:r>
            <a:endParaRPr/>
          </a:p>
        </p:txBody>
      </p:sp>
      <p:pic>
        <p:nvPicPr>
          <p:cNvPr descr="A picture containing game&#10;&#10;Description automatically generated" id="84" name="Google Shape;84;g3790e18bde0_5_171"/>
          <p:cNvPicPr preferRelativeResize="0"/>
          <p:nvPr/>
        </p:nvPicPr>
        <p:blipFill rotWithShape="1">
          <a:blip r:embed="rId3">
            <a:alphaModFix/>
          </a:blip>
          <a:srcRect b="0" l="0" r="0" t="0"/>
          <a:stretch/>
        </p:blipFill>
        <p:spPr>
          <a:xfrm>
            <a:off x="3244777" y="57150"/>
            <a:ext cx="2654445" cy="265176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388c59906a7_0_29"/>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Breakout</a:t>
            </a:r>
            <a:endParaRPr/>
          </a:p>
        </p:txBody>
      </p:sp>
      <p:sp>
        <p:nvSpPr>
          <p:cNvPr id="273" name="Google Shape;273;g388c59906a7_0_29"/>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Cub Scouts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38902f033e3_0_0"/>
          <p:cNvSpPr txBox="1"/>
          <p:nvPr>
            <p:ph type="title"/>
          </p:nvPr>
        </p:nvSpPr>
        <p:spPr>
          <a:xfrm>
            <a:off x="381000" y="3619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4200">
                <a:solidFill>
                  <a:srgbClr val="003F87"/>
                </a:solidFill>
              </a:rPr>
              <a:t>“The More We Get Together”</a:t>
            </a:r>
            <a:endParaRPr sz="4200">
              <a:solidFill>
                <a:srgbClr val="003F87"/>
              </a:solidFill>
            </a:endParaRPr>
          </a:p>
        </p:txBody>
      </p:sp>
      <p:pic>
        <p:nvPicPr>
          <p:cNvPr id="280" name="Google Shape;280;g38902f033e3_0_0"/>
          <p:cNvPicPr preferRelativeResize="0"/>
          <p:nvPr/>
        </p:nvPicPr>
        <p:blipFill rotWithShape="1">
          <a:blip r:embed="rId3">
            <a:alphaModFix/>
          </a:blip>
          <a:srcRect b="0" l="0" r="0" t="0"/>
          <a:stretch/>
        </p:blipFill>
        <p:spPr>
          <a:xfrm>
            <a:off x="0" y="1752563"/>
            <a:ext cx="1866900" cy="2447925"/>
          </a:xfrm>
          <a:prstGeom prst="rect">
            <a:avLst/>
          </a:prstGeom>
          <a:noFill/>
          <a:ln>
            <a:noFill/>
          </a:ln>
        </p:spPr>
      </p:pic>
      <p:pic>
        <p:nvPicPr>
          <p:cNvPr id="281" name="Google Shape;281;g38902f033e3_0_0"/>
          <p:cNvPicPr preferRelativeResize="0"/>
          <p:nvPr/>
        </p:nvPicPr>
        <p:blipFill rotWithShape="1">
          <a:blip r:embed="rId4">
            <a:alphaModFix/>
          </a:blip>
          <a:srcRect b="0" l="0" r="0" t="0"/>
          <a:stretch/>
        </p:blipFill>
        <p:spPr>
          <a:xfrm>
            <a:off x="6902650" y="1947838"/>
            <a:ext cx="2190750" cy="2057400"/>
          </a:xfrm>
          <a:prstGeom prst="rect">
            <a:avLst/>
          </a:prstGeom>
          <a:noFill/>
          <a:ln>
            <a:noFill/>
          </a:ln>
        </p:spPr>
      </p:pic>
      <p:sp>
        <p:nvSpPr>
          <p:cNvPr id="282" name="Google Shape;282;g38902f033e3_0_0"/>
          <p:cNvSpPr txBox="1"/>
          <p:nvPr/>
        </p:nvSpPr>
        <p:spPr>
          <a:xfrm>
            <a:off x="2105075" y="1064800"/>
            <a:ext cx="4782000" cy="3561900"/>
          </a:xfrm>
          <a:prstGeom prst="rect">
            <a:avLst/>
          </a:prstGeom>
          <a:noFill/>
          <a:ln>
            <a:noFill/>
          </a:ln>
        </p:spPr>
        <p:txBody>
          <a:bodyPr anchorCtr="0" anchor="t" bIns="91425" lIns="91425" spcFirstLastPara="1" rIns="91425" wrap="square" tIns="91425">
            <a:spAutoFit/>
          </a:bodyPr>
          <a:lstStyle/>
          <a:p>
            <a:pPr indent="0" lvl="0" marL="0" marR="0" rtl="0" algn="l">
              <a:lnSpc>
                <a:spcPct val="70000"/>
              </a:lnSpc>
              <a:spcBef>
                <a:spcPts val="1200"/>
              </a:spcBef>
              <a:spcAft>
                <a:spcPts val="0"/>
              </a:spcAft>
              <a:buClr>
                <a:schemeClr val="dk1"/>
              </a:buClr>
              <a:buSzPts val="1100"/>
              <a:buFont typeface="Arial"/>
              <a:buNone/>
            </a:pPr>
            <a:r>
              <a:rPr lang="en-US" sz="1200">
                <a:solidFill>
                  <a:srgbClr val="212529"/>
                </a:solidFill>
                <a:highlight>
                  <a:srgbClr val="FFFFFF"/>
                </a:highlight>
                <a:latin typeface="Roboto"/>
                <a:ea typeface="Roboto"/>
                <a:cs typeface="Roboto"/>
                <a:sym typeface="Roboto"/>
              </a:rPr>
              <a:t>Tune: “Ach Du Lieber Augustine” </a:t>
            </a:r>
            <a:endParaRPr sz="1200">
              <a:solidFill>
                <a:srgbClr val="212529"/>
              </a:solidFill>
              <a:highlight>
                <a:srgbClr val="FFFFFF"/>
              </a:highlight>
              <a:latin typeface="Roboto"/>
              <a:ea typeface="Roboto"/>
              <a:cs typeface="Roboto"/>
              <a:sym typeface="Roboto"/>
            </a:endParaRPr>
          </a:p>
          <a:p>
            <a:pPr indent="0" lvl="0" marL="0" marR="0" rtl="0" algn="l">
              <a:lnSpc>
                <a:spcPct val="70000"/>
              </a:lnSpc>
              <a:spcBef>
                <a:spcPts val="1200"/>
              </a:spcBef>
              <a:spcAft>
                <a:spcPts val="0"/>
              </a:spcAft>
              <a:buClr>
                <a:schemeClr val="dk1"/>
              </a:buClr>
              <a:buSzPts val="1100"/>
              <a:buFont typeface="Arial"/>
              <a:buNone/>
            </a:pPr>
            <a:r>
              <a:t/>
            </a:r>
            <a:endParaRPr sz="1200">
              <a:solidFill>
                <a:srgbClr val="212529"/>
              </a:solidFill>
              <a:highlight>
                <a:srgbClr val="FFFFFF"/>
              </a:highlight>
              <a:latin typeface="Roboto"/>
              <a:ea typeface="Roboto"/>
              <a:cs typeface="Roboto"/>
              <a:sym typeface="Roboto"/>
            </a:endParaRPr>
          </a:p>
          <a:p>
            <a:pPr indent="0" lvl="0" marL="0" marR="0" rtl="0" algn="l">
              <a:lnSpc>
                <a:spcPct val="70000"/>
              </a:lnSpc>
              <a:spcBef>
                <a:spcPts val="1200"/>
              </a:spcBef>
              <a:spcAft>
                <a:spcPts val="0"/>
              </a:spcAft>
              <a:buClr>
                <a:schemeClr val="dk1"/>
              </a:buClr>
              <a:buSzPts val="1100"/>
              <a:buFont typeface="Arial"/>
              <a:buNone/>
            </a:pPr>
            <a:r>
              <a:rPr lang="en-US" sz="1200">
                <a:solidFill>
                  <a:srgbClr val="212529"/>
                </a:solidFill>
                <a:highlight>
                  <a:srgbClr val="FFFFFF"/>
                </a:highlight>
                <a:latin typeface="Roboto"/>
                <a:ea typeface="Roboto"/>
                <a:cs typeface="Roboto"/>
                <a:sym typeface="Roboto"/>
              </a:rPr>
              <a:t>The more we get together, together, together, </a:t>
            </a:r>
            <a:endParaRPr sz="1200">
              <a:solidFill>
                <a:srgbClr val="212529"/>
              </a:solidFill>
              <a:highlight>
                <a:srgbClr val="FFFFFF"/>
              </a:highlight>
              <a:latin typeface="Roboto"/>
              <a:ea typeface="Roboto"/>
              <a:cs typeface="Roboto"/>
              <a:sym typeface="Roboto"/>
            </a:endParaRPr>
          </a:p>
          <a:p>
            <a:pPr indent="0" lvl="0" marL="0" marR="0" rtl="0" algn="l">
              <a:lnSpc>
                <a:spcPct val="70000"/>
              </a:lnSpc>
              <a:spcBef>
                <a:spcPts val="1200"/>
              </a:spcBef>
              <a:spcAft>
                <a:spcPts val="0"/>
              </a:spcAft>
              <a:buClr>
                <a:schemeClr val="dk1"/>
              </a:buClr>
              <a:buSzPts val="1100"/>
              <a:buFont typeface="Arial"/>
              <a:buNone/>
            </a:pPr>
            <a:r>
              <a:rPr lang="en-US" sz="1200">
                <a:solidFill>
                  <a:srgbClr val="212529"/>
                </a:solidFill>
                <a:highlight>
                  <a:srgbClr val="FFFFFF"/>
                </a:highlight>
                <a:latin typeface="Roboto"/>
                <a:ea typeface="Roboto"/>
                <a:cs typeface="Roboto"/>
                <a:sym typeface="Roboto"/>
              </a:rPr>
              <a:t>The more we get together, the happier we’ll be. </a:t>
            </a:r>
            <a:endParaRPr sz="1200">
              <a:solidFill>
                <a:srgbClr val="212529"/>
              </a:solidFill>
              <a:highlight>
                <a:srgbClr val="FFFFFF"/>
              </a:highlight>
              <a:latin typeface="Roboto"/>
              <a:ea typeface="Roboto"/>
              <a:cs typeface="Roboto"/>
              <a:sym typeface="Roboto"/>
            </a:endParaRPr>
          </a:p>
          <a:p>
            <a:pPr indent="0" lvl="0" marL="0" marR="0" rtl="0" algn="l">
              <a:lnSpc>
                <a:spcPct val="70000"/>
              </a:lnSpc>
              <a:spcBef>
                <a:spcPts val="1200"/>
              </a:spcBef>
              <a:spcAft>
                <a:spcPts val="0"/>
              </a:spcAft>
              <a:buClr>
                <a:schemeClr val="dk1"/>
              </a:buClr>
              <a:buSzPts val="1100"/>
              <a:buFont typeface="Arial"/>
              <a:buNone/>
            </a:pPr>
            <a:r>
              <a:rPr lang="en-US" sz="1200">
                <a:solidFill>
                  <a:srgbClr val="212529"/>
                </a:solidFill>
                <a:highlight>
                  <a:srgbClr val="FFFFFF"/>
                </a:highlight>
                <a:latin typeface="Roboto"/>
                <a:ea typeface="Roboto"/>
                <a:cs typeface="Roboto"/>
                <a:sym typeface="Roboto"/>
              </a:rPr>
              <a:t>For your friends are my friends, and my friends are your friends, </a:t>
            </a:r>
            <a:endParaRPr sz="1200">
              <a:solidFill>
                <a:srgbClr val="212529"/>
              </a:solidFill>
              <a:highlight>
                <a:srgbClr val="FFFFFF"/>
              </a:highlight>
              <a:latin typeface="Roboto"/>
              <a:ea typeface="Roboto"/>
              <a:cs typeface="Roboto"/>
              <a:sym typeface="Roboto"/>
            </a:endParaRPr>
          </a:p>
          <a:p>
            <a:pPr indent="0" lvl="0" marL="0" marR="0" rtl="0" algn="l">
              <a:lnSpc>
                <a:spcPct val="70000"/>
              </a:lnSpc>
              <a:spcBef>
                <a:spcPts val="1200"/>
              </a:spcBef>
              <a:spcAft>
                <a:spcPts val="0"/>
              </a:spcAft>
              <a:buClr>
                <a:schemeClr val="dk1"/>
              </a:buClr>
              <a:buSzPts val="1100"/>
              <a:buFont typeface="Arial"/>
              <a:buNone/>
            </a:pPr>
            <a:r>
              <a:rPr lang="en-US" sz="1200">
                <a:solidFill>
                  <a:srgbClr val="212529"/>
                </a:solidFill>
                <a:highlight>
                  <a:srgbClr val="FFFFFF"/>
                </a:highlight>
                <a:latin typeface="Roboto"/>
                <a:ea typeface="Roboto"/>
                <a:cs typeface="Roboto"/>
                <a:sym typeface="Roboto"/>
              </a:rPr>
              <a:t>The more we get together, the happier we’ll be. </a:t>
            </a:r>
            <a:endParaRPr sz="1200">
              <a:solidFill>
                <a:srgbClr val="212529"/>
              </a:solidFill>
              <a:highlight>
                <a:srgbClr val="FFFFFF"/>
              </a:highlight>
              <a:latin typeface="Roboto"/>
              <a:ea typeface="Roboto"/>
              <a:cs typeface="Roboto"/>
              <a:sym typeface="Roboto"/>
            </a:endParaRPr>
          </a:p>
          <a:p>
            <a:pPr indent="0" lvl="0" marL="0" marR="0" rtl="0" algn="l">
              <a:lnSpc>
                <a:spcPct val="70000"/>
              </a:lnSpc>
              <a:spcBef>
                <a:spcPts val="1200"/>
              </a:spcBef>
              <a:spcAft>
                <a:spcPts val="0"/>
              </a:spcAft>
              <a:buClr>
                <a:schemeClr val="dk1"/>
              </a:buClr>
              <a:buSzPts val="1100"/>
              <a:buFont typeface="Arial"/>
              <a:buNone/>
            </a:pPr>
            <a:r>
              <a:t/>
            </a:r>
            <a:endParaRPr sz="1200">
              <a:solidFill>
                <a:srgbClr val="212529"/>
              </a:solidFill>
              <a:highlight>
                <a:srgbClr val="FFFFFF"/>
              </a:highlight>
              <a:latin typeface="Roboto"/>
              <a:ea typeface="Roboto"/>
              <a:cs typeface="Roboto"/>
              <a:sym typeface="Roboto"/>
            </a:endParaRPr>
          </a:p>
          <a:p>
            <a:pPr indent="0" lvl="0" marL="0" marR="0" rtl="0" algn="l">
              <a:lnSpc>
                <a:spcPct val="70000"/>
              </a:lnSpc>
              <a:spcBef>
                <a:spcPts val="1200"/>
              </a:spcBef>
              <a:spcAft>
                <a:spcPts val="0"/>
              </a:spcAft>
              <a:buClr>
                <a:schemeClr val="dk1"/>
              </a:buClr>
              <a:buSzPts val="1100"/>
              <a:buFont typeface="Arial"/>
              <a:buNone/>
            </a:pPr>
            <a:r>
              <a:rPr lang="en-US" sz="1200">
                <a:solidFill>
                  <a:srgbClr val="212529"/>
                </a:solidFill>
                <a:highlight>
                  <a:srgbClr val="FFFFFF"/>
                </a:highlight>
                <a:latin typeface="Roboto"/>
                <a:ea typeface="Roboto"/>
                <a:cs typeface="Roboto"/>
                <a:sym typeface="Roboto"/>
              </a:rPr>
              <a:t>The more we get together, together, together, </a:t>
            </a:r>
            <a:endParaRPr sz="1200">
              <a:solidFill>
                <a:srgbClr val="212529"/>
              </a:solidFill>
              <a:highlight>
                <a:srgbClr val="FFFFFF"/>
              </a:highlight>
              <a:latin typeface="Roboto"/>
              <a:ea typeface="Roboto"/>
              <a:cs typeface="Roboto"/>
              <a:sym typeface="Roboto"/>
            </a:endParaRPr>
          </a:p>
          <a:p>
            <a:pPr indent="0" lvl="0" marL="0" marR="0" rtl="0" algn="l">
              <a:lnSpc>
                <a:spcPct val="70000"/>
              </a:lnSpc>
              <a:spcBef>
                <a:spcPts val="1200"/>
              </a:spcBef>
              <a:spcAft>
                <a:spcPts val="0"/>
              </a:spcAft>
              <a:buClr>
                <a:schemeClr val="dk1"/>
              </a:buClr>
              <a:buSzPts val="1100"/>
              <a:buFont typeface="Arial"/>
              <a:buNone/>
            </a:pPr>
            <a:r>
              <a:rPr lang="en-US" sz="1200">
                <a:solidFill>
                  <a:srgbClr val="212529"/>
                </a:solidFill>
                <a:highlight>
                  <a:srgbClr val="FFFFFF"/>
                </a:highlight>
                <a:latin typeface="Roboto"/>
                <a:ea typeface="Roboto"/>
                <a:cs typeface="Roboto"/>
                <a:sym typeface="Roboto"/>
              </a:rPr>
              <a:t>The more we get together, the happier we’ll be. </a:t>
            </a:r>
            <a:endParaRPr sz="1200">
              <a:solidFill>
                <a:srgbClr val="212529"/>
              </a:solidFill>
              <a:highlight>
                <a:srgbClr val="FFFFFF"/>
              </a:highlight>
              <a:latin typeface="Roboto"/>
              <a:ea typeface="Roboto"/>
              <a:cs typeface="Roboto"/>
              <a:sym typeface="Roboto"/>
            </a:endParaRPr>
          </a:p>
          <a:p>
            <a:pPr indent="0" lvl="0" marL="0" marR="0" rtl="0" algn="l">
              <a:lnSpc>
                <a:spcPct val="70000"/>
              </a:lnSpc>
              <a:spcBef>
                <a:spcPts val="1200"/>
              </a:spcBef>
              <a:spcAft>
                <a:spcPts val="0"/>
              </a:spcAft>
              <a:buClr>
                <a:schemeClr val="dk1"/>
              </a:buClr>
              <a:buSzPts val="1100"/>
              <a:buFont typeface="Arial"/>
              <a:buNone/>
            </a:pPr>
            <a:r>
              <a:rPr lang="en-US" sz="1200">
                <a:solidFill>
                  <a:srgbClr val="212529"/>
                </a:solidFill>
                <a:highlight>
                  <a:srgbClr val="FFFFFF"/>
                </a:highlight>
                <a:latin typeface="Roboto"/>
                <a:ea typeface="Roboto"/>
                <a:cs typeface="Roboto"/>
                <a:sym typeface="Roboto"/>
              </a:rPr>
              <a:t>For you know that I know, and I know that you know, </a:t>
            </a:r>
            <a:endParaRPr sz="1200">
              <a:solidFill>
                <a:srgbClr val="212529"/>
              </a:solidFill>
              <a:highlight>
                <a:srgbClr val="FFFFFF"/>
              </a:highlight>
              <a:latin typeface="Roboto"/>
              <a:ea typeface="Roboto"/>
              <a:cs typeface="Roboto"/>
              <a:sym typeface="Roboto"/>
            </a:endParaRPr>
          </a:p>
          <a:p>
            <a:pPr indent="0" lvl="0" marL="0" marR="0" rtl="0" algn="l">
              <a:lnSpc>
                <a:spcPct val="70000"/>
              </a:lnSpc>
              <a:spcBef>
                <a:spcPts val="1200"/>
              </a:spcBef>
              <a:spcAft>
                <a:spcPts val="0"/>
              </a:spcAft>
              <a:buClr>
                <a:schemeClr val="dk1"/>
              </a:buClr>
              <a:buSzPts val="1100"/>
              <a:buFont typeface="Arial"/>
              <a:buNone/>
            </a:pPr>
            <a:r>
              <a:rPr lang="en-US" sz="1200">
                <a:solidFill>
                  <a:srgbClr val="212529"/>
                </a:solidFill>
                <a:highlight>
                  <a:srgbClr val="FFFFFF"/>
                </a:highlight>
                <a:latin typeface="Roboto"/>
                <a:ea typeface="Roboto"/>
                <a:cs typeface="Roboto"/>
                <a:sym typeface="Roboto"/>
              </a:rPr>
              <a:t>The more we get together, the happier we’ll be.</a:t>
            </a:r>
            <a:endParaRPr b="0" i="0" sz="1600" u="none" cap="none" strike="noStrike">
              <a:solidFill>
                <a:srgbClr val="212529"/>
              </a:solidFill>
              <a:highlight>
                <a:srgbClr val="FFFFFF"/>
              </a:highlight>
              <a:latin typeface="Roboto"/>
              <a:ea typeface="Roboto"/>
              <a:cs typeface="Roboto"/>
              <a:sym typeface="Roboto"/>
            </a:endParaRPr>
          </a:p>
          <a:p>
            <a:pPr indent="0" lvl="0" marL="457200" marR="0" rtl="0" algn="l">
              <a:lnSpc>
                <a:spcPct val="150000"/>
              </a:lnSpc>
              <a:spcBef>
                <a:spcPts val="1200"/>
              </a:spcBef>
              <a:spcAft>
                <a:spcPts val="0"/>
              </a:spcAft>
              <a:buClr>
                <a:srgbClr val="000000"/>
              </a:buClr>
              <a:buSzPts val="1700"/>
              <a:buFont typeface="Arial"/>
              <a:buNone/>
            </a:pPr>
            <a:r>
              <a:t/>
            </a:r>
            <a:endParaRPr b="0" i="0" sz="1700" u="none" cap="none" strike="noStrike">
              <a:solidFill>
                <a:srgbClr val="663300"/>
              </a:solidFill>
              <a:highlight>
                <a:srgbClr val="FFFFFF"/>
              </a:highlight>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g388f4719ecd_0_28"/>
          <p:cNvPicPr preferRelativeResize="0"/>
          <p:nvPr/>
        </p:nvPicPr>
        <p:blipFill rotWithShape="1">
          <a:blip r:embed="rId3">
            <a:alphaModFix/>
          </a:blip>
          <a:srcRect b="0" l="0" r="0" t="0"/>
          <a:stretch/>
        </p:blipFill>
        <p:spPr>
          <a:xfrm>
            <a:off x="3758961" y="172674"/>
            <a:ext cx="5017912" cy="4838700"/>
          </a:xfrm>
          <a:prstGeom prst="rect">
            <a:avLst/>
          </a:prstGeom>
          <a:noFill/>
          <a:ln>
            <a:noFill/>
          </a:ln>
        </p:spPr>
      </p:pic>
      <p:sp>
        <p:nvSpPr>
          <p:cNvPr id="289" name="Google Shape;289;g388f4719ecd_0_28"/>
          <p:cNvSpPr txBox="1"/>
          <p:nvPr/>
        </p:nvSpPr>
        <p:spPr>
          <a:xfrm>
            <a:off x="192750" y="613775"/>
            <a:ext cx="3540900" cy="295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Registration opens Jan 1st for 2026!!!</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Please share these dates and events with your Packs.</a:t>
            </a:r>
            <a:r>
              <a:rPr b="0" i="0" lang="en-US"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chemeClr val="dk1"/>
                </a:solidFill>
                <a:latin typeface="Calibri"/>
                <a:ea typeface="Calibri"/>
                <a:cs typeface="Calibri"/>
                <a:sym typeface="Calibri"/>
              </a:rPr>
              <a:t>Events fill up quickly so please register early.</a:t>
            </a:r>
            <a:endParaRPr b="0" i="0" sz="25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g3a2f9ed8421_0_0"/>
          <p:cNvPicPr preferRelativeResize="0"/>
          <p:nvPr/>
        </p:nvPicPr>
        <p:blipFill>
          <a:blip r:embed="rId3">
            <a:alphaModFix/>
          </a:blip>
          <a:stretch>
            <a:fillRect/>
          </a:stretch>
        </p:blipFill>
        <p:spPr>
          <a:xfrm>
            <a:off x="5767751" y="1572450"/>
            <a:ext cx="3138750" cy="3028075"/>
          </a:xfrm>
          <a:prstGeom prst="rect">
            <a:avLst/>
          </a:prstGeom>
          <a:noFill/>
          <a:ln>
            <a:noFill/>
          </a:ln>
        </p:spPr>
      </p:pic>
      <p:pic>
        <p:nvPicPr>
          <p:cNvPr id="296" name="Google Shape;296;g3a2f9ed8421_0_0"/>
          <p:cNvPicPr preferRelativeResize="0"/>
          <p:nvPr/>
        </p:nvPicPr>
        <p:blipFill>
          <a:blip r:embed="rId4">
            <a:alphaModFix/>
          </a:blip>
          <a:stretch>
            <a:fillRect/>
          </a:stretch>
        </p:blipFill>
        <p:spPr>
          <a:xfrm>
            <a:off x="1717875" y="227351"/>
            <a:ext cx="5708250" cy="1189250"/>
          </a:xfrm>
          <a:prstGeom prst="rect">
            <a:avLst/>
          </a:prstGeom>
          <a:noFill/>
          <a:ln>
            <a:noFill/>
          </a:ln>
        </p:spPr>
      </p:pic>
      <p:sp>
        <p:nvSpPr>
          <p:cNvPr id="297" name="Google Shape;297;g3a2f9ed8421_0_0"/>
          <p:cNvSpPr txBox="1"/>
          <p:nvPr/>
        </p:nvSpPr>
        <p:spPr>
          <a:xfrm>
            <a:off x="147075" y="1483775"/>
            <a:ext cx="5488500" cy="375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highlight>
                  <a:srgbClr val="FFFFFF"/>
                </a:highlight>
                <a:latin typeface="Poppins"/>
                <a:ea typeface="Poppins"/>
                <a:cs typeface="Poppins"/>
                <a:sym typeface="Poppins"/>
              </a:rPr>
              <a:t>Leader Education And Discovery - January 24, 2026</a:t>
            </a:r>
            <a:endParaRPr>
              <a:solidFill>
                <a:schemeClr val="dk1"/>
              </a:solidFill>
              <a:highlight>
                <a:srgbClr val="FFFFFF"/>
              </a:highlight>
              <a:latin typeface="Poppins"/>
              <a:ea typeface="Poppins"/>
              <a:cs typeface="Poppins"/>
              <a:sym typeface="Poppins"/>
            </a:endParaRPr>
          </a:p>
          <a:p>
            <a:pPr indent="0" lvl="0" marL="0" rtl="0" algn="l">
              <a:spcBef>
                <a:spcPts val="0"/>
              </a:spcBef>
              <a:spcAft>
                <a:spcPts val="0"/>
              </a:spcAft>
              <a:buNone/>
            </a:pPr>
            <a:r>
              <a:rPr b="1" lang="en-US" sz="2300" u="sng">
                <a:solidFill>
                  <a:schemeClr val="hlink"/>
                </a:solidFill>
                <a:hlinkClick r:id="rId5"/>
              </a:rPr>
              <a:t>https://goldengatescouting.org/lead/</a:t>
            </a:r>
            <a:endParaRPr b="1" sz="2300">
              <a:solidFill>
                <a:schemeClr val="dk1"/>
              </a:solidFill>
            </a:endParaRPr>
          </a:p>
          <a:p>
            <a:pPr indent="0" lvl="0" marL="0" rtl="0" algn="l">
              <a:spcBef>
                <a:spcPts val="0"/>
              </a:spcBef>
              <a:spcAft>
                <a:spcPts val="0"/>
              </a:spcAft>
              <a:buNone/>
            </a:pPr>
            <a:r>
              <a:t/>
            </a:r>
            <a:endParaRPr b="1" sz="2300">
              <a:solidFill>
                <a:schemeClr val="dk1"/>
              </a:solidFill>
            </a:endParaRPr>
          </a:p>
          <a:p>
            <a:pPr indent="0" lvl="0" marL="0" rtl="0" algn="l">
              <a:lnSpc>
                <a:spcPct val="140000"/>
              </a:lnSpc>
              <a:spcBef>
                <a:spcPts val="0"/>
              </a:spcBef>
              <a:spcAft>
                <a:spcPts val="0"/>
              </a:spcAft>
              <a:buClr>
                <a:schemeClr val="dk1"/>
              </a:buClr>
              <a:buSzPts val="1100"/>
              <a:buFont typeface="Arial"/>
              <a:buNone/>
            </a:pPr>
            <a:r>
              <a:rPr lang="en-US" sz="2150">
                <a:solidFill>
                  <a:srgbClr val="003057"/>
                </a:solidFill>
                <a:highlight>
                  <a:srgbClr val="FFFFFF"/>
                </a:highlight>
                <a:latin typeface="Poppins"/>
                <a:ea typeface="Poppins"/>
                <a:cs typeface="Poppins"/>
                <a:sym typeface="Poppins"/>
              </a:rPr>
              <a:t>What is L.E.A.D?</a:t>
            </a:r>
            <a:endParaRPr sz="2150">
              <a:solidFill>
                <a:srgbClr val="003057"/>
              </a:solidFill>
              <a:highlight>
                <a:srgbClr val="FFFFFF"/>
              </a:highlight>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US" sz="1100">
                <a:solidFill>
                  <a:srgbClr val="4D4D4D"/>
                </a:solidFill>
                <a:highlight>
                  <a:srgbClr val="FFFFFF"/>
                </a:highlight>
              </a:rPr>
              <a:t>Leader Education and Discovery (L.E.A.D.) is the ultimate one-day training conference for Scout Leaders, Parents, Volunteers, and Older Youth. It combines University of Scouting and Pow Wow into one epic training event. Join us for an action-packed day of learning, fun, and connecting with fellow Scouters!</a:t>
            </a:r>
            <a:endParaRPr sz="1100">
              <a:solidFill>
                <a:srgbClr val="4D4D4D"/>
              </a:solidFill>
              <a:highlight>
                <a:srgbClr val="FFFFFF"/>
              </a:highlight>
            </a:endParaRPr>
          </a:p>
          <a:p>
            <a:pPr indent="0" lvl="0" marL="0" rtl="0" algn="l">
              <a:lnSpc>
                <a:spcPct val="140000"/>
              </a:lnSpc>
              <a:spcBef>
                <a:spcPts val="0"/>
              </a:spcBef>
              <a:spcAft>
                <a:spcPts val="0"/>
              </a:spcAft>
              <a:buClr>
                <a:schemeClr val="dk1"/>
              </a:buClr>
              <a:buSzPts val="1100"/>
              <a:buFont typeface="Arial"/>
              <a:buNone/>
            </a:pPr>
            <a:r>
              <a:rPr lang="en-US" sz="2150">
                <a:solidFill>
                  <a:srgbClr val="003057"/>
                </a:solidFill>
                <a:highlight>
                  <a:srgbClr val="FFFFFF"/>
                </a:highlight>
                <a:latin typeface="Poppins"/>
                <a:ea typeface="Poppins"/>
                <a:cs typeface="Poppins"/>
                <a:sym typeface="Poppins"/>
              </a:rPr>
              <a:t>What Will I Learn?</a:t>
            </a:r>
            <a:endParaRPr sz="2150">
              <a:solidFill>
                <a:srgbClr val="003057"/>
              </a:solidFill>
              <a:highlight>
                <a:srgbClr val="FFFFFF"/>
              </a:highlight>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US" sz="1100">
                <a:solidFill>
                  <a:srgbClr val="4D4D4D"/>
                </a:solidFill>
                <a:highlight>
                  <a:srgbClr val="FFFFFF"/>
                </a:highlight>
              </a:rPr>
              <a:t>L.E.A.D. offers over 120 classes across seven colleges. Cub Scouts, Scouts BSA, Young Adult Programs, Outdoor Education, Continuing Education, Technology, and, new this year, Special Needs and Disabilities.</a:t>
            </a:r>
            <a:endParaRPr sz="1100">
              <a:solidFill>
                <a:srgbClr val="4D4D4D"/>
              </a:solidFill>
              <a:highlight>
                <a:srgbClr val="FFFFFF"/>
              </a:highlight>
            </a:endParaRPr>
          </a:p>
          <a:p>
            <a:pPr indent="0" lvl="0" marL="0" rtl="0" algn="l">
              <a:spcBef>
                <a:spcPts val="0"/>
              </a:spcBef>
              <a:spcAft>
                <a:spcPts val="0"/>
              </a:spcAft>
              <a:buNone/>
            </a:pPr>
            <a:r>
              <a:rPr b="1" lang="en-US" sz="2300">
                <a:solidFill>
                  <a:schemeClr val="dk1"/>
                </a:solidFill>
              </a:rPr>
              <a:t> </a:t>
            </a:r>
            <a:endParaRPr b="1" sz="23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3a2f9ed8421_0_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Pack Training Certification Status</a:t>
            </a:r>
            <a:endParaRPr/>
          </a:p>
        </p:txBody>
      </p:sp>
      <p:sp>
        <p:nvSpPr>
          <p:cNvPr id="304" name="Google Shape;304;g3a2f9ed8421_0_22"/>
          <p:cNvSpPr txBox="1"/>
          <p:nvPr>
            <p:ph idx="1" type="body"/>
          </p:nvPr>
        </p:nvSpPr>
        <p:spPr>
          <a:xfrm>
            <a:off x="311700" y="1152475"/>
            <a:ext cx="8520600" cy="373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400"/>
              <a:t>546 </a:t>
            </a:r>
            <a:r>
              <a:rPr lang="en-US" sz="1400"/>
              <a:t>(Murray School PFA) - Dublin - 21 Adults - </a:t>
            </a:r>
            <a:r>
              <a:rPr lang="en-US" sz="1400">
                <a:solidFill>
                  <a:srgbClr val="C00000"/>
                </a:solidFill>
              </a:rPr>
              <a:t>35% Trained</a:t>
            </a:r>
            <a:r>
              <a:rPr lang="en-US" sz="1400"/>
              <a:t> - Cubmaster Kristina Fischer</a:t>
            </a:r>
            <a:endParaRPr sz="1400"/>
          </a:p>
          <a:p>
            <a:pPr indent="0" lvl="0" marL="0" rtl="0" algn="l">
              <a:spcBef>
                <a:spcPts val="0"/>
              </a:spcBef>
              <a:spcAft>
                <a:spcPts val="0"/>
              </a:spcAft>
              <a:buNone/>
            </a:pPr>
            <a:r>
              <a:rPr b="1" lang="en-US" sz="1400"/>
              <a:t>901 </a:t>
            </a:r>
            <a:r>
              <a:rPr lang="en-US" sz="1400"/>
              <a:t>(Lions of Pleasanton) - Pleasanton - 4 Adults - </a:t>
            </a:r>
            <a:r>
              <a:rPr lang="en-US" sz="1400">
                <a:solidFill>
                  <a:srgbClr val="C00000"/>
                </a:solidFill>
              </a:rPr>
              <a:t>66.7% Trained</a:t>
            </a:r>
            <a:r>
              <a:rPr lang="en-US" sz="1400"/>
              <a:t> - Cubmaster Clayton Carroll</a:t>
            </a:r>
            <a:endParaRPr sz="1400"/>
          </a:p>
          <a:p>
            <a:pPr indent="0" lvl="0" marL="0" rtl="0" algn="l">
              <a:spcBef>
                <a:spcPts val="0"/>
              </a:spcBef>
              <a:spcAft>
                <a:spcPts val="0"/>
              </a:spcAft>
              <a:buNone/>
            </a:pPr>
            <a:r>
              <a:rPr b="1" lang="en-US" sz="1400"/>
              <a:t>910 </a:t>
            </a:r>
            <a:r>
              <a:rPr lang="en-US" sz="1400"/>
              <a:t>(Rotary Club of Pleasanton North) - Pleasanton - 17 Adults - </a:t>
            </a:r>
            <a:r>
              <a:rPr lang="en-US" sz="1400">
                <a:solidFill>
                  <a:srgbClr val="C00000"/>
                </a:solidFill>
              </a:rPr>
              <a:t>52.9% Trained</a:t>
            </a:r>
            <a:r>
              <a:rPr lang="en-US" sz="1400"/>
              <a:t> - Cubmaster Duane Howard</a:t>
            </a:r>
            <a:endParaRPr sz="1400"/>
          </a:p>
          <a:p>
            <a:pPr indent="0" lvl="0" marL="0" rtl="0" algn="l">
              <a:spcBef>
                <a:spcPts val="0"/>
              </a:spcBef>
              <a:spcAft>
                <a:spcPts val="0"/>
              </a:spcAft>
              <a:buNone/>
            </a:pPr>
            <a:r>
              <a:rPr b="1" lang="en-US" sz="1400"/>
              <a:t>912 </a:t>
            </a:r>
            <a:r>
              <a:rPr lang="en-US" sz="1400"/>
              <a:t>(Sunol Business Guild) - Sunol - 6 Adults - </a:t>
            </a:r>
            <a:r>
              <a:rPr lang="en-US" sz="1400">
                <a:solidFill>
                  <a:srgbClr val="C00000"/>
                </a:solidFill>
              </a:rPr>
              <a:t>12.5% Trained</a:t>
            </a:r>
            <a:r>
              <a:rPr lang="en-US" sz="1400"/>
              <a:t> - Cubmaster Andrew Lee</a:t>
            </a:r>
            <a:endParaRPr sz="1400"/>
          </a:p>
          <a:p>
            <a:pPr indent="0" lvl="0" marL="0" rtl="0" algn="l">
              <a:spcBef>
                <a:spcPts val="0"/>
              </a:spcBef>
              <a:spcAft>
                <a:spcPts val="0"/>
              </a:spcAft>
              <a:buNone/>
            </a:pPr>
            <a:r>
              <a:rPr b="1" lang="en-US" sz="1400"/>
              <a:t>914 </a:t>
            </a:r>
            <a:r>
              <a:rPr lang="en-US" sz="1400"/>
              <a:t>(American Legion Post 47 Livermore) - Livermore - 11 Adults - </a:t>
            </a:r>
            <a:r>
              <a:rPr lang="en-US" sz="1400">
                <a:solidFill>
                  <a:srgbClr val="C00000"/>
                </a:solidFill>
              </a:rPr>
              <a:t>50% Trained</a:t>
            </a:r>
            <a:r>
              <a:rPr lang="en-US" sz="1400"/>
              <a:t> - Cubmaster Devin Cook</a:t>
            </a:r>
            <a:endParaRPr sz="1400"/>
          </a:p>
          <a:p>
            <a:pPr indent="0" lvl="0" marL="0" rtl="0" algn="l">
              <a:spcBef>
                <a:spcPts val="0"/>
              </a:spcBef>
              <a:spcAft>
                <a:spcPts val="0"/>
              </a:spcAft>
              <a:buNone/>
            </a:pPr>
            <a:r>
              <a:rPr b="1" lang="en-US" sz="1400"/>
              <a:t>916 </a:t>
            </a:r>
            <a:r>
              <a:rPr lang="en-US" sz="1400"/>
              <a:t>(</a:t>
            </a:r>
            <a:r>
              <a:rPr lang="en-US" sz="1400"/>
              <a:t>VFW Post 6298</a:t>
            </a:r>
            <a:r>
              <a:rPr lang="en-US" sz="1400"/>
              <a:t>) - Pleasanton - 12 Adults - </a:t>
            </a:r>
            <a:r>
              <a:rPr lang="en-US" sz="1400">
                <a:solidFill>
                  <a:srgbClr val="C00000"/>
                </a:solidFill>
              </a:rPr>
              <a:t>38.5 Trained</a:t>
            </a:r>
            <a:r>
              <a:rPr lang="en-US" sz="1400"/>
              <a:t> - Cubmaster Suneeta Pal</a:t>
            </a:r>
            <a:endParaRPr sz="1400"/>
          </a:p>
          <a:p>
            <a:pPr indent="0" lvl="0" marL="0" rtl="0" algn="l">
              <a:spcBef>
                <a:spcPts val="0"/>
              </a:spcBef>
              <a:spcAft>
                <a:spcPts val="0"/>
              </a:spcAft>
              <a:buNone/>
            </a:pPr>
            <a:r>
              <a:rPr b="1" lang="en-US" sz="1400"/>
              <a:t>942 </a:t>
            </a:r>
            <a:r>
              <a:rPr lang="en-US" sz="1400"/>
              <a:t>(Sunset PTA) - Livermore - 10 Adults - </a:t>
            </a:r>
            <a:r>
              <a:rPr lang="en-US" sz="1400">
                <a:solidFill>
                  <a:srgbClr val="C00000"/>
                </a:solidFill>
              </a:rPr>
              <a:t>36.4% Trained</a:t>
            </a:r>
            <a:r>
              <a:rPr lang="en-US" sz="1400"/>
              <a:t> - Cubmaster David Mayes</a:t>
            </a:r>
            <a:endParaRPr sz="1400"/>
          </a:p>
          <a:p>
            <a:pPr indent="0" lvl="0" marL="0" rtl="0" algn="l">
              <a:spcBef>
                <a:spcPts val="0"/>
              </a:spcBef>
              <a:spcAft>
                <a:spcPts val="0"/>
              </a:spcAft>
              <a:buNone/>
            </a:pPr>
            <a:r>
              <a:rPr b="1" lang="en-US" sz="1400"/>
              <a:t>943 </a:t>
            </a:r>
            <a:r>
              <a:rPr lang="en-US" sz="1400"/>
              <a:t>(</a:t>
            </a:r>
            <a:r>
              <a:rPr lang="en-US" sz="1400"/>
              <a:t>VFW Post 6298</a:t>
            </a:r>
            <a:r>
              <a:rPr lang="en-US" sz="1400"/>
              <a:t>) - Pleasanton - 21 Adults - </a:t>
            </a:r>
            <a:r>
              <a:rPr lang="en-US" sz="1400">
                <a:solidFill>
                  <a:srgbClr val="C00000"/>
                </a:solidFill>
              </a:rPr>
              <a:t>36.4% Trained</a:t>
            </a:r>
            <a:r>
              <a:rPr lang="en-US" sz="1400"/>
              <a:t> - Cubmaster Ryan Gillard</a:t>
            </a:r>
            <a:endParaRPr sz="1400"/>
          </a:p>
          <a:p>
            <a:pPr indent="0" lvl="0" marL="0" rtl="0" algn="l">
              <a:spcBef>
                <a:spcPts val="0"/>
              </a:spcBef>
              <a:spcAft>
                <a:spcPts val="0"/>
              </a:spcAft>
              <a:buNone/>
            </a:pPr>
            <a:r>
              <a:rPr b="1" lang="en-US" sz="1400"/>
              <a:t>948 </a:t>
            </a:r>
            <a:r>
              <a:rPr lang="en-US" sz="1400"/>
              <a:t>(Graceway Presbyterian Church) - Pleasanton - 15 Adults - </a:t>
            </a:r>
            <a:r>
              <a:rPr lang="en-US" sz="1400">
                <a:solidFill>
                  <a:srgbClr val="C00000"/>
                </a:solidFill>
              </a:rPr>
              <a:t>33.3% Trained</a:t>
            </a:r>
            <a:r>
              <a:rPr lang="en-US" sz="1400"/>
              <a:t> - Cubmaster Javier Gros</a:t>
            </a:r>
            <a:endParaRPr sz="1400"/>
          </a:p>
          <a:p>
            <a:pPr indent="0" lvl="0" marL="0" rtl="0" algn="l">
              <a:spcBef>
                <a:spcPts val="0"/>
              </a:spcBef>
              <a:spcAft>
                <a:spcPts val="0"/>
              </a:spcAft>
              <a:buNone/>
            </a:pPr>
            <a:r>
              <a:rPr b="1" lang="en-US" sz="1400"/>
              <a:t>950 </a:t>
            </a:r>
            <a:r>
              <a:rPr lang="en-US" sz="1400"/>
              <a:t>(Rotary Club of Livermore) - Livermore - 9 Adults - </a:t>
            </a:r>
            <a:r>
              <a:rPr lang="en-US" sz="1400">
                <a:solidFill>
                  <a:srgbClr val="C00000"/>
                </a:solidFill>
              </a:rPr>
              <a:t>63.6% Trained</a:t>
            </a:r>
            <a:r>
              <a:rPr lang="en-US" sz="1400"/>
              <a:t> - Cubmaster Greg Palleschi</a:t>
            </a:r>
            <a:endParaRPr sz="1400"/>
          </a:p>
          <a:p>
            <a:pPr indent="0" lvl="0" marL="0" rtl="0" algn="l">
              <a:spcBef>
                <a:spcPts val="0"/>
              </a:spcBef>
              <a:spcAft>
                <a:spcPts val="0"/>
              </a:spcAft>
              <a:buNone/>
            </a:pPr>
            <a:r>
              <a:rPr b="1" lang="en-US" sz="1400"/>
              <a:t>951 </a:t>
            </a:r>
            <a:r>
              <a:rPr lang="en-US" sz="1400"/>
              <a:t>(Rotary Club of Livermore) - Livermore - 22 Adults - </a:t>
            </a:r>
            <a:r>
              <a:rPr lang="en-US" sz="1400">
                <a:solidFill>
                  <a:srgbClr val="C00000"/>
                </a:solidFill>
              </a:rPr>
              <a:t>56.5% Trained</a:t>
            </a:r>
            <a:r>
              <a:rPr lang="en-US" sz="1400"/>
              <a:t> - Cubmaster Katherine McGuire</a:t>
            </a:r>
            <a:endParaRPr sz="1400"/>
          </a:p>
          <a:p>
            <a:pPr indent="0" lvl="0" marL="0" rtl="0" algn="l">
              <a:spcBef>
                <a:spcPts val="0"/>
              </a:spcBef>
              <a:spcAft>
                <a:spcPts val="0"/>
              </a:spcAft>
              <a:buNone/>
            </a:pPr>
            <a:r>
              <a:rPr b="1" lang="en-US" sz="1400"/>
              <a:t>969 </a:t>
            </a:r>
            <a:r>
              <a:rPr lang="en-US" sz="1400"/>
              <a:t>(VFW Post 7265) - Livermore - 16 Adults - </a:t>
            </a:r>
            <a:r>
              <a:rPr lang="en-US" sz="1400">
                <a:solidFill>
                  <a:srgbClr val="C00000"/>
                </a:solidFill>
              </a:rPr>
              <a:t>50% Trained</a:t>
            </a:r>
            <a:r>
              <a:rPr lang="en-US" sz="1400"/>
              <a:t> - Cubmaster Charles Mingola</a:t>
            </a:r>
            <a:endParaRPr sz="1400"/>
          </a:p>
          <a:p>
            <a:pPr indent="0" lvl="0" marL="0" rtl="0" algn="l">
              <a:spcBef>
                <a:spcPts val="0"/>
              </a:spcBef>
              <a:spcAft>
                <a:spcPts val="0"/>
              </a:spcAft>
              <a:buNone/>
            </a:pPr>
            <a:r>
              <a:rPr b="1" lang="en-US" sz="1400"/>
              <a:t>981 </a:t>
            </a:r>
            <a:r>
              <a:rPr lang="en-US" sz="1400"/>
              <a:t>(Muslim Community Center of the East Bay) - Pleasanton - 18 Adults - </a:t>
            </a:r>
            <a:r>
              <a:rPr lang="en-US" sz="1400">
                <a:solidFill>
                  <a:srgbClr val="C00000"/>
                </a:solidFill>
              </a:rPr>
              <a:t>42.1% Trained</a:t>
            </a:r>
            <a:r>
              <a:rPr lang="en-US" sz="1400"/>
              <a:t> - Cubmaster Shahed Latif</a:t>
            </a:r>
            <a:endParaRPr sz="1400"/>
          </a:p>
          <a:p>
            <a:pPr indent="0" lvl="0" marL="0" rtl="0" algn="l">
              <a:spcBef>
                <a:spcPts val="0"/>
              </a:spcBef>
              <a:spcAft>
                <a:spcPts val="0"/>
              </a:spcAft>
              <a:buNone/>
            </a:pPr>
            <a:r>
              <a:rPr b="1" lang="en-US" sz="1400"/>
              <a:t>986 </a:t>
            </a:r>
            <a:r>
              <a:rPr lang="en-US" sz="1400"/>
              <a:t>(John Green Elem PFC) - Dublin - 21 Adults - </a:t>
            </a:r>
            <a:r>
              <a:rPr lang="en-US" sz="1400">
                <a:solidFill>
                  <a:srgbClr val="C00000"/>
                </a:solidFill>
              </a:rPr>
              <a:t>27.3% Trained</a:t>
            </a:r>
            <a:r>
              <a:rPr lang="en-US" sz="1400"/>
              <a:t> - Cubmaster Cyrus Harrison</a:t>
            </a:r>
            <a:endParaRPr sz="1400"/>
          </a:p>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g3a2f9ed8421_0_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Scoutbook Plus - Updates</a:t>
            </a:r>
            <a:endParaRPr/>
          </a:p>
        </p:txBody>
      </p:sp>
      <p:sp>
        <p:nvSpPr>
          <p:cNvPr id="311" name="Google Shape;311;g3a2f9ed8421_0_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Scoutbook Plus is transitioning from connection-based permissions to position-based permissions, which will enhance performance and allow for greater customization of permissions</a:t>
            </a:r>
            <a:r>
              <a:rPr lang="en-US" sz="1100">
                <a:latin typeface="Arial"/>
                <a:ea typeface="Arial"/>
                <a:cs typeface="Arial"/>
                <a:sym typeface="Arial"/>
              </a:rPr>
              <a: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2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**Background:**</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In Scoutbook Legacy, permission options were limited to "Full Control," "View Profile," "Edit Profile," "View Advancement," and "Edit Advancement." For leaders in positions such as Scoutmaster or Troop Admin, their connection provided "Full Control" over every youth in the unit, enabling them to edit advancements, profiles, and more. However, for other roles, such as Secretary or Outdoor Coordinator, the connection options were insufficient and did not align with the necessary permissions to effectively perform their duties. As a result, leaders were granted either excessive or inadequate permissions compared to what was appropriate for their positions.</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**What's New:**</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In Scoutbook Plus, units can now actively modify most registered and functional adult positions within their unit. For instance, a Chartered Organization Representative can change an adult's registration from Committee Member to Assistant Cubmaster directly in Scoutbook Plus, a task that previously could only be done through My.Scouting. When assigning leaders to registered or functional positions, a basic set of permissions will be established for each role, enabling leaders to fulfill their responsibilities in the full unit or sub-unit. Furthermore, additional permissions can be customized and added.</a:t>
            </a:r>
            <a:endParaRPr sz="33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3a2f9ed8421_0_35"/>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What is your pack doing next summer?</a:t>
            </a:r>
            <a:endParaRPr/>
          </a:p>
        </p:txBody>
      </p:sp>
      <p:sp>
        <p:nvSpPr>
          <p:cNvPr id="318" name="Google Shape;318;g3a2f9ed8421_0_35"/>
          <p:cNvSpPr txBox="1"/>
          <p:nvPr>
            <p:ph idx="1" type="body"/>
          </p:nvPr>
        </p:nvSpPr>
        <p:spPr>
          <a:xfrm>
            <a:off x="457200" y="1439000"/>
            <a:ext cx="8229600" cy="2961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a:t>Day camps, family camps, sure.</a:t>
            </a:r>
            <a:br>
              <a:rPr lang="en-US"/>
            </a:br>
            <a:br>
              <a:rPr lang="en-US"/>
            </a:br>
            <a:r>
              <a:rPr lang="en-US"/>
              <a:t>But what else? Do your Scouts know all of the options available to them?</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388c59906a7_0_24"/>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Breakout</a:t>
            </a:r>
            <a:endParaRPr/>
          </a:p>
        </p:txBody>
      </p:sp>
      <p:sp>
        <p:nvSpPr>
          <p:cNvPr id="324" name="Google Shape;324;g388c59906a7_0_24"/>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t>BSA Scouts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388c59906a7_0_43"/>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New Merit Badges</a:t>
            </a:r>
            <a:endParaRPr/>
          </a:p>
        </p:txBody>
      </p:sp>
      <p:sp>
        <p:nvSpPr>
          <p:cNvPr id="330" name="Google Shape;330;g388c59906a7_0_43"/>
          <p:cNvSpPr txBox="1"/>
          <p:nvPr>
            <p:ph idx="1" type="body"/>
          </p:nvPr>
        </p:nvSpPr>
        <p:spPr>
          <a:xfrm>
            <a:off x="131350" y="2781625"/>
            <a:ext cx="4038600" cy="197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en-US"/>
              <a:t>Artificial Intelligence</a:t>
            </a:r>
            <a:endParaRPr sz="1100"/>
          </a:p>
          <a:p>
            <a:pPr indent="0" lvl="0" marL="0" rtl="0" algn="l">
              <a:lnSpc>
                <a:spcPct val="100000"/>
              </a:lnSpc>
              <a:spcBef>
                <a:spcPts val="560"/>
              </a:spcBef>
              <a:spcAft>
                <a:spcPts val="0"/>
              </a:spcAft>
              <a:buClr>
                <a:schemeClr val="dk1"/>
              </a:buClr>
              <a:buSzPts val="2800"/>
              <a:buNone/>
            </a:pPr>
            <a:r>
              <a:rPr lang="en-US" sz="1900"/>
              <a:t>Key Concepts, AI Basics, Automation Basics, Ethics in AI, Deepfakes, Developing AI Skills, Practical Application, Career Exploration</a:t>
            </a:r>
            <a:endParaRPr sz="1900"/>
          </a:p>
        </p:txBody>
      </p:sp>
      <p:pic>
        <p:nvPicPr>
          <p:cNvPr id="331" name="Google Shape;331;g388c59906a7_0_43"/>
          <p:cNvPicPr preferRelativeResize="0"/>
          <p:nvPr/>
        </p:nvPicPr>
        <p:blipFill rotWithShape="1">
          <a:blip r:embed="rId3">
            <a:alphaModFix/>
          </a:blip>
          <a:srcRect b="0" l="0" r="0" t="0"/>
          <a:stretch/>
        </p:blipFill>
        <p:spPr>
          <a:xfrm>
            <a:off x="1386875" y="1254075"/>
            <a:ext cx="1527550" cy="1527550"/>
          </a:xfrm>
          <a:prstGeom prst="rect">
            <a:avLst/>
          </a:prstGeom>
          <a:noFill/>
          <a:ln>
            <a:noFill/>
          </a:ln>
        </p:spPr>
      </p:pic>
      <p:pic>
        <p:nvPicPr>
          <p:cNvPr id="332" name="Google Shape;332;g388c59906a7_0_43"/>
          <p:cNvPicPr preferRelativeResize="0"/>
          <p:nvPr/>
        </p:nvPicPr>
        <p:blipFill rotWithShape="1">
          <a:blip r:embed="rId4">
            <a:alphaModFix/>
          </a:blip>
          <a:srcRect b="0" l="0" r="0" t="0"/>
          <a:stretch/>
        </p:blipFill>
        <p:spPr>
          <a:xfrm>
            <a:off x="5601425" y="1254075"/>
            <a:ext cx="1655600" cy="1655600"/>
          </a:xfrm>
          <a:prstGeom prst="rect">
            <a:avLst/>
          </a:prstGeom>
          <a:noFill/>
          <a:ln>
            <a:noFill/>
          </a:ln>
        </p:spPr>
      </p:pic>
      <p:sp>
        <p:nvSpPr>
          <p:cNvPr id="333" name="Google Shape;333;g388c59906a7_0_43"/>
          <p:cNvSpPr txBox="1"/>
          <p:nvPr>
            <p:ph idx="1" type="body"/>
          </p:nvPr>
        </p:nvSpPr>
        <p:spPr>
          <a:xfrm>
            <a:off x="4846275" y="2781625"/>
            <a:ext cx="4038600" cy="197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en-US"/>
              <a:t>Cybersecurity</a:t>
            </a:r>
            <a:endParaRPr sz="1100"/>
          </a:p>
          <a:p>
            <a:pPr indent="0" lvl="0" marL="0" rtl="0" algn="l">
              <a:lnSpc>
                <a:spcPct val="100000"/>
              </a:lnSpc>
              <a:spcBef>
                <a:spcPts val="560"/>
              </a:spcBef>
              <a:spcAft>
                <a:spcPts val="0"/>
              </a:spcAft>
              <a:buClr>
                <a:schemeClr val="dk1"/>
              </a:buClr>
              <a:buSzPts val="2800"/>
              <a:buNone/>
            </a:pPr>
            <a:r>
              <a:rPr lang="en-US" sz="1900"/>
              <a:t>Safety, Ethics, Fundamentals, Cyber Threats, Vulnerabilities, and Attacks, Cyber Defenses, Cryptography, Internet of Things, Careers</a:t>
            </a:r>
            <a:endParaRPr sz="19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3a2889fa822_0_1"/>
          <p:cNvSpPr txBox="1"/>
          <p:nvPr>
            <p:ph type="title"/>
          </p:nvPr>
        </p:nvSpPr>
        <p:spPr>
          <a:xfrm>
            <a:off x="457200" y="400050"/>
            <a:ext cx="8229600" cy="663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Dancing with the Scouts</a:t>
            </a:r>
            <a:endParaRPr/>
          </a:p>
        </p:txBody>
      </p:sp>
      <p:sp>
        <p:nvSpPr>
          <p:cNvPr id="340" name="Google Shape;340;g3a2889fa822_0_1"/>
          <p:cNvSpPr txBox="1"/>
          <p:nvPr>
            <p:ph idx="1" type="body"/>
          </p:nvPr>
        </p:nvSpPr>
        <p:spPr>
          <a:xfrm>
            <a:off x="457200" y="1200150"/>
            <a:ext cx="8229600" cy="32004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2900"/>
              <a:t>Dance just dropped in the Scouting America Test Lab</a:t>
            </a:r>
            <a:r>
              <a:rPr lang="en-US"/>
              <a:t> </a:t>
            </a:r>
            <a:r>
              <a:rPr lang="en-US" sz="2200"/>
              <a:t>(</a:t>
            </a:r>
            <a:r>
              <a:rPr lang="en-US" sz="2200" u="sng">
                <a:solidFill>
                  <a:schemeClr val="hlink"/>
                </a:solidFill>
                <a:hlinkClick r:id="rId3"/>
              </a:rPr>
              <a:t>https://www.scouting.org/skills/merit-badges/test-lab/dance/</a:t>
            </a:r>
            <a:r>
              <a:rPr lang="en-US" sz="2200"/>
              <a:t>)</a:t>
            </a:r>
            <a:endParaRPr sz="2200"/>
          </a:p>
          <a:p>
            <a:pPr indent="0" lvl="0" marL="0" rtl="0" algn="l">
              <a:spcBef>
                <a:spcPts val="360"/>
              </a:spcBef>
              <a:spcAft>
                <a:spcPts val="0"/>
              </a:spcAft>
              <a:buNone/>
            </a:pPr>
            <a:r>
              <a:t/>
            </a:r>
            <a:endParaRPr sz="2200"/>
          </a:p>
          <a:p>
            <a:pPr indent="-368300" lvl="0" marL="457200" rtl="0" algn="l">
              <a:spcBef>
                <a:spcPts val="360"/>
              </a:spcBef>
              <a:spcAft>
                <a:spcPts val="0"/>
              </a:spcAft>
              <a:buSzPts val="2200"/>
              <a:buChar char="•"/>
            </a:pPr>
            <a:r>
              <a:rPr lang="en-US" sz="2200"/>
              <a:t>Dance Styles (Swing, Tap, Hip Hop, Jazz)</a:t>
            </a:r>
            <a:endParaRPr sz="2200"/>
          </a:p>
          <a:p>
            <a:pPr indent="-368300" lvl="0" marL="457200" rtl="0" algn="l">
              <a:spcBef>
                <a:spcPts val="0"/>
              </a:spcBef>
              <a:spcAft>
                <a:spcPts val="0"/>
              </a:spcAft>
              <a:buSzPts val="2200"/>
              <a:buChar char="•"/>
            </a:pPr>
            <a:r>
              <a:rPr lang="en-US" sz="2200"/>
              <a:t>Dance Performance (Disco, Haka, Tap)</a:t>
            </a:r>
            <a:endParaRPr sz="2200"/>
          </a:p>
          <a:p>
            <a:pPr indent="-368300" lvl="0" marL="457200" rtl="0" algn="l">
              <a:spcBef>
                <a:spcPts val="0"/>
              </a:spcBef>
              <a:spcAft>
                <a:spcPts val="0"/>
              </a:spcAft>
              <a:buSzPts val="2200"/>
              <a:buChar char="•"/>
            </a:pPr>
            <a:r>
              <a:rPr lang="en-US" sz="2200"/>
              <a:t>Dance Careers</a:t>
            </a:r>
            <a:endParaRPr sz="2200"/>
          </a:p>
        </p:txBody>
      </p:sp>
      <p:pic>
        <p:nvPicPr>
          <p:cNvPr id="341" name="Google Shape;341;g3a2889fa822_0_1"/>
          <p:cNvPicPr preferRelativeResize="0"/>
          <p:nvPr/>
        </p:nvPicPr>
        <p:blipFill>
          <a:blip r:embed="rId4">
            <a:alphaModFix/>
          </a:blip>
          <a:stretch>
            <a:fillRect/>
          </a:stretch>
        </p:blipFill>
        <p:spPr>
          <a:xfrm>
            <a:off x="5768975" y="2281300"/>
            <a:ext cx="2851949" cy="2467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g388e8adc7aa_0_3"/>
          <p:cNvPicPr preferRelativeResize="0"/>
          <p:nvPr/>
        </p:nvPicPr>
        <p:blipFill>
          <a:blip r:embed="rId3">
            <a:alphaModFix/>
          </a:blip>
          <a:stretch>
            <a:fillRect/>
          </a:stretch>
        </p:blipFill>
        <p:spPr>
          <a:xfrm>
            <a:off x="152400" y="152400"/>
            <a:ext cx="8602132" cy="48386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38ad98a92ad_0_3"/>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In Case You Missed It…</a:t>
            </a:r>
            <a:endParaRPr/>
          </a:p>
        </p:txBody>
      </p:sp>
      <p:sp>
        <p:nvSpPr>
          <p:cNvPr id="348" name="Google Shape;348;g38ad98a92ad_0_3"/>
          <p:cNvSpPr txBox="1"/>
          <p:nvPr>
            <p:ph idx="1" type="body"/>
          </p:nvPr>
        </p:nvSpPr>
        <p:spPr>
          <a:xfrm>
            <a:off x="457200" y="1200150"/>
            <a:ext cx="6321600" cy="32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b="1" lang="en-US"/>
              <a:t>Multisport Merit Badge</a:t>
            </a:r>
            <a:endParaRPr b="1"/>
          </a:p>
          <a:p>
            <a:pPr indent="0" lvl="0" marL="0" rtl="0" algn="l">
              <a:lnSpc>
                <a:spcPct val="100000"/>
              </a:lnSpc>
              <a:spcBef>
                <a:spcPts val="360"/>
              </a:spcBef>
              <a:spcAft>
                <a:spcPts val="0"/>
              </a:spcAft>
              <a:buSzPts val="1800"/>
              <a:buNone/>
            </a:pPr>
            <a:r>
              <a:rPr lang="en-US" sz="2800"/>
              <a:t>Multisport is a racing competition that includes any combination of running, biking, or swimming. This badge serves as a natural progression for Scouts who are interested in or have earned individual badges for Swimming, Cycling, Athletics, or Personal Fitness.</a:t>
            </a:r>
            <a:endParaRPr sz="2800"/>
          </a:p>
        </p:txBody>
      </p:sp>
      <p:pic>
        <p:nvPicPr>
          <p:cNvPr id="349" name="Google Shape;349;g38ad98a92ad_0_3"/>
          <p:cNvPicPr preferRelativeResize="0"/>
          <p:nvPr/>
        </p:nvPicPr>
        <p:blipFill rotWithShape="1">
          <a:blip r:embed="rId3">
            <a:alphaModFix/>
          </a:blip>
          <a:srcRect b="0" l="0" r="0" t="0"/>
          <a:stretch/>
        </p:blipFill>
        <p:spPr>
          <a:xfrm>
            <a:off x="6594225" y="917325"/>
            <a:ext cx="2286000" cy="2286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38ad98a92ad_0_25"/>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What is your troop doing next summer?</a:t>
            </a:r>
            <a:endParaRPr/>
          </a:p>
        </p:txBody>
      </p:sp>
      <p:sp>
        <p:nvSpPr>
          <p:cNvPr id="356" name="Google Shape;356;g38ad98a92ad_0_25"/>
          <p:cNvSpPr txBox="1"/>
          <p:nvPr>
            <p:ph idx="1" type="body"/>
          </p:nvPr>
        </p:nvSpPr>
        <p:spPr>
          <a:xfrm>
            <a:off x="457200" y="1439000"/>
            <a:ext cx="8229600" cy="2961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a:t>Summer camp, sure.</a:t>
            </a:r>
            <a:br>
              <a:rPr lang="en-US"/>
            </a:br>
            <a:br>
              <a:rPr lang="en-US"/>
            </a:br>
            <a:r>
              <a:rPr lang="en-US"/>
              <a:t>But what else? Do your Scouts know all of the options available to them?</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38ad98a92ad_0_31"/>
          <p:cNvSpPr txBox="1"/>
          <p:nvPr>
            <p:ph type="title"/>
          </p:nvPr>
        </p:nvSpPr>
        <p:spPr>
          <a:xfrm>
            <a:off x="457200" y="252050"/>
            <a:ext cx="8229600" cy="659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National Jamboree</a:t>
            </a:r>
            <a:endParaRPr/>
          </a:p>
        </p:txBody>
      </p:sp>
      <p:sp>
        <p:nvSpPr>
          <p:cNvPr id="363" name="Google Shape;363;g38ad98a92ad_0_31"/>
          <p:cNvSpPr txBox="1"/>
          <p:nvPr>
            <p:ph idx="1" type="body"/>
          </p:nvPr>
        </p:nvSpPr>
        <p:spPr>
          <a:xfrm>
            <a:off x="457200" y="940775"/>
            <a:ext cx="8229600" cy="33630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Char char="•"/>
            </a:pPr>
            <a:r>
              <a:rPr lang="en-US"/>
              <a:t>July 22-31, 2026</a:t>
            </a:r>
            <a:endParaRPr/>
          </a:p>
          <a:p>
            <a:pPr indent="-342900" lvl="0" marL="457200" rtl="0" algn="l">
              <a:lnSpc>
                <a:spcPct val="100000"/>
              </a:lnSpc>
              <a:spcBef>
                <a:spcPts val="0"/>
              </a:spcBef>
              <a:spcAft>
                <a:spcPts val="0"/>
              </a:spcAft>
              <a:buSzPts val="1800"/>
              <a:buChar char="•"/>
            </a:pPr>
            <a:r>
              <a:rPr lang="en-US"/>
              <a:t>Summit Bechtel Reserve in WV</a:t>
            </a:r>
            <a:endParaRPr/>
          </a:p>
          <a:p>
            <a:pPr indent="-323850" lvl="0" marL="457200" rtl="0" algn="l">
              <a:lnSpc>
                <a:spcPct val="100000"/>
              </a:lnSpc>
              <a:spcBef>
                <a:spcPts val="0"/>
              </a:spcBef>
              <a:spcAft>
                <a:spcPts val="0"/>
              </a:spcAft>
              <a:buSzPts val="1500"/>
              <a:buChar char="•"/>
            </a:pPr>
            <a:r>
              <a:rPr lang="en-US" sz="2900"/>
              <a:t>Start at https://goldengatescouting.org/jamboree/</a:t>
            </a:r>
            <a:endParaRPr sz="2900"/>
          </a:p>
        </p:txBody>
      </p:sp>
      <p:pic>
        <p:nvPicPr>
          <p:cNvPr id="364" name="Google Shape;364;g38ad98a92ad_0_31"/>
          <p:cNvPicPr preferRelativeResize="0"/>
          <p:nvPr/>
        </p:nvPicPr>
        <p:blipFill rotWithShape="1">
          <a:blip r:embed="rId3">
            <a:alphaModFix/>
          </a:blip>
          <a:srcRect b="0" l="0" r="0" t="0"/>
          <a:stretch/>
        </p:blipFill>
        <p:spPr>
          <a:xfrm>
            <a:off x="0" y="2825849"/>
            <a:ext cx="9143999" cy="23055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38ad98a92ad_0_40"/>
          <p:cNvSpPr txBox="1"/>
          <p:nvPr>
            <p:ph type="title"/>
          </p:nvPr>
        </p:nvSpPr>
        <p:spPr>
          <a:xfrm>
            <a:off x="457200" y="208075"/>
            <a:ext cx="8229600" cy="718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High Adventure Bases</a:t>
            </a:r>
            <a:endParaRPr/>
          </a:p>
        </p:txBody>
      </p:sp>
      <p:sp>
        <p:nvSpPr>
          <p:cNvPr id="371" name="Google Shape;371;g38ad98a92ad_0_40"/>
          <p:cNvSpPr txBox="1"/>
          <p:nvPr>
            <p:ph idx="1" type="body"/>
          </p:nvPr>
        </p:nvSpPr>
        <p:spPr>
          <a:xfrm>
            <a:off x="457200" y="1200150"/>
            <a:ext cx="8229600" cy="320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pic>
        <p:nvPicPr>
          <p:cNvPr id="372" name="Google Shape;372;g38ad98a92ad_0_40"/>
          <p:cNvPicPr preferRelativeResize="0"/>
          <p:nvPr/>
        </p:nvPicPr>
        <p:blipFill rotWithShape="1">
          <a:blip r:embed="rId3">
            <a:alphaModFix/>
          </a:blip>
          <a:srcRect b="0" l="0" r="0" t="0"/>
          <a:stretch/>
        </p:blipFill>
        <p:spPr>
          <a:xfrm>
            <a:off x="4835775" y="814725"/>
            <a:ext cx="4422667" cy="2487750"/>
          </a:xfrm>
          <a:prstGeom prst="rect">
            <a:avLst/>
          </a:prstGeom>
          <a:noFill/>
          <a:ln>
            <a:noFill/>
          </a:ln>
        </p:spPr>
      </p:pic>
      <p:pic>
        <p:nvPicPr>
          <p:cNvPr id="373" name="Google Shape;373;g38ad98a92ad_0_40"/>
          <p:cNvPicPr preferRelativeResize="0"/>
          <p:nvPr/>
        </p:nvPicPr>
        <p:blipFill rotWithShape="1">
          <a:blip r:embed="rId4">
            <a:alphaModFix/>
          </a:blip>
          <a:srcRect b="0" l="0" r="0" t="0"/>
          <a:stretch/>
        </p:blipFill>
        <p:spPr>
          <a:xfrm>
            <a:off x="457200" y="1250957"/>
            <a:ext cx="4648200" cy="3098792"/>
          </a:xfrm>
          <a:prstGeom prst="rect">
            <a:avLst/>
          </a:prstGeom>
          <a:noFill/>
          <a:ln>
            <a:noFill/>
          </a:ln>
        </p:spPr>
      </p:pic>
      <p:pic>
        <p:nvPicPr>
          <p:cNvPr id="374" name="Google Shape;374;g38ad98a92ad_0_40"/>
          <p:cNvPicPr preferRelativeResize="0"/>
          <p:nvPr/>
        </p:nvPicPr>
        <p:blipFill rotWithShape="1">
          <a:blip r:embed="rId5">
            <a:alphaModFix/>
          </a:blip>
          <a:srcRect b="0" l="0" r="0" t="0"/>
          <a:stretch/>
        </p:blipFill>
        <p:spPr>
          <a:xfrm>
            <a:off x="0" y="3263400"/>
            <a:ext cx="3342401" cy="1880100"/>
          </a:xfrm>
          <a:prstGeom prst="rect">
            <a:avLst/>
          </a:prstGeom>
          <a:noFill/>
          <a:ln>
            <a:noFill/>
          </a:ln>
        </p:spPr>
      </p:pic>
      <p:pic>
        <p:nvPicPr>
          <p:cNvPr id="375" name="Google Shape;375;g38ad98a92ad_0_40"/>
          <p:cNvPicPr preferRelativeResize="0"/>
          <p:nvPr/>
        </p:nvPicPr>
        <p:blipFill rotWithShape="1">
          <a:blip r:embed="rId6">
            <a:alphaModFix/>
          </a:blip>
          <a:srcRect b="0" l="0" r="0" t="0"/>
          <a:stretch/>
        </p:blipFill>
        <p:spPr>
          <a:xfrm>
            <a:off x="5550875" y="3149575"/>
            <a:ext cx="3544774" cy="1993925"/>
          </a:xfrm>
          <a:prstGeom prst="rect">
            <a:avLst/>
          </a:prstGeom>
          <a:noFill/>
          <a:ln>
            <a:noFill/>
          </a:ln>
        </p:spPr>
      </p:pic>
      <p:sp>
        <p:nvSpPr>
          <p:cNvPr id="376" name="Google Shape;376;g38ad98a92ad_0_40"/>
          <p:cNvSpPr txBox="1"/>
          <p:nvPr/>
        </p:nvSpPr>
        <p:spPr>
          <a:xfrm>
            <a:off x="499725" y="1318800"/>
            <a:ext cx="4220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Philmont</a:t>
            </a:r>
            <a:endParaRPr b="0" i="0" sz="3200" u="none" cap="none" strike="noStrike">
              <a:solidFill>
                <a:schemeClr val="lt1"/>
              </a:solidFill>
              <a:latin typeface="Calibri"/>
              <a:ea typeface="Calibri"/>
              <a:cs typeface="Calibri"/>
              <a:sym typeface="Calibri"/>
            </a:endParaRPr>
          </a:p>
        </p:txBody>
      </p:sp>
      <p:sp>
        <p:nvSpPr>
          <p:cNvPr id="377" name="Google Shape;377;g38ad98a92ad_0_40"/>
          <p:cNvSpPr txBox="1"/>
          <p:nvPr/>
        </p:nvSpPr>
        <p:spPr>
          <a:xfrm>
            <a:off x="5155275" y="785400"/>
            <a:ext cx="4220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Northern Tier</a:t>
            </a:r>
            <a:endParaRPr b="0" i="0" sz="3200" u="none" cap="none" strike="noStrike">
              <a:solidFill>
                <a:schemeClr val="lt1"/>
              </a:solidFill>
              <a:latin typeface="Calibri"/>
              <a:ea typeface="Calibri"/>
              <a:cs typeface="Calibri"/>
              <a:sym typeface="Calibri"/>
            </a:endParaRPr>
          </a:p>
        </p:txBody>
      </p:sp>
      <p:sp>
        <p:nvSpPr>
          <p:cNvPr id="378" name="Google Shape;378;g38ad98a92ad_0_40"/>
          <p:cNvSpPr txBox="1"/>
          <p:nvPr/>
        </p:nvSpPr>
        <p:spPr>
          <a:xfrm>
            <a:off x="5550875" y="3149575"/>
            <a:ext cx="4220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Calibri"/>
                <a:ea typeface="Calibri"/>
                <a:cs typeface="Calibri"/>
                <a:sym typeface="Calibri"/>
              </a:rPr>
              <a:t>Sea Base</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38ad98a92ad_0_11"/>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Swamp Base</a:t>
            </a:r>
            <a:endParaRPr/>
          </a:p>
        </p:txBody>
      </p:sp>
      <p:sp>
        <p:nvSpPr>
          <p:cNvPr id="385" name="Google Shape;385;g38ad98a92ad_0_11"/>
          <p:cNvSpPr txBox="1"/>
          <p:nvPr>
            <p:ph idx="1" type="body"/>
          </p:nvPr>
        </p:nvSpPr>
        <p:spPr>
          <a:xfrm>
            <a:off x="325350" y="1225650"/>
            <a:ext cx="5852700" cy="32004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Char char="•"/>
            </a:pPr>
            <a:r>
              <a:rPr lang="en-US"/>
              <a:t>61.6 mile paddle in the swamp</a:t>
            </a:r>
            <a:endParaRPr/>
          </a:p>
          <a:p>
            <a:pPr indent="-342900" lvl="0" marL="457200" rtl="0" algn="l">
              <a:lnSpc>
                <a:spcPct val="100000"/>
              </a:lnSpc>
              <a:spcBef>
                <a:spcPts val="0"/>
              </a:spcBef>
              <a:spcAft>
                <a:spcPts val="0"/>
              </a:spcAft>
              <a:buSzPts val="1800"/>
              <a:buChar char="•"/>
            </a:pPr>
            <a:r>
              <a:rPr lang="en-US"/>
              <a:t>Crews of 11 + 2 guides</a:t>
            </a:r>
            <a:endParaRPr/>
          </a:p>
          <a:p>
            <a:pPr indent="-342900" lvl="0" marL="457200" rtl="0" algn="l">
              <a:lnSpc>
                <a:spcPct val="100000"/>
              </a:lnSpc>
              <a:spcBef>
                <a:spcPts val="0"/>
              </a:spcBef>
              <a:spcAft>
                <a:spcPts val="0"/>
              </a:spcAft>
              <a:buSzPts val="1800"/>
              <a:buChar char="•"/>
            </a:pPr>
            <a:r>
              <a:rPr lang="en-US"/>
              <a:t>They cook for you!</a:t>
            </a:r>
            <a:endParaRPr/>
          </a:p>
          <a:p>
            <a:pPr indent="-342900" lvl="0" marL="457200" rtl="0" algn="l">
              <a:lnSpc>
                <a:spcPct val="100000"/>
              </a:lnSpc>
              <a:spcBef>
                <a:spcPts val="0"/>
              </a:spcBef>
              <a:spcAft>
                <a:spcPts val="0"/>
              </a:spcAft>
              <a:buSzPts val="1800"/>
              <a:buChar char="•"/>
            </a:pPr>
            <a:r>
              <a:rPr lang="en-US"/>
              <a:t>7 days + whatever else</a:t>
            </a:r>
            <a:br>
              <a:rPr lang="en-US"/>
            </a:br>
            <a:r>
              <a:rPr lang="en-US"/>
              <a:t>you decide to do in</a:t>
            </a:r>
            <a:br>
              <a:rPr lang="en-US"/>
            </a:br>
            <a:r>
              <a:rPr lang="en-US"/>
              <a:t>NOLA and the area</a:t>
            </a:r>
            <a:endParaRPr/>
          </a:p>
        </p:txBody>
      </p:sp>
      <p:pic>
        <p:nvPicPr>
          <p:cNvPr id="386" name="Google Shape;386;g38ad98a92ad_0_11"/>
          <p:cNvPicPr preferRelativeResize="0"/>
          <p:nvPr/>
        </p:nvPicPr>
        <p:blipFill rotWithShape="1">
          <a:blip r:embed="rId3">
            <a:alphaModFix/>
          </a:blip>
          <a:srcRect b="0" l="0" r="0" t="0"/>
          <a:stretch/>
        </p:blipFill>
        <p:spPr>
          <a:xfrm>
            <a:off x="6178050" y="190526"/>
            <a:ext cx="2929326" cy="1576251"/>
          </a:xfrm>
          <a:prstGeom prst="rect">
            <a:avLst/>
          </a:prstGeom>
          <a:noFill/>
          <a:ln>
            <a:noFill/>
          </a:ln>
        </p:spPr>
      </p:pic>
      <p:pic>
        <p:nvPicPr>
          <p:cNvPr id="387" name="Google Shape;387;g38ad98a92ad_0_11"/>
          <p:cNvPicPr preferRelativeResize="0"/>
          <p:nvPr/>
        </p:nvPicPr>
        <p:blipFill rotWithShape="1">
          <a:blip r:embed="rId4">
            <a:alphaModFix/>
          </a:blip>
          <a:srcRect b="0" l="0" r="0" t="0"/>
          <a:stretch/>
        </p:blipFill>
        <p:spPr>
          <a:xfrm>
            <a:off x="4756392" y="2781900"/>
            <a:ext cx="4387608" cy="24700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38ad98a92ad_0_19"/>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Or Let Your Scouts Create Their Own Adventure</a:t>
            </a:r>
            <a:endParaRPr/>
          </a:p>
        </p:txBody>
      </p:sp>
      <p:sp>
        <p:nvSpPr>
          <p:cNvPr id="394" name="Google Shape;394;g38ad98a92ad_0_19"/>
          <p:cNvSpPr txBox="1"/>
          <p:nvPr>
            <p:ph idx="1" type="body"/>
          </p:nvPr>
        </p:nvSpPr>
        <p:spPr>
          <a:xfrm>
            <a:off x="457200" y="1387725"/>
            <a:ext cx="8229600" cy="30129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Char char="•"/>
            </a:pPr>
            <a:r>
              <a:rPr lang="en-US"/>
              <a:t>Tahoe Rim Trail Section(s)</a:t>
            </a:r>
            <a:endParaRPr/>
          </a:p>
          <a:p>
            <a:pPr indent="-342900" lvl="0" marL="457200" rtl="0" algn="l">
              <a:lnSpc>
                <a:spcPct val="100000"/>
              </a:lnSpc>
              <a:spcBef>
                <a:spcPts val="0"/>
              </a:spcBef>
              <a:spcAft>
                <a:spcPts val="0"/>
              </a:spcAft>
              <a:buSzPts val="1800"/>
              <a:buChar char="•"/>
            </a:pPr>
            <a:r>
              <a:rPr lang="en-US"/>
              <a:t>Section hike the John Muir Trail (JMT) or Pacific Crest Trail (PCT)</a:t>
            </a:r>
            <a:endParaRPr/>
          </a:p>
          <a:p>
            <a:pPr indent="-342900" lvl="0" marL="457200" rtl="0" algn="l">
              <a:lnSpc>
                <a:spcPct val="100000"/>
              </a:lnSpc>
              <a:spcBef>
                <a:spcPts val="0"/>
              </a:spcBef>
              <a:spcAft>
                <a:spcPts val="0"/>
              </a:spcAft>
              <a:buSzPts val="1800"/>
              <a:buChar char="•"/>
            </a:pPr>
            <a:r>
              <a:rPr lang="en-US"/>
              <a:t>Joshua Tree</a:t>
            </a:r>
            <a:endParaRPr/>
          </a:p>
          <a:p>
            <a:pPr indent="-342900" lvl="0" marL="457200" rtl="0" algn="l">
              <a:lnSpc>
                <a:spcPct val="100000"/>
              </a:lnSpc>
              <a:spcBef>
                <a:spcPts val="0"/>
              </a:spcBef>
              <a:spcAft>
                <a:spcPts val="0"/>
              </a:spcAft>
              <a:buSzPts val="1800"/>
              <a:buChar char="•"/>
            </a:pPr>
            <a:r>
              <a:rPr lang="en-US"/>
              <a:t>Lassen</a:t>
            </a:r>
            <a:endParaRPr/>
          </a:p>
          <a:p>
            <a:pPr indent="-342900" lvl="0" marL="457200" rtl="0" algn="l">
              <a:lnSpc>
                <a:spcPct val="100000"/>
              </a:lnSpc>
              <a:spcBef>
                <a:spcPts val="0"/>
              </a:spcBef>
              <a:spcAft>
                <a:spcPts val="0"/>
              </a:spcAft>
              <a:buSzPts val="1800"/>
              <a:buChar char="•"/>
            </a:pPr>
            <a:r>
              <a:rPr lang="en-US"/>
              <a:t>Lost Coast Trail</a:t>
            </a:r>
            <a:endParaRPr/>
          </a:p>
          <a:p>
            <a:pPr indent="-342900" lvl="0" marL="457200" rtl="0" algn="l">
              <a:lnSpc>
                <a:spcPct val="100000"/>
              </a:lnSpc>
              <a:spcBef>
                <a:spcPts val="0"/>
              </a:spcBef>
              <a:spcAft>
                <a:spcPts val="0"/>
              </a:spcAft>
              <a:buSzPts val="1800"/>
              <a:buChar char="•"/>
            </a:pPr>
            <a:r>
              <a:rPr lang="en-US"/>
              <a:t>What else have you done?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g3a2c682db72_0_2"/>
          <p:cNvPicPr preferRelativeResize="0"/>
          <p:nvPr/>
        </p:nvPicPr>
        <p:blipFill>
          <a:blip r:embed="rId3">
            <a:alphaModFix/>
          </a:blip>
          <a:stretch>
            <a:fillRect/>
          </a:stretch>
        </p:blipFill>
        <p:spPr>
          <a:xfrm>
            <a:off x="304800" y="171445"/>
            <a:ext cx="8534400" cy="48006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3a2c682db72_0_7"/>
          <p:cNvSpPr/>
          <p:nvPr/>
        </p:nvSpPr>
        <p:spPr>
          <a:xfrm>
            <a:off x="7975675" y="4566675"/>
            <a:ext cx="934500" cy="272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03" name="Google Shape;103;g3a2c682db72_0_7"/>
          <p:cNvPicPr preferRelativeResize="0"/>
          <p:nvPr/>
        </p:nvPicPr>
        <p:blipFill>
          <a:blip r:embed="rId3">
            <a:alphaModFix/>
          </a:blip>
          <a:stretch>
            <a:fillRect/>
          </a:stretch>
        </p:blipFill>
        <p:spPr>
          <a:xfrm>
            <a:off x="711625" y="181975"/>
            <a:ext cx="7933650" cy="4779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3a2c682db72_0_95"/>
          <p:cNvSpPr txBox="1"/>
          <p:nvPr>
            <p:ph type="title"/>
          </p:nvPr>
        </p:nvSpPr>
        <p:spPr>
          <a:xfrm>
            <a:off x="457200" y="400050"/>
            <a:ext cx="8229600" cy="663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Available for you:</a:t>
            </a:r>
            <a:endParaRPr/>
          </a:p>
        </p:txBody>
      </p:sp>
      <p:pic>
        <p:nvPicPr>
          <p:cNvPr id="110" name="Google Shape;110;g3a2c682db72_0_95"/>
          <p:cNvPicPr preferRelativeResize="0"/>
          <p:nvPr/>
        </p:nvPicPr>
        <p:blipFill>
          <a:blip r:embed="rId3">
            <a:alphaModFix/>
          </a:blip>
          <a:stretch>
            <a:fillRect/>
          </a:stretch>
        </p:blipFill>
        <p:spPr>
          <a:xfrm>
            <a:off x="457197" y="1123950"/>
            <a:ext cx="4770723" cy="3587425"/>
          </a:xfrm>
          <a:prstGeom prst="rect">
            <a:avLst/>
          </a:prstGeom>
          <a:noFill/>
          <a:ln cap="flat" cmpd="sng" w="9525">
            <a:solidFill>
              <a:schemeClr val="dk1"/>
            </a:solidFill>
            <a:prstDash val="solid"/>
            <a:round/>
            <a:headEnd len="sm" w="sm" type="none"/>
            <a:tailEnd len="sm" w="sm" type="none"/>
          </a:ln>
        </p:spPr>
      </p:pic>
      <p:sp>
        <p:nvSpPr>
          <p:cNvPr id="111" name="Google Shape;111;g3a2c682db72_0_95"/>
          <p:cNvSpPr txBox="1"/>
          <p:nvPr/>
        </p:nvSpPr>
        <p:spPr>
          <a:xfrm>
            <a:off x="5378175" y="1123950"/>
            <a:ext cx="36111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18" x 24" Yard sign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Semi-permanent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Check local restrictions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Schools, neighborhoods, meeting places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Available for pick up tonight</a:t>
            </a:r>
            <a:endParaRPr sz="1800">
              <a:solidFill>
                <a:schemeClr val="dk1"/>
              </a:solidFill>
              <a:latin typeface="Calibri"/>
              <a:ea typeface="Calibri"/>
              <a:cs typeface="Calibri"/>
              <a:sym typeface="Calibri"/>
            </a:endParaRPr>
          </a:p>
          <a:p>
            <a:pPr indent="-342900" lvl="1" marL="9144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Fill form</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2" name="Google Shape;112;g3a2c682db72_0_95"/>
          <p:cNvPicPr preferRelativeResize="0"/>
          <p:nvPr/>
        </p:nvPicPr>
        <p:blipFill>
          <a:blip r:embed="rId4">
            <a:alphaModFix/>
          </a:blip>
          <a:stretch>
            <a:fillRect/>
          </a:stretch>
        </p:blipFill>
        <p:spPr>
          <a:xfrm>
            <a:off x="5980675" y="3162875"/>
            <a:ext cx="1689199" cy="18322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3a2c682db72_0_15"/>
          <p:cNvSpPr txBox="1"/>
          <p:nvPr/>
        </p:nvSpPr>
        <p:spPr>
          <a:xfrm>
            <a:off x="649625" y="700350"/>
            <a:ext cx="7939500" cy="32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a:solidFill>
                  <a:schemeClr val="dk1"/>
                </a:solidFill>
                <a:latin typeface="Calibri"/>
                <a:ea typeface="Calibri"/>
                <a:cs typeface="Calibri"/>
                <a:sym typeface="Calibri"/>
              </a:rPr>
              <a:t>Golden Gate Area Council</a:t>
            </a:r>
            <a:endParaRPr b="1"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Achieving Budget 2026 Discussion on CPF</a:t>
            </a:r>
            <a:endParaRPr sz="32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3a2c682db72_0_19"/>
          <p:cNvSpPr/>
          <p:nvPr/>
        </p:nvSpPr>
        <p:spPr>
          <a:xfrm>
            <a:off x="7975675" y="4566675"/>
            <a:ext cx="934500" cy="272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25" name="Google Shape;125;g3a2c682db72_0_1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S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2014-09-24T15:50:59Z</dcterms:created>
  <dc:creator>Peter Zischka</dc:creator>
</cp:coreProperties>
</file>