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7315200" cy="9601200"/>
  <p:embeddedFontLst>
    <p:embeddedFont>
      <p:font typeface="Robot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928">
          <p15:clr>
            <a:srgbClr val="A4A3A4"/>
          </p15:clr>
        </p15:guide>
        <p15:guide id="4" pos="2832">
          <p15:clr>
            <a:srgbClr val="A4A3A4"/>
          </p15:clr>
        </p15:guide>
        <p15:guide id="5" orient="horz" pos="708">
          <p15:clr>
            <a:srgbClr val="A4A3A4"/>
          </p15:clr>
        </p15:guide>
        <p15:guide id="6" pos="288">
          <p15:clr>
            <a:srgbClr val="A4A3A4"/>
          </p15:clr>
        </p15:guide>
        <p15:guide id="7" pos="5472">
          <p15:clr>
            <a:srgbClr val="A4A3A4"/>
          </p15:clr>
        </p15:guide>
        <p15:guide id="8" orient="horz" pos="228">
          <p15:clr>
            <a:srgbClr val="A4A3A4"/>
          </p15:clr>
        </p15:guide>
        <p15:guide id="9" orient="horz" pos="2772">
          <p15:clr>
            <a:srgbClr val="A4A3A4"/>
          </p15:clr>
        </p15:guide>
        <p15:guide id="10" orient="horz" pos="1044">
          <p15:clr>
            <a:srgbClr val="A4A3A4"/>
          </p15:clr>
        </p15:guide>
        <p15:guide id="11" orient="horz" pos="818">
          <p15:clr>
            <a:srgbClr val="747775"/>
          </p15:clr>
        </p15:guide>
        <p15:guide id="12" orient="horz" pos="1780">
          <p15:clr>
            <a:srgbClr val="747775"/>
          </p15:clr>
        </p15:guide>
      </p15:sldGuideLst>
    </p:ext>
    <p:ext uri="GoogleSlidesCustomDataVersion2">
      <go:slidesCustomData xmlns:go="http://customooxmlschemas.google.com/" r:id="rId43" roundtripDataSignature="AMtx7mim0jKS3WiBDl1a+41Kwkj5bAYys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ichael Lennox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928"/>
        <p:guide pos="2832"/>
        <p:guide pos="708" orient="horz"/>
        <p:guide pos="288"/>
        <p:guide pos="5472"/>
        <p:guide pos="228" orient="horz"/>
        <p:guide pos="2772" orient="horz"/>
        <p:guide pos="1044" orient="horz"/>
        <p:guide pos="818" orient="horz"/>
        <p:guide pos="178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4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customschemas.google.com/relationships/presentationmetadata" Target="meta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Roboto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9-07T15:59:51.756">
    <p:pos x="0" y="0"/>
    <p:text>@Filiberto.deCal@scouting.org 
Because this is an image, I cannot edit it - so I am assigning to you.
_Assigned to filiberto.decal@scouting.org_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qmhPlo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790e18bde0_5_46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3790e18bde0_5_46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3790e18bde0_5_46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88c59906a7_0_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88c59906a7_0_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388c59906a7_0_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790e18bde0_5_52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3790e18bde0_5_52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" name="Google Shape;146;g3790e18bde0_5_52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8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88c59906a7_0_13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g388c59906a7_0_13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19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7c671b8c4e_0_4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37c671b8c4e_0_4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8ad98a92ad_3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8ad98a92ad_3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8ad98a92ad_3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88c59906a7_0_34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388c59906a7_0_34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8c59906a7_0_29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g388c59906a7_0_29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f361730e31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g2f361730e31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" name="Google Shape;73;g2f361730e31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8902f033e3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38902f033e3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g38902f033e3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88f4719ecd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88f4719ecd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Fil asked us to share these slides with you all. Please share this </a:t>
            </a:r>
            <a:r>
              <a:rPr lang="en-US"/>
              <a:t>information</a:t>
            </a:r>
            <a:r>
              <a:rPr lang="en-US"/>
              <a:t> with your pack. A PDF version of this flyer is available if requested. </a:t>
            </a:r>
            <a:endParaRPr/>
          </a:p>
        </p:txBody>
      </p:sp>
      <p:sp>
        <p:nvSpPr>
          <p:cNvPr id="213" name="Google Shape;213;g388f4719ecd_0_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88f4719ecd_0_8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88f4719ecd_0_8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388f4719ecd_0_8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8f4719ecd_0_14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88f4719ecd_0_14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off Mines road.</a:t>
            </a:r>
            <a:endParaRPr/>
          </a:p>
        </p:txBody>
      </p:sp>
      <p:sp>
        <p:nvSpPr>
          <p:cNvPr id="225" name="Google Shape;225;g388f4719ecd_0_14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88f4719ecd_0_28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88f4719ecd_0_28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88f4719ecd_0_28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88c59906a7_0_24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388c59906a7_0_24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88c59906a7_0_43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" name="Google Shape;244;g388c59906a7_0_43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8ad98a92ad_0_3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8ad98a92ad_0_3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8ad98a92ad_0_3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8ad98a92ad_0_25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8ad98a92ad_0_25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38ad98a92ad_0_25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ad98a92ad_0_3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8ad98a92ad_0_3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38ad98a92ad_0_3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8ad98a92ad_0_4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8ad98a92ad_0_4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8ad98a92ad_0_40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ad98a92ad_0_1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8ad98a92ad_0_1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8ad98a92ad_0_11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8ad98a92ad_0_19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8ad98a92ad_0_19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38ad98a92ad_0_19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c3cd07d6c_0_0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g31c3cd07d6c_0_0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90e18bde0_5_171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g3790e18bde0_5_171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8e8adc7aa_0_3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88e8adc7aa_0_3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388e8adc7aa_0_3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8e8adc7aa_0_9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8e8adc7aa_0_9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88e8adc7aa_0_9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8e8adc7aa_0_13:notes"/>
          <p:cNvSpPr/>
          <p:nvPr>
            <p:ph idx="2" type="sldImg"/>
          </p:nvPr>
        </p:nvSpPr>
        <p:spPr>
          <a:xfrm>
            <a:off x="457200" y="720725"/>
            <a:ext cx="6400800" cy="3600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88e8adc7aa_0_13:notes"/>
          <p:cNvSpPr txBox="1"/>
          <p:nvPr>
            <p:ph idx="1" type="body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anchorCtr="0" anchor="t" bIns="48325" lIns="96650" spcFirstLastPara="1" rIns="96650" wrap="square" tIns="483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88e8adc7aa_0_13:notes"/>
          <p:cNvSpPr txBox="1"/>
          <p:nvPr>
            <p:ph idx="12" type="sldNum"/>
          </p:nvPr>
        </p:nvSpPr>
        <p:spPr>
          <a:xfrm>
            <a:off x="4143587" y="9119474"/>
            <a:ext cx="3169800" cy="480000"/>
          </a:xfrm>
          <a:prstGeom prst="rect">
            <a:avLst/>
          </a:prstGeom>
        </p:spPr>
        <p:txBody>
          <a:bodyPr anchorCtr="0" anchor="b" bIns="48325" lIns="96650" spcFirstLastPara="1" rIns="96650" wrap="square" tIns="483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/>
          <p:nvPr>
            <p:ph type="title"/>
          </p:nvPr>
        </p:nvSpPr>
        <p:spPr>
          <a:xfrm>
            <a:off x="457201" y="400050"/>
            <a:ext cx="3008313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1" type="body"/>
          </p:nvPr>
        </p:nvSpPr>
        <p:spPr>
          <a:xfrm>
            <a:off x="3575050" y="400050"/>
            <a:ext cx="5111750" cy="4000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9" name="Google Shape;49;p35"/>
          <p:cNvSpPr txBox="1"/>
          <p:nvPr>
            <p:ph idx="2" type="body"/>
          </p:nvPr>
        </p:nvSpPr>
        <p:spPr>
          <a:xfrm>
            <a:off x="457201" y="1076326"/>
            <a:ext cx="3008313" cy="3324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6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36"/>
          <p:cNvSpPr txBox="1"/>
          <p:nvPr>
            <p:ph idx="1" type="body"/>
          </p:nvPr>
        </p:nvSpPr>
        <p:spPr>
          <a:xfrm>
            <a:off x="1792288" y="4025503"/>
            <a:ext cx="5486400" cy="432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7"/>
          <p:cNvSpPr txBox="1"/>
          <p:nvPr>
            <p:ph idx="1" type="body"/>
          </p:nvPr>
        </p:nvSpPr>
        <p:spPr>
          <a:xfrm rot="5400000">
            <a:off x="2971800" y="-1314450"/>
            <a:ext cx="32004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8"/>
          <p:cNvSpPr txBox="1"/>
          <p:nvPr>
            <p:ph type="title"/>
          </p:nvPr>
        </p:nvSpPr>
        <p:spPr>
          <a:xfrm rot="5400000">
            <a:off x="5657850" y="1371601"/>
            <a:ext cx="4000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1" type="body"/>
          </p:nvPr>
        </p:nvSpPr>
        <p:spPr>
          <a:xfrm rot="5400000">
            <a:off x="1466850" y="-609599"/>
            <a:ext cx="4000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461b9af83_1_3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g33461b9af83_1_3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63" name="Google Shape;63;g33461b9af83_1_3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200"/>
              <a:buChar char="–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200"/>
              <a:buChar char="•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64" name="Google Shape;64;g33461b9af83_1_3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/>
          <p:nvPr>
            <p:ph type="ctrTitle"/>
          </p:nvPr>
        </p:nvSpPr>
        <p:spPr>
          <a:xfrm>
            <a:off x="685800" y="1212057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" type="subTitle"/>
          </p:nvPr>
        </p:nvSpPr>
        <p:spPr>
          <a:xfrm>
            <a:off x="1371600" y="2528888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2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" name="Google Shape;27;p32"/>
          <p:cNvSpPr txBox="1"/>
          <p:nvPr>
            <p:ph idx="2" type="body"/>
          </p:nvPr>
        </p:nvSpPr>
        <p:spPr>
          <a:xfrm>
            <a:off x="457200" y="1631157"/>
            <a:ext cx="4040188" cy="2769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8" name="Google Shape;28;p32"/>
          <p:cNvSpPr txBox="1"/>
          <p:nvPr>
            <p:ph idx="3" type="body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p32"/>
          <p:cNvSpPr txBox="1"/>
          <p:nvPr>
            <p:ph idx="4" type="body"/>
          </p:nvPr>
        </p:nvSpPr>
        <p:spPr>
          <a:xfrm>
            <a:off x="4645026" y="1631157"/>
            <a:ext cx="4041775" cy="2769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" type="body"/>
          </p:nvPr>
        </p:nvSpPr>
        <p:spPr>
          <a:xfrm>
            <a:off x="457200" y="1200151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5" name="Google Shape;35;p29"/>
          <p:cNvSpPr txBox="1"/>
          <p:nvPr>
            <p:ph idx="2" type="body"/>
          </p:nvPr>
        </p:nvSpPr>
        <p:spPr>
          <a:xfrm>
            <a:off x="4648200" y="1200151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f190459a08_0_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g1f190459a08_0_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g1f190459a08_0_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 Title and Content">
  <p:cSld name="08 Title and Conte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/>
          <p:nvPr>
            <p:ph idx="1" type="body"/>
          </p:nvPr>
        </p:nvSpPr>
        <p:spPr>
          <a:xfrm>
            <a:off x="457200" y="1352550"/>
            <a:ext cx="7086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5pPr>
            <a:lvl6pPr indent="-3175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indent="-3175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7pPr>
            <a:lvl8pPr indent="-3175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indent="-3175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2" type="sldNum"/>
          </p:nvPr>
        </p:nvSpPr>
        <p:spPr>
          <a:xfrm>
            <a:off x="8458200" y="470001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b="1" i="0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" name="Google Shape;44;p28"/>
          <p:cNvCxnSpPr/>
          <p:nvPr/>
        </p:nvCxnSpPr>
        <p:spPr>
          <a:xfrm>
            <a:off x="457200" y="457200"/>
            <a:ext cx="8229600" cy="0"/>
          </a:xfrm>
          <a:prstGeom prst="straightConnector1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28"/>
          <p:cNvSpPr txBox="1"/>
          <p:nvPr>
            <p:ph type="title"/>
          </p:nvPr>
        </p:nvSpPr>
        <p:spPr>
          <a:xfrm>
            <a:off x="457200" y="590550"/>
            <a:ext cx="7086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4"/>
          <p:cNvSpPr/>
          <p:nvPr/>
        </p:nvSpPr>
        <p:spPr>
          <a:xfrm>
            <a:off x="0" y="4972050"/>
            <a:ext cx="9144000" cy="171450"/>
          </a:xfrm>
          <a:custGeom>
            <a:rect b="b" l="l" r="r" t="t"/>
            <a:pathLst>
              <a:path extrusionOk="0" h="990600" w="9144000">
                <a:moveTo>
                  <a:pt x="0" y="0"/>
                </a:moveTo>
                <a:lnTo>
                  <a:pt x="4607626" y="215735"/>
                </a:lnTo>
                <a:lnTo>
                  <a:pt x="9144000" y="0"/>
                </a:lnTo>
                <a:lnTo>
                  <a:pt x="9144000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olidFill>
            <a:srgbClr val="003F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01000" y="4686300"/>
            <a:ext cx="822857" cy="1031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4"/>
          <p:cNvSpPr/>
          <p:nvPr/>
        </p:nvSpPr>
        <p:spPr>
          <a:xfrm>
            <a:off x="0" y="0"/>
            <a:ext cx="9144000" cy="1714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bit.ly/4gPTcB0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celenebis@yahoo.com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amazingadityab@gmail.com" TargetMode="External"/><Relationship Id="rId4" Type="http://schemas.openxmlformats.org/officeDocument/2006/relationships/hyperlink" Target="mailto:shannoncarrollggac@gmail.com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7.png"/><Relationship Id="rId7" Type="http://schemas.openxmlformats.org/officeDocument/2006/relationships/hyperlink" Target="https://yerbabuena.goldengatescouting.org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google.com/forms/d/e/1FAIpQLSeimsXtl8y1g8ov9pOUWdL7usfQ9lv2jlI034aMEQvBeOgGZw/viewform?usp=sf_link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twinvalley.ggacbsa.org/" TargetMode="External"/><Relationship Id="rId4" Type="http://schemas.openxmlformats.org/officeDocument/2006/relationships/hyperlink" Target="https://twinvalley.ggacbsa.org/" TargetMode="External"/><Relationship Id="rId9" Type="http://schemas.openxmlformats.org/officeDocument/2006/relationships/hyperlink" Target="https://twinvalley.ggacbsa.org/roundtable/" TargetMode="External"/><Relationship Id="rId5" Type="http://schemas.openxmlformats.org/officeDocument/2006/relationships/hyperlink" Target="https://twinvalley.ggacbsa.org/" TargetMode="External"/><Relationship Id="rId6" Type="http://schemas.openxmlformats.org/officeDocument/2006/relationships/hyperlink" Target="https://twinvalley.ggacbsa.org/" TargetMode="External"/><Relationship Id="rId7" Type="http://schemas.openxmlformats.org/officeDocument/2006/relationships/hyperlink" Target="https://twinvalley.ggacbsa.org/" TargetMode="External"/><Relationship Id="rId8" Type="http://schemas.openxmlformats.org/officeDocument/2006/relationships/hyperlink" Target="https://twinvalley.ggacbsa.org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075" y="411925"/>
            <a:ext cx="8201826" cy="43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790e18bde0_5_46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g3790e18bde0_5_46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4" name="Google Shape;134;g3790e18bde0_5_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g3790e18bde0_5_46"/>
          <p:cNvCxnSpPr/>
          <p:nvPr/>
        </p:nvCxnSpPr>
        <p:spPr>
          <a:xfrm>
            <a:off x="-88275" y="-52050"/>
            <a:ext cx="9381600" cy="5296200"/>
          </a:xfrm>
          <a:prstGeom prst="straightConnector1">
            <a:avLst/>
          </a:prstGeom>
          <a:noFill/>
          <a:ln cap="flat" cmpd="sng" w="2286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8c59906a7_0_1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Unit Renewal </a:t>
            </a:r>
            <a:r>
              <a:rPr lang="en-US" sz="2800"/>
              <a:t>(formerly known as Recharter)</a:t>
            </a:r>
            <a:endParaRPr sz="2800"/>
          </a:p>
        </p:txBody>
      </p:sp>
      <p:sp>
        <p:nvSpPr>
          <p:cNvPr id="142" name="Google Shape;142;g388c59906a7_0_1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Jim to add details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790e18bde0_5_52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g3790e18bde0_5_52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50" name="Google Shape;150;g3790e18bde0_5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/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ACTIVITIES AND EVENTS</a:t>
            </a:r>
            <a:endParaRPr/>
          </a:p>
        </p:txBody>
      </p:sp>
      <p:sp>
        <p:nvSpPr>
          <p:cNvPr id="156" name="Google Shape;156;p8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Really Fun Stuff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8c59906a7_0_13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Veterans Day Parade</a:t>
            </a:r>
            <a:endParaRPr/>
          </a:p>
        </p:txBody>
      </p:sp>
      <p:sp>
        <p:nvSpPr>
          <p:cNvPr id="162" name="Google Shape;162;g388c59906a7_0_13"/>
          <p:cNvSpPr txBox="1"/>
          <p:nvPr>
            <p:ph idx="1" type="body"/>
          </p:nvPr>
        </p:nvSpPr>
        <p:spPr>
          <a:xfrm>
            <a:off x="457200" y="1200150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Register here: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100" u="sng">
                <a:solidFill>
                  <a:schemeClr val="hlink"/>
                </a:solidFill>
                <a:hlinkClick r:id="rId3"/>
              </a:rPr>
              <a:t>http://bit.ly/4gPTcB0</a:t>
            </a:r>
            <a:endParaRPr sz="2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Sunday November 9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1pm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301 Main Street, Pleasanton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3" name="Google Shape;163;g388c59906a7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798" y="1381575"/>
            <a:ext cx="4463375" cy="28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88c59906a7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0202" y="1372100"/>
            <a:ext cx="1210173" cy="11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T-Shirt Club</a:t>
            </a:r>
            <a:endParaRPr/>
          </a:p>
        </p:txBody>
      </p:sp>
      <p:sp>
        <p:nvSpPr>
          <p:cNvPr id="170" name="Google Shape;170;p19"/>
          <p:cNvSpPr txBox="1"/>
          <p:nvPr>
            <p:ph idx="1" type="body"/>
          </p:nvPr>
        </p:nvSpPr>
        <p:spPr>
          <a:xfrm>
            <a:off x="457200" y="1200150"/>
            <a:ext cx="403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Be in the room where it happens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Change into a t-shirt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and see you there!</a:t>
            </a:r>
            <a:endParaRPr/>
          </a:p>
        </p:txBody>
      </p:sp>
      <p:pic>
        <p:nvPicPr>
          <p:cNvPr id="171" name="Google Shape;17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3925" y="1843046"/>
            <a:ext cx="19812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/>
          <p:nvPr/>
        </p:nvSpPr>
        <p:spPr>
          <a:xfrm>
            <a:off x="5275675" y="3863509"/>
            <a:ext cx="33177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en-US" sz="185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4805 Hacienda Dr, Dublin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5275675" y="1291759"/>
            <a:ext cx="3317700" cy="5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50"/>
              <a:buFont typeface="Arial"/>
              <a:buNone/>
            </a:pPr>
            <a:r>
              <a:rPr b="0" i="0" lang="en-US" sz="1850" u="none" cap="none" strike="noStrike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This month, let’s try…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c671b8c4e_0_4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SPOTLIGHT</a:t>
            </a:r>
            <a:endParaRPr/>
          </a:p>
        </p:txBody>
      </p:sp>
      <p:sp>
        <p:nvSpPr>
          <p:cNvPr id="179" name="Google Shape;179;g37c671b8c4e_0_4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Really Fun Stuff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8ad98a92ad_3_0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celenebis@yahoo.com</a:t>
            </a:r>
            <a:r>
              <a:rPr lang="en-US"/>
              <a:t> 559)281-8294</a:t>
            </a:r>
            <a:endParaRPr/>
          </a:p>
        </p:txBody>
      </p:sp>
      <p:sp>
        <p:nvSpPr>
          <p:cNvPr id="186" name="Google Shape;186;g38ad98a92ad_3_0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88c59906a7_0_34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Scouting for Food Land Grab</a:t>
            </a:r>
            <a:endParaRPr/>
          </a:p>
        </p:txBody>
      </p:sp>
      <p:sp>
        <p:nvSpPr>
          <p:cNvPr id="192" name="Google Shape;192;g388c59906a7_0_34"/>
          <p:cNvSpPr txBox="1"/>
          <p:nvPr>
            <p:ph idx="1" type="body"/>
          </p:nvPr>
        </p:nvSpPr>
        <p:spPr>
          <a:xfrm>
            <a:off x="457200" y="1095450"/>
            <a:ext cx="4038600" cy="3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Here’s the link: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100"/>
              <a:t>landgrab.twinvalleyscouting.com</a:t>
            </a:r>
            <a:endParaRPr sz="2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Pickup: </a:t>
            </a:r>
            <a:br>
              <a:rPr lang="en-US"/>
            </a:br>
            <a:r>
              <a:rPr lang="en-US"/>
              <a:t>Sunday </a:t>
            </a:r>
            <a:br>
              <a:rPr lang="en-US"/>
            </a:br>
            <a:r>
              <a:rPr lang="en-US"/>
              <a:t>Nov 15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1100"/>
              <a:t>More details at https://goldengatescouting.org/scouting-for-food/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3" name="Google Shape;193;g388c59906a7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1215750"/>
            <a:ext cx="4343400" cy="340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88c59906a7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8498" y="1954800"/>
            <a:ext cx="2267300" cy="22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8c59906a7_0_29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Breakout</a:t>
            </a:r>
            <a:endParaRPr/>
          </a:p>
        </p:txBody>
      </p:sp>
      <p:sp>
        <p:nvSpPr>
          <p:cNvPr id="200" name="Google Shape;200;g388c59906a7_0_29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Cub Scouts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f361730e31_0_0"/>
          <p:cNvSpPr txBox="1"/>
          <p:nvPr>
            <p:ph idx="1" type="body"/>
          </p:nvPr>
        </p:nvSpPr>
        <p:spPr>
          <a:xfrm>
            <a:off x="3809650" y="1504950"/>
            <a:ext cx="4572000" cy="31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3400">
                <a:solidFill>
                  <a:srgbClr val="980000"/>
                </a:solidFill>
              </a:rPr>
              <a:t>Aditya Bakhandi</a:t>
            </a:r>
            <a:endParaRPr b="1" sz="3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amazingadityab@gmail.com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Chapter Chief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en-US" sz="3400">
                <a:solidFill>
                  <a:srgbClr val="980000"/>
                </a:solidFill>
              </a:rPr>
              <a:t>Shannon Carroll</a:t>
            </a:r>
            <a:endParaRPr b="1" sz="34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shannoncarrollggac@gmail.com</a:t>
            </a:r>
            <a:r>
              <a:rPr lang="en-US" sz="2400"/>
              <a:t>  Chapter Advisor</a:t>
            </a:r>
            <a:endParaRPr/>
          </a:p>
        </p:txBody>
      </p:sp>
      <p:pic>
        <p:nvPicPr>
          <p:cNvPr id="76" name="Google Shape;76;g2f361730e31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4675" y="1604300"/>
            <a:ext cx="1912524" cy="19125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f361730e31_0_0"/>
          <p:cNvSpPr txBox="1"/>
          <p:nvPr>
            <p:ph type="title"/>
          </p:nvPr>
        </p:nvSpPr>
        <p:spPr>
          <a:xfrm>
            <a:off x="457200" y="2476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Seunen Paschengink Contacts</a:t>
            </a:r>
            <a:endParaRPr/>
          </a:p>
        </p:txBody>
      </p:sp>
      <p:pic>
        <p:nvPicPr>
          <p:cNvPr id="78" name="Google Shape;78;g2f361730e31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8936" y="3620657"/>
            <a:ext cx="2044001" cy="92218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f361730e31_0_0"/>
          <p:cNvSpPr txBox="1"/>
          <p:nvPr/>
        </p:nvSpPr>
        <p:spPr>
          <a:xfrm>
            <a:off x="1054050" y="4646675"/>
            <a:ext cx="703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***please remember to use YPT protocol when communicating with youth members***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2f361730e31_0_0"/>
          <p:cNvSpPr txBox="1"/>
          <p:nvPr/>
        </p:nvSpPr>
        <p:spPr>
          <a:xfrm>
            <a:off x="1514700" y="758550"/>
            <a:ext cx="6114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https://yerbabuena.goldengatescouting.org/</a:t>
            </a: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902f033e3_0_0"/>
          <p:cNvSpPr txBox="1"/>
          <p:nvPr>
            <p:ph type="title"/>
          </p:nvPr>
        </p:nvSpPr>
        <p:spPr>
          <a:xfrm>
            <a:off x="381000" y="3619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200">
                <a:solidFill>
                  <a:srgbClr val="003F87"/>
                </a:solidFill>
              </a:rPr>
              <a:t>“The Cub Scout Pack”</a:t>
            </a:r>
            <a:endParaRPr sz="4200">
              <a:solidFill>
                <a:srgbClr val="003F87"/>
              </a:solidFill>
            </a:endParaRPr>
          </a:p>
        </p:txBody>
      </p:sp>
      <p:pic>
        <p:nvPicPr>
          <p:cNvPr id="207" name="Google Shape;207;g38902f033e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52563"/>
            <a:ext cx="18669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8902f033e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2650" y="1947838"/>
            <a:ext cx="219075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8902f033e3_0_0"/>
          <p:cNvSpPr txBox="1"/>
          <p:nvPr/>
        </p:nvSpPr>
        <p:spPr>
          <a:xfrm>
            <a:off x="2105075" y="1064800"/>
            <a:ext cx="4782000" cy="3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Tune: “You’re a Grand Old Flag”</a:t>
            </a:r>
            <a:endParaRPr sz="12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We’re a Cub Scout pack, we’re a high-flying pack;</a:t>
            </a:r>
            <a:endParaRPr sz="1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Down the trail of Akela we go,</a:t>
            </a:r>
            <a:endParaRPr sz="1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From Wolf to Bear to Webelos,</a:t>
            </a:r>
            <a:endParaRPr sz="1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As into good Cub Scouts we grow.</a:t>
            </a:r>
            <a:endParaRPr sz="1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Every Cub is true to the gold and the blue,</a:t>
            </a:r>
            <a:endParaRPr sz="1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And we never forget the fact…</a:t>
            </a:r>
            <a:endParaRPr sz="1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That all the fun a cub could want</a:t>
            </a:r>
            <a:endParaRPr sz="1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You can find in a Cub Scout pack. </a:t>
            </a:r>
            <a:endParaRPr sz="1600">
              <a:solidFill>
                <a:srgbClr val="212529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700">
              <a:solidFill>
                <a:srgbClr val="663300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388f4719ec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800" y="172693"/>
            <a:ext cx="6944000" cy="480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388f4719ecd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725" y="187675"/>
            <a:ext cx="6989249" cy="47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88f4719ecd_0_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Tiger Cub Pumpkin Patch Day </a:t>
            </a:r>
            <a:endParaRPr/>
          </a:p>
        </p:txBody>
      </p:sp>
      <p:sp>
        <p:nvSpPr>
          <p:cNvPr id="228" name="Google Shape;228;g388f4719ecd_0_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/>
              <a:t>NEW DATE - Sunday, October 19, 2025 - </a:t>
            </a:r>
            <a:r>
              <a:rPr lang="en-US" sz="2100"/>
              <a:t>10:00am-1:00pm</a:t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NOTE: Pumpkin and Kite Day can be impacted by severe weather, therefore we ask you to RSVP to TigerCubSafari@Gmail.com to stay informed of any last minute changes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From 10:00am-1:00pm, Tigers and their Adult Partners can explore the wonderful fruits of Joan's Farm in Livermore. The Farm is at </a:t>
            </a:r>
            <a:r>
              <a:rPr lang="en-US" sz="1800">
                <a:solidFill>
                  <a:srgbClr val="1F1F1F"/>
                </a:solidFill>
                <a:highlight>
                  <a:srgbClr val="FFFFFF"/>
                </a:highlight>
              </a:rPr>
              <a:t>4351 Mines Rd, Livermore, CA 94550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For $20, the Tiger receives 3 tickets for a pumpkin, goard, or access to many FUN activities at Joan's and the first part of our world famous patch.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C00000"/>
                </a:solidFill>
              </a:rPr>
              <a:t>For Tiger Scouts attending Boo Camp, they can stop on their way home from Los Mochos and take part in the Pumpkin Patch. </a:t>
            </a:r>
            <a:endParaRPr sz="1200">
              <a:solidFill>
                <a:srgbClr val="C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C00000"/>
                </a:solidFill>
              </a:rPr>
              <a:t>It's on the way back into town!!!</a:t>
            </a:r>
            <a:endParaRPr sz="18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388f4719ecd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8961" y="172674"/>
            <a:ext cx="501791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388f4719ecd_0_28"/>
          <p:cNvSpPr txBox="1"/>
          <p:nvPr/>
        </p:nvSpPr>
        <p:spPr>
          <a:xfrm>
            <a:off x="192750" y="613775"/>
            <a:ext cx="3540900" cy="29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Registration opens Jan 1st for 2026!!!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share these dates and events with your Packs.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Events fill up quickly so please register early.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88c59906a7_0_24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Breakout</a:t>
            </a:r>
            <a:endParaRPr/>
          </a:p>
        </p:txBody>
      </p:sp>
      <p:sp>
        <p:nvSpPr>
          <p:cNvPr id="241" name="Google Shape;241;g388c59906a7_0_24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US"/>
              <a:t>BSA Scouts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8c59906a7_0_43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New Merit Badges</a:t>
            </a:r>
            <a:endParaRPr/>
          </a:p>
        </p:txBody>
      </p:sp>
      <p:sp>
        <p:nvSpPr>
          <p:cNvPr id="247" name="Google Shape;247;g388c59906a7_0_43"/>
          <p:cNvSpPr txBox="1"/>
          <p:nvPr>
            <p:ph idx="1" type="body"/>
          </p:nvPr>
        </p:nvSpPr>
        <p:spPr>
          <a:xfrm>
            <a:off x="131350" y="2781625"/>
            <a:ext cx="4038600" cy="19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Artificial Intelligence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/>
              <a:t>Key Concepts, AI Basics, Automation Basics, Ethics in AI, Deepfakes, Developing AI Skills, Practical Application, Career Exploration</a:t>
            </a:r>
            <a:endParaRPr sz="1900"/>
          </a:p>
        </p:txBody>
      </p:sp>
      <p:pic>
        <p:nvPicPr>
          <p:cNvPr id="248" name="Google Shape;248;g388c59906a7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875" y="1254075"/>
            <a:ext cx="1527550" cy="1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88c59906a7_0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1425" y="1254075"/>
            <a:ext cx="1655600" cy="16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88c59906a7_0_43"/>
          <p:cNvSpPr txBox="1"/>
          <p:nvPr>
            <p:ph idx="1" type="body"/>
          </p:nvPr>
        </p:nvSpPr>
        <p:spPr>
          <a:xfrm>
            <a:off x="4846275" y="2781625"/>
            <a:ext cx="4038600" cy="19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Cybersecurity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900"/>
              <a:t>Safety, Ethics, Fundamentals, Cyber Threats, Vulnerabilities, and Attacks, Cyber Defenses, Cryptography, Internet of Things, Careers</a:t>
            </a:r>
            <a:endParaRPr sz="1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8ad98a92ad_0_3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Case You Missed It…</a:t>
            </a:r>
            <a:endParaRPr/>
          </a:p>
        </p:txBody>
      </p:sp>
      <p:sp>
        <p:nvSpPr>
          <p:cNvPr id="257" name="Google Shape;257;g38ad98a92ad_0_3"/>
          <p:cNvSpPr txBox="1"/>
          <p:nvPr>
            <p:ph idx="1" type="body"/>
          </p:nvPr>
        </p:nvSpPr>
        <p:spPr>
          <a:xfrm>
            <a:off x="457200" y="1200150"/>
            <a:ext cx="63216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/>
              <a:t>Multisport Merit Badge</a:t>
            </a:r>
            <a:endParaRPr b="1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/>
              <a:t>Multisport is a racing competition that includes any combination of running, biking, or swimming. This badge serves as a natural progression for Scouts who are interested in or have earned individual badges for Swimming, Cycling, Athletics, or Personal Fitness.</a:t>
            </a:r>
            <a:endParaRPr sz="2800"/>
          </a:p>
        </p:txBody>
      </p:sp>
      <p:pic>
        <p:nvPicPr>
          <p:cNvPr id="258" name="Google Shape;258;g38ad98a92ad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4225" y="917325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8ad98a92ad_0_25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your troop doing next summer?</a:t>
            </a:r>
            <a:endParaRPr/>
          </a:p>
        </p:txBody>
      </p:sp>
      <p:sp>
        <p:nvSpPr>
          <p:cNvPr id="265" name="Google Shape;265;g38ad98a92ad_0_25"/>
          <p:cNvSpPr txBox="1"/>
          <p:nvPr>
            <p:ph idx="1" type="body"/>
          </p:nvPr>
        </p:nvSpPr>
        <p:spPr>
          <a:xfrm>
            <a:off x="457200" y="1439000"/>
            <a:ext cx="8229600" cy="29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Summer camp, sure.</a:t>
            </a:r>
            <a:br>
              <a:rPr lang="en-US"/>
            </a:br>
            <a:br>
              <a:rPr lang="en-US"/>
            </a:br>
            <a:r>
              <a:rPr lang="en-US"/>
              <a:t>But what else? Do your Scouts know all of the options available to them?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8ad98a92ad_0_31"/>
          <p:cNvSpPr txBox="1"/>
          <p:nvPr>
            <p:ph type="title"/>
          </p:nvPr>
        </p:nvSpPr>
        <p:spPr>
          <a:xfrm>
            <a:off x="457200" y="252050"/>
            <a:ext cx="8229600" cy="659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National Jamboree</a:t>
            </a:r>
            <a:endParaRPr/>
          </a:p>
        </p:txBody>
      </p:sp>
      <p:sp>
        <p:nvSpPr>
          <p:cNvPr id="272" name="Google Shape;272;g38ad98a92ad_0_31"/>
          <p:cNvSpPr txBox="1"/>
          <p:nvPr>
            <p:ph idx="1" type="body"/>
          </p:nvPr>
        </p:nvSpPr>
        <p:spPr>
          <a:xfrm>
            <a:off x="457200" y="940775"/>
            <a:ext cx="8229600" cy="336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July 22-31, 2026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Summit Bechtel Reserve in WV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900"/>
              <a:t>Start at https://goldengatescouting.org/jamboree/</a:t>
            </a:r>
            <a:endParaRPr sz="2900"/>
          </a:p>
        </p:txBody>
      </p:sp>
      <p:pic>
        <p:nvPicPr>
          <p:cNvPr id="273" name="Google Shape;273;g38ad98a92ad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25849"/>
            <a:ext cx="9143999" cy="230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>
            <p:ph type="ctrTitle"/>
          </p:nvPr>
        </p:nvSpPr>
        <p:spPr>
          <a:xfrm>
            <a:off x="685800" y="2727766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Twin Valley Roundtable</a:t>
            </a:r>
            <a:endParaRPr/>
          </a:p>
        </p:txBody>
      </p:sp>
      <p:sp>
        <p:nvSpPr>
          <p:cNvPr id="86" name="Google Shape;86;p1"/>
          <p:cNvSpPr txBox="1"/>
          <p:nvPr>
            <p:ph idx="1" type="subTitle"/>
          </p:nvPr>
        </p:nvSpPr>
        <p:spPr>
          <a:xfrm>
            <a:off x="1371600" y="3849141"/>
            <a:ext cx="6400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August 28, 2025</a:t>
            </a:r>
            <a:endParaRPr/>
          </a:p>
        </p:txBody>
      </p:sp>
      <p:pic>
        <p:nvPicPr>
          <p:cNvPr descr="A picture containing game&#10;&#10;Description automatically generated" id="87" name="Google Shape;8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4777" y="57150"/>
            <a:ext cx="2654446" cy="265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8ad98a92ad_0_40"/>
          <p:cNvSpPr txBox="1"/>
          <p:nvPr>
            <p:ph type="title"/>
          </p:nvPr>
        </p:nvSpPr>
        <p:spPr>
          <a:xfrm>
            <a:off x="457200" y="208075"/>
            <a:ext cx="8229600" cy="718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 Adventure Bases</a:t>
            </a:r>
            <a:endParaRPr/>
          </a:p>
        </p:txBody>
      </p:sp>
      <p:sp>
        <p:nvSpPr>
          <p:cNvPr id="280" name="Google Shape;280;g38ad98a92ad_0_40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g38ad98a92ad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775" y="814725"/>
            <a:ext cx="4422667" cy="24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8ad98a92ad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250957"/>
            <a:ext cx="4648200" cy="309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38ad98a92ad_0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63400"/>
            <a:ext cx="3342401" cy="18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8ad98a92ad_0_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0875" y="3149575"/>
            <a:ext cx="3544774" cy="19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38ad98a92ad_0_40"/>
          <p:cNvSpPr txBox="1"/>
          <p:nvPr/>
        </p:nvSpPr>
        <p:spPr>
          <a:xfrm>
            <a:off x="499725" y="1318800"/>
            <a:ext cx="4220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Philmont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38ad98a92ad_0_40"/>
          <p:cNvSpPr txBox="1"/>
          <p:nvPr/>
        </p:nvSpPr>
        <p:spPr>
          <a:xfrm>
            <a:off x="5155275" y="785400"/>
            <a:ext cx="4220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Northern Tier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38ad98a92ad_0_40"/>
          <p:cNvSpPr txBox="1"/>
          <p:nvPr/>
        </p:nvSpPr>
        <p:spPr>
          <a:xfrm>
            <a:off x="5550875" y="3149575"/>
            <a:ext cx="4220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 Base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8ad98a92ad_0_11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Swamp Base</a:t>
            </a:r>
            <a:endParaRPr/>
          </a:p>
        </p:txBody>
      </p:sp>
      <p:sp>
        <p:nvSpPr>
          <p:cNvPr id="294" name="Google Shape;294;g38ad98a92ad_0_11"/>
          <p:cNvSpPr txBox="1"/>
          <p:nvPr>
            <p:ph idx="1" type="body"/>
          </p:nvPr>
        </p:nvSpPr>
        <p:spPr>
          <a:xfrm>
            <a:off x="325350" y="1225650"/>
            <a:ext cx="5852700" cy="32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61.6 mile paddle in the swamp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Crews of 11 + 2 guides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They cook for you!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7 days + whatever else</a:t>
            </a:r>
            <a:br>
              <a:rPr lang="en-US"/>
            </a:br>
            <a:r>
              <a:rPr lang="en-US"/>
              <a:t>you decide to do in</a:t>
            </a:r>
            <a:br>
              <a:rPr lang="en-US"/>
            </a:br>
            <a:r>
              <a:rPr lang="en-US"/>
              <a:t>NOLA and the area</a:t>
            </a:r>
            <a:endParaRPr/>
          </a:p>
        </p:txBody>
      </p:sp>
      <p:pic>
        <p:nvPicPr>
          <p:cNvPr id="295" name="Google Shape;295;g38ad98a92ad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050" y="190526"/>
            <a:ext cx="2929326" cy="157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8ad98a92ad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392" y="2781900"/>
            <a:ext cx="4387608" cy="24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ad98a92ad_0_19"/>
          <p:cNvSpPr txBox="1"/>
          <p:nvPr>
            <p:ph type="title"/>
          </p:nvPr>
        </p:nvSpPr>
        <p:spPr>
          <a:xfrm>
            <a:off x="457200" y="400050"/>
            <a:ext cx="8229600" cy="66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 Let Your Scouts Create Their Own Adventure</a:t>
            </a:r>
            <a:endParaRPr/>
          </a:p>
        </p:txBody>
      </p:sp>
      <p:sp>
        <p:nvSpPr>
          <p:cNvPr id="303" name="Google Shape;303;g38ad98a92ad_0_19"/>
          <p:cNvSpPr txBox="1"/>
          <p:nvPr>
            <p:ph idx="1" type="body"/>
          </p:nvPr>
        </p:nvSpPr>
        <p:spPr>
          <a:xfrm>
            <a:off x="457200" y="1387725"/>
            <a:ext cx="8229600" cy="301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Tahoe Rim Trail Section(s)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Section hike the John Muir Trail (JMT) or Pacific Crest Trail (PCT)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Joshua Tree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Lassen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Lost Coast Trail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What else have you done?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1c3cd07d6c_0_0"/>
          <p:cNvSpPr txBox="1"/>
          <p:nvPr>
            <p:ph type="title"/>
          </p:nvPr>
        </p:nvSpPr>
        <p:spPr>
          <a:xfrm>
            <a:off x="457200" y="257100"/>
            <a:ext cx="8229600" cy="66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Please Sign-in</a:t>
            </a:r>
            <a:endParaRPr sz="2600">
              <a:solidFill>
                <a:srgbClr val="C00000"/>
              </a:solidFill>
            </a:endParaRPr>
          </a:p>
        </p:txBody>
      </p:sp>
      <p:sp>
        <p:nvSpPr>
          <p:cNvPr id="93" name="Google Shape;93;g31c3cd07d6c_0_0"/>
          <p:cNvSpPr txBox="1"/>
          <p:nvPr>
            <p:ph idx="1" type="body"/>
          </p:nvPr>
        </p:nvSpPr>
        <p:spPr>
          <a:xfrm>
            <a:off x="3796750" y="1245200"/>
            <a:ext cx="51597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000FF"/>
                </a:solidFill>
              </a:rPr>
              <a:t>Network: Blue Oaks</a:t>
            </a:r>
            <a:r>
              <a:rPr lang="en-US"/>
              <a:t> 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0000FF"/>
                </a:solidFill>
              </a:rPr>
              <a:t>Password:</a:t>
            </a:r>
            <a:r>
              <a:rPr lang="en-US"/>
              <a:t> 7139KollCenter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94" name="Google Shape;94;g31c3cd07d6c_0_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50" y="1056350"/>
            <a:ext cx="3830300" cy="38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idx="1" type="body"/>
          </p:nvPr>
        </p:nvSpPr>
        <p:spPr>
          <a:xfrm>
            <a:off x="457200" y="1200150"/>
            <a:ext cx="8229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Tonight’s slides are available online at: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3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4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5"/>
            </a:endParaRPr>
          </a:p>
          <a:p>
            <a:pPr indent="0" lvl="0" marL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6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 u="sng">
              <a:solidFill>
                <a:schemeClr val="hlink"/>
              </a:solidFill>
              <a:hlinkClick r:id="rId7"/>
            </a:endParaRPr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u="sng">
                <a:solidFill>
                  <a:schemeClr val="hlink"/>
                </a:solidFill>
                <a:hlinkClick r:id="rId8"/>
              </a:rPr>
              <a:t>https://twinvalley.ggacbsa.org/</a:t>
            </a:r>
            <a:r>
              <a:rPr lang="en-US" sz="2000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00" name="Google Shape;100;p3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37021" y="1815510"/>
            <a:ext cx="4869958" cy="2585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>
            <p:ph type="title"/>
          </p:nvPr>
        </p:nvSpPr>
        <p:spPr>
          <a:xfrm>
            <a:off x="457200" y="400050"/>
            <a:ext cx="8229600" cy="6631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Welcome to Roundtable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90e18bde0_5_171"/>
          <p:cNvSpPr txBox="1"/>
          <p:nvPr>
            <p:ph type="ctrTitle"/>
          </p:nvPr>
        </p:nvSpPr>
        <p:spPr>
          <a:xfrm>
            <a:off x="685800" y="2727766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District Updates</a:t>
            </a:r>
            <a:endParaRPr/>
          </a:p>
        </p:txBody>
      </p:sp>
      <p:sp>
        <p:nvSpPr>
          <p:cNvPr id="107" name="Google Shape;107;g3790e18bde0_5_171"/>
          <p:cNvSpPr txBox="1"/>
          <p:nvPr>
            <p:ph idx="1" type="subTitle"/>
          </p:nvPr>
        </p:nvSpPr>
        <p:spPr>
          <a:xfrm>
            <a:off x="1371600" y="3849141"/>
            <a:ext cx="6400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September 11, 2025</a:t>
            </a:r>
            <a:endParaRPr/>
          </a:p>
        </p:txBody>
      </p:sp>
      <p:pic>
        <p:nvPicPr>
          <p:cNvPr descr="A picture containing game&#10;&#10;Description automatically generated" id="108" name="Google Shape;108;g3790e18bde0_5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4777" y="57150"/>
            <a:ext cx="2654445" cy="265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388e8adc7aa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388e8adc7aa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388e8adc7aa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S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2014-09-24T15:50:59Z</dcterms:created>
  <dc:creator>Peter Zischka</dc:creator>
</cp:coreProperties>
</file>