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y="5143500" cx="9144000"/>
  <p:notesSz cx="7315200" cy="9601200"/>
  <p:embeddedFontLst>
    <p:embeddedFont>
      <p:font typeface="Roboto"/>
      <p:regular r:id="rId55"/>
      <p:bold r:id="rId56"/>
      <p:italic r:id="rId57"/>
      <p:boldItalic r:id="rId58"/>
    </p:embeddedFont>
    <p:embeddedFont>
      <p:font typeface="Arial Black"/>
      <p:regular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928">
          <p15:clr>
            <a:srgbClr val="A4A3A4"/>
          </p15:clr>
        </p15:guide>
        <p15:guide id="4" pos="2832">
          <p15:clr>
            <a:srgbClr val="A4A3A4"/>
          </p15:clr>
        </p15:guide>
        <p15:guide id="5" orient="horz" pos="708">
          <p15:clr>
            <a:srgbClr val="A4A3A4"/>
          </p15:clr>
        </p15:guide>
        <p15:guide id="6" pos="288">
          <p15:clr>
            <a:srgbClr val="A4A3A4"/>
          </p15:clr>
        </p15:guide>
        <p15:guide id="7" pos="5472">
          <p15:clr>
            <a:srgbClr val="A4A3A4"/>
          </p15:clr>
        </p15:guide>
        <p15:guide id="8" orient="horz" pos="228">
          <p15:clr>
            <a:srgbClr val="A4A3A4"/>
          </p15:clr>
        </p15:guide>
        <p15:guide id="9" orient="horz" pos="2772">
          <p15:clr>
            <a:srgbClr val="A4A3A4"/>
          </p15:clr>
        </p15:guide>
        <p15:guide id="10" orient="horz" pos="1044">
          <p15:clr>
            <a:srgbClr val="A4A3A4"/>
          </p15:clr>
        </p15:guide>
        <p15:guide id="11" orient="horz" pos="818">
          <p15:clr>
            <a:srgbClr val="747775"/>
          </p15:clr>
        </p15:guide>
        <p15:guide id="12" orient="horz" pos="1780">
          <p15:clr>
            <a:srgbClr val="747775"/>
          </p15:clr>
        </p15:guide>
        <p15:guide id="13" orient="horz" pos="1115">
          <p15:clr>
            <a:srgbClr val="747775"/>
          </p15:clr>
        </p15:guide>
      </p15:sldGuideLst>
    </p:ext>
    <p:ext uri="GoogleSlidesCustomDataVersion2">
      <go:slidesCustomData xmlns:go="http://customooxmlschemas.google.com/" r:id="rId60" roundtripDataSignature="AMtx7mjtiRhhsQtKr3ueKCx+NavNav1Jx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ichael Lennox"/>
  <p:cmAuthor clrIdx="1" id="1" initials="" lastIdx="3" name="Greg Pallesch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D20A44-43FD-4EDC-8EE6-BF3488E30794}">
  <a:tblStyle styleId="{73D20A44-43FD-4EDC-8EE6-BF3488E30794}"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928"/>
        <p:guide pos="2832"/>
        <p:guide pos="708" orient="horz"/>
        <p:guide pos="288"/>
        <p:guide pos="5472"/>
        <p:guide pos="228" orient="horz"/>
        <p:guide pos="2772" orient="horz"/>
        <p:guide pos="1044" orient="horz"/>
        <p:guide pos="818" orient="horz"/>
        <p:guide pos="1780" orient="horz"/>
        <p:guide pos="111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customschemas.google.com/relationships/presentationmetadata" Target="meta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Roboto-regular.fntdata"/><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Roboto-italic.fntdata"/><Relationship Id="rId12" Type="http://schemas.openxmlformats.org/officeDocument/2006/relationships/slide" Target="slides/slide5.xml"/><Relationship Id="rId56" Type="http://schemas.openxmlformats.org/officeDocument/2006/relationships/font" Target="fonts/Roboto-bold.fntdata"/><Relationship Id="rId15" Type="http://schemas.openxmlformats.org/officeDocument/2006/relationships/slide" Target="slides/slide8.xml"/><Relationship Id="rId59" Type="http://schemas.openxmlformats.org/officeDocument/2006/relationships/font" Target="fonts/ArialBlack-regular.fntdata"/><Relationship Id="rId14" Type="http://schemas.openxmlformats.org/officeDocument/2006/relationships/slide" Target="slides/slide7.xml"/><Relationship Id="rId58" Type="http://schemas.openxmlformats.org/officeDocument/2006/relationships/font" Target="fonts/Robo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1-08T07:50:47.448">
    <p:pos x="40" y="665"/>
    <p:text>Test before meeting</p:text>
    <p:extLst>
      <p:ext uri="{C676402C-5697-4E1C-873F-D02D1690AC5C}">
        <p15:threadingInfo timeZoneBias="0"/>
      </p:ext>
      <p:ext uri="http://customooxmlschemas.google.com/">
        <go:slidesCustomData xmlns:go="http://customooxmlschemas.google.com/" commentPostId="AAABv7JK6io"/>
      </p:ext>
    </p:extLst>
  </p:cm>
  <p:cm authorId="1" idx="1" dt="2026-01-08T07:50:38.597">
    <p:pos x="40" y="665"/>
    <p:text>_Marked as resolved_</p:text>
    <p:extLst>
      <p:ext uri="{C676402C-5697-4E1C-873F-D02D1690AC5C}">
        <p15:threadingInfo timeZoneBias="0">
          <p15:parentCm authorId="0" idx="1"/>
        </p15:threadingInfo>
      </p:ext>
      <p:ext uri="http://customooxmlschemas.google.com/">
        <go:slidesCustomData xmlns:go="http://customooxmlschemas.google.com/" commentPostId="AAAByY94RZI"/>
      </p:ext>
    </p:extLst>
  </p:cm>
  <p:cm authorId="1" idx="2" dt="2026-01-08T07:50:47.448">
    <p:pos x="40" y="665"/>
    <p:text>_Re-opened_</p:text>
    <p:extLst>
      <p:ext uri="{C676402C-5697-4E1C-873F-D02D1690AC5C}">
        <p15:threadingInfo timeZoneBias="0">
          <p15:parentCm authorId="0" idx="1"/>
        </p15:threadingInfo>
      </p:ext>
      <p:ext uri="http://customooxmlschemas.google.com/">
        <go:slidesCustomData xmlns:go="http://customooxmlschemas.google.com/" commentPostId="AAAByY94RZM"/>
      </p:ext>
    </p:extLst>
  </p:cm>
  <p:cm authorId="1" idx="3" dt="2026-01-08T07:53:33.035">
    <p:pos x="288" y="161"/>
    <p:text>@lennox.michael@gmail.com I have added the slides that Fil sent over and finished all the cub scout breakout slides. There were some slides that I was asked to include in the Scout Breakout. There are a ton of District Details still that got copied over from last meeting that we may want to drop. If you need any help tomorrow with the deck, let me know.
_Assigned to lennox.michael@gmail.com_</p:text>
    <p:extLst>
      <p:ext uri="{C676402C-5697-4E1C-873F-D02D1690AC5C}">
        <p15:threadingInfo timeZoneBias="0"/>
      </p:ext>
      <p:ext uri="http://customooxmlschemas.google.com/">
        <go:slidesCustomData xmlns:go="http://customooxmlschemas.google.com/" commentPostId="AAAByY94RZ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0060"/>
          </a:xfrm>
          <a:prstGeom prst="rect">
            <a:avLst/>
          </a:prstGeom>
          <a:noFill/>
          <a:ln>
            <a:noFill/>
          </a:ln>
        </p:spPr>
        <p:txBody>
          <a:bodyPr anchorCtr="0" anchor="t"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143587" y="0"/>
            <a:ext cx="3169920" cy="480060"/>
          </a:xfrm>
          <a:prstGeom prst="rect">
            <a:avLst/>
          </a:prstGeom>
          <a:noFill/>
          <a:ln>
            <a:noFill/>
          </a:ln>
        </p:spPr>
        <p:txBody>
          <a:bodyPr anchorCtr="0" anchor="t" bIns="48325" lIns="96650" spcFirstLastPara="1" rIns="96650" wrap="square" tIns="483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rm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0060"/>
          </a:xfrm>
          <a:prstGeom prst="rect">
            <a:avLst/>
          </a:prstGeom>
          <a:noFill/>
          <a:ln>
            <a:noFill/>
          </a:ln>
        </p:spPr>
        <p:txBody>
          <a:bodyPr anchorCtr="0" anchor="b"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outing.org/training/training-awards-and-recognition/" TargetMode="External"/><Relationship Id="rId3" Type="http://schemas.openxmlformats.org/officeDocument/2006/relationships/hyperlink" Target="https://www.scouting.org/training/training-awards-and-recognition/" TargetMode="External"/><Relationship Id="rId4" Type="http://schemas.openxmlformats.org/officeDocument/2006/relationships/hyperlink" Target="https://www.scouting.org/training/training-awards-and-recognition/" TargetMode="External"/><Relationship Id="rId5" Type="http://schemas.openxmlformats.org/officeDocument/2006/relationships/hyperlink" Target="https://www.scouting.org/training/training-awards-and-recognition/" TargetMode="External"/><Relationship Id="rId6" Type="http://schemas.openxmlformats.org/officeDocument/2006/relationships/hyperlink" Target="https://www.scouting.org/training/training-awards-and-recognition/" TargetMode="External"/><Relationship Id="rId7" Type="http://schemas.openxmlformats.org/officeDocument/2006/relationships/hyperlink" Target="https://drive.google.com/file/d/1L0zfzhasxFwAnHHQYD-93SBVszHqygwB/view?usp=sharing" TargetMode="External"/><Relationship Id="rId8" Type="http://schemas.openxmlformats.org/officeDocument/2006/relationships/hyperlink" Target="https://www.scouting.org/training/training-awards-and-recognition/"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82" name="Google Shape;82;p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c5fc4f3ebe_0_28: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52" name="Google Shape;152;g3c5fc4f3ebe_0_28: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c5fc4f3ebe_0_33: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58" name="Google Shape;158;g3c5fc4f3ebe_0_33: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c5fc4f3ebe_0_38: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64" name="Google Shape;164;g3c5fc4f3ebe_0_38: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c5fc4f3ebe_0_46: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73" name="Google Shape;173;g3c5fc4f3ebe_0_46: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c5fc4f3ebe_0_52: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80" name="Google Shape;180;g3c5fc4f3ebe_0_52: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c5fc4f3ebe_0_59: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88" name="Google Shape;188;g3c5fc4f3ebe_0_59: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c5fc4f3ebe_0_70: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00" name="Google Shape;200;g3c5fc4f3ebe_0_70: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c5fc4f3ebe_0_76: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07" name="Google Shape;207;g3c5fc4f3ebe_0_76: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c5fc4f3ebe_0_83: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15" name="Google Shape;215;g3c5fc4f3ebe_0_83: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c5fc4f3ebe_0_91: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24" name="Google Shape;224;g3c5fc4f3ebe_0_91: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1c3cd07d6c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87" name="Google Shape;87;g31c3cd07d6c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c5fc4f3ebe_0_100: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34" name="Google Shape;234;g3c5fc4f3ebe_0_100: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c5fc4f3ebe_0_107: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42" name="Google Shape;242;g3c5fc4f3ebe_0_107: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c5fc4f3ebe_0_114: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50" name="Google Shape;250;g3c5fc4f3ebe_0_114: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c5fc4f3ebe_0_121: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58" name="Google Shape;258;g3c5fc4f3ebe_0_121: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c5fc4f3ebe_0_127: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265" name="Google Shape;265;g3c5fc4f3ebe_0_127: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8: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70" name="Google Shape;270;p8: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76" name="Google Shape;276;p1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b56bebbde2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85" name="Google Shape;285;g3b56bebbde2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b56bebbde2_0_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3b56bebbde2_0_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92" name="Google Shape;292;g3b56bebbde2_0_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b56bebbde2_0_1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3b56bebbde2_0_13: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02" name="Google Shape;302;g3b56bebbde2_0_13: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f361730e31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2f361730e31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95" name="Google Shape;95;g2f361730e31_0_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b56bebbde2_0_11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3b56bebbde2_0_112: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09" name="Google Shape;309;g3b56bebbde2_0_112: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b56bebbde2_0_14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3b56bebbde2_0_14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18" name="Google Shape;318;g3b56bebbde2_0_14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b56bebbde2_0_12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3b56bebbde2_0_12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27" name="Google Shape;327;g3b56bebbde2_0_12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b56bebbde2_0_248:notes"/>
          <p:cNvSpPr txBox="1"/>
          <p:nvPr>
            <p:ph idx="1" type="body"/>
          </p:nvPr>
        </p:nvSpPr>
        <p:spPr>
          <a:xfrm>
            <a:off x="731520" y="4560547"/>
            <a:ext cx="5852100" cy="43203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33" name="Google Shape;333;g3b56bebbde2_0_248:notes"/>
          <p:cNvSpPr/>
          <p:nvPr>
            <p:ph idx="2" type="sldImg"/>
          </p:nvPr>
        </p:nvSpPr>
        <p:spPr>
          <a:xfrm>
            <a:off x="1219440" y="720067"/>
            <a:ext cx="4877100" cy="3600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bd172b3052_0_6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3bd172b3052_0_62: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rPr lang="en-US"/>
              <a:t>With all the fun events over the past few months from parades, family events, to pinewood derbys, now is a great time to share your stories about your scouts and your programs.</a:t>
            </a:r>
            <a:endParaRPr/>
          </a:p>
        </p:txBody>
      </p:sp>
      <p:sp>
        <p:nvSpPr>
          <p:cNvPr id="341" name="Google Shape;341;g3bd172b3052_0_62: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b56bebbde2_0_38: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3b56bebbde2_0_38: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rPr lang="en-US"/>
              <a:t>Scouting Awards - Knots: </a:t>
            </a:r>
            <a:endParaRPr/>
          </a:p>
          <a:p>
            <a:pPr indent="0" lvl="0" marL="0" rtl="0" algn="l">
              <a:lnSpc>
                <a:spcPct val="100000"/>
              </a:lnSpc>
              <a:spcBef>
                <a:spcPts val="360"/>
              </a:spcBef>
              <a:spcAft>
                <a:spcPts val="0"/>
              </a:spcAft>
              <a:buSzPts val="1400"/>
              <a:buNone/>
            </a:pPr>
            <a:r>
              <a:rPr lang="en-US"/>
              <a:t>The Scouting Program offers many ways to recognize your leaders in the form of Knots that Share </a:t>
            </a:r>
            <a:endParaRPr/>
          </a:p>
          <a:p>
            <a:pPr indent="0" lvl="0" marL="0" rtl="0" algn="l">
              <a:lnSpc>
                <a:spcPct val="120000"/>
              </a:lnSpc>
              <a:spcBef>
                <a:spcPts val="0"/>
              </a:spcBef>
              <a:spcAft>
                <a:spcPts val="0"/>
              </a:spcAft>
              <a:buSzPts val="1100"/>
              <a:buNone/>
            </a:pPr>
            <a:r>
              <a:rPr lang="en-US" sz="1700">
                <a:solidFill>
                  <a:srgbClr val="7A7A7A"/>
                </a:solidFill>
                <a:highlight>
                  <a:srgbClr val="FFFFFF"/>
                </a:highlight>
                <a:latin typeface="Times New Roman"/>
                <a:ea typeface="Times New Roman"/>
                <a:cs typeface="Times New Roman"/>
                <a:sym typeface="Times New Roman"/>
              </a:rPr>
              <a:t>Den Leader Training Award - </a:t>
            </a:r>
            <a:r>
              <a:rPr lang="en-US">
                <a:solidFill>
                  <a:srgbClr val="212121"/>
                </a:solidFill>
                <a:highlight>
                  <a:srgbClr val="FFFFFF"/>
                </a:highlight>
                <a:latin typeface="Roboto"/>
                <a:ea typeface="Roboto"/>
                <a:cs typeface="Roboto"/>
                <a:sym typeface="Roboto"/>
              </a:rPr>
              <a:t>This award recognizes den leaders who have completed training, tenure, and performance requirements.</a:t>
            </a:r>
            <a:endParaRPr>
              <a:solidFill>
                <a:srgbClr val="212121"/>
              </a:solidFill>
              <a:highlight>
                <a:srgbClr val="FFFFFF"/>
              </a:highlight>
              <a:latin typeface="Roboto"/>
              <a:ea typeface="Roboto"/>
              <a:cs typeface="Roboto"/>
              <a:sym typeface="Roboto"/>
            </a:endParaRPr>
          </a:p>
          <a:p>
            <a:pPr indent="0" lvl="0" marL="0" rtl="0" algn="l">
              <a:lnSpc>
                <a:spcPct val="115000"/>
              </a:lnSpc>
              <a:spcBef>
                <a:spcPts val="400"/>
              </a:spcBef>
              <a:spcAft>
                <a:spcPts val="0"/>
              </a:spcAft>
              <a:buSzPts val="1100"/>
              <a:buNone/>
            </a:pPr>
            <a:r>
              <a:rPr lang="en-US">
                <a:solidFill>
                  <a:srgbClr val="212121"/>
                </a:solidFill>
                <a:highlight>
                  <a:srgbClr val="FFFFFF"/>
                </a:highlight>
                <a:latin typeface="Roboto"/>
                <a:ea typeface="Roboto"/>
                <a:cs typeface="Roboto"/>
                <a:sym typeface="Roboto"/>
              </a:rPr>
              <a:t>It is available for Lion, Tiger, Wolf, Bear, and Webelos den leaders and can be earned in each position, but tenure must be completed separately for each award. In addition to a certificate and a medal, a yellow square knot on a blue background is available to wear on the uniform.</a:t>
            </a:r>
            <a:endParaRPr>
              <a:solidFill>
                <a:srgbClr val="212121"/>
              </a:solidFill>
              <a:highlight>
                <a:srgbClr val="FFFFFF"/>
              </a:highlight>
              <a:latin typeface="Roboto"/>
              <a:ea typeface="Roboto"/>
              <a:cs typeface="Roboto"/>
              <a:sym typeface="Roboto"/>
            </a:endParaRPr>
          </a:p>
          <a:p>
            <a:pPr indent="0" lvl="0" marL="0" marR="457200" rtl="0" algn="l">
              <a:spcBef>
                <a:spcPts val="1200"/>
              </a:spcBef>
              <a:spcAft>
                <a:spcPts val="0"/>
              </a:spcAft>
              <a:buSzPts val="1100"/>
              <a:buNone/>
            </a:pPr>
            <a:r>
              <a:rPr lang="en-US" sz="1150">
                <a:solidFill>
                  <a:srgbClr val="067EEB"/>
                </a:solidFill>
                <a:highlight>
                  <a:srgbClr val="FFFFFF"/>
                </a:highlight>
                <a:uFill>
                  <a:noFill/>
                </a:uFill>
                <a:latin typeface="Roboto"/>
                <a:ea typeface="Roboto"/>
                <a:cs typeface="Roboto"/>
                <a:sym typeface="Roboto"/>
                <a:hlinkClick r:id="rId2">
                  <a:extLst>
                    <a:ext uri="{A12FA001-AC4F-418D-AE19-62706E023703}">
                      <ahyp:hlinkClr val="tx"/>
                    </a:ext>
                  </a:extLst>
                </a:hlinkClick>
              </a:rPr>
              <a:t>DEN LEADER TRAINING AWARD APPLICATION</a:t>
            </a:r>
            <a:endParaRPr/>
          </a:p>
          <a:p>
            <a:pPr indent="0" lvl="0" marL="0" marR="457200" rtl="0" algn="l">
              <a:spcBef>
                <a:spcPts val="0"/>
              </a:spcBef>
              <a:spcAft>
                <a:spcPts val="0"/>
              </a:spcAft>
              <a:buSzPts val="1100"/>
              <a:buNone/>
            </a:pPr>
            <a:r>
              <a:t/>
            </a:r>
            <a:endParaRPr/>
          </a:p>
          <a:p>
            <a:pPr indent="0" lvl="0" marL="0" marR="457200" rtl="0" algn="l">
              <a:spcBef>
                <a:spcPts val="0"/>
              </a:spcBef>
              <a:spcAft>
                <a:spcPts val="0"/>
              </a:spcAft>
              <a:buSzPts val="1100"/>
              <a:buNone/>
            </a:pPr>
            <a:r>
              <a:t/>
            </a:r>
            <a:endParaRPr>
              <a:uFill>
                <a:noFill/>
              </a:uFill>
              <a:hlinkClick r:id="rId3"/>
            </a:endParaRPr>
          </a:p>
          <a:p>
            <a:pPr indent="0" lvl="0" marL="0" rtl="0" algn="l">
              <a:lnSpc>
                <a:spcPct val="120000"/>
              </a:lnSpc>
              <a:spcBef>
                <a:spcPts val="0"/>
              </a:spcBef>
              <a:spcAft>
                <a:spcPts val="0"/>
              </a:spcAft>
              <a:buSzPts val="1100"/>
              <a:buNone/>
            </a:pPr>
            <a:r>
              <a:rPr lang="en-US" sz="1700">
                <a:solidFill>
                  <a:srgbClr val="7A7A7A"/>
                </a:solidFill>
                <a:highlight>
                  <a:srgbClr val="FFFFFF"/>
                </a:highlight>
                <a:latin typeface="Times New Roman"/>
                <a:ea typeface="Times New Roman"/>
                <a:cs typeface="Times New Roman"/>
                <a:sym typeface="Times New Roman"/>
              </a:rPr>
              <a:t>Scouter’s Training Award - </a:t>
            </a:r>
            <a:r>
              <a:rPr lang="en-US">
                <a:solidFill>
                  <a:srgbClr val="212121"/>
                </a:solidFill>
                <a:highlight>
                  <a:srgbClr val="FFFFFF"/>
                </a:highlight>
                <a:latin typeface="Roboto"/>
                <a:ea typeface="Roboto"/>
                <a:cs typeface="Roboto"/>
                <a:sym typeface="Roboto"/>
              </a:rPr>
              <a:t>This award can be presented to registered Cub Scout adult leaders who have two years’ tenure in the pack and have completed position-specific training and other performance requirements designed to encourage and recognize those who give of their resources to make the pack successful. Tenure does not need to be in the same position. In addition to a certificate and medal, a green square knot on a khaki background is available to wear on the uniform.</a:t>
            </a:r>
            <a:endParaRPr>
              <a:solidFill>
                <a:srgbClr val="212121"/>
              </a:solidFill>
              <a:highlight>
                <a:srgbClr val="FFFFFF"/>
              </a:highlight>
              <a:latin typeface="Roboto"/>
              <a:ea typeface="Roboto"/>
              <a:cs typeface="Roboto"/>
              <a:sym typeface="Roboto"/>
            </a:endParaRPr>
          </a:p>
          <a:p>
            <a:pPr indent="0" lvl="0" marL="0" marR="457200" rtl="0" algn="l">
              <a:spcBef>
                <a:spcPts val="400"/>
              </a:spcBef>
              <a:spcAft>
                <a:spcPts val="0"/>
              </a:spcAft>
              <a:buSzPts val="1100"/>
              <a:buNone/>
            </a:pPr>
            <a:r>
              <a:rPr lang="en-US" sz="1150">
                <a:solidFill>
                  <a:srgbClr val="067EEB"/>
                </a:solidFill>
                <a:highlight>
                  <a:srgbClr val="FFFFFF"/>
                </a:highlight>
                <a:uFill>
                  <a:noFill/>
                </a:uFill>
                <a:latin typeface="Roboto"/>
                <a:ea typeface="Roboto"/>
                <a:cs typeface="Roboto"/>
                <a:sym typeface="Roboto"/>
                <a:hlinkClick r:id="rId4">
                  <a:extLst>
                    <a:ext uri="{A12FA001-AC4F-418D-AE19-62706E023703}">
                      <ahyp:hlinkClr val="tx"/>
                    </a:ext>
                  </a:extLst>
                </a:hlinkClick>
              </a:rPr>
              <a:t>SCOUTER'S TRAINING AWARD APPLICATION</a:t>
            </a:r>
            <a:endParaRPr/>
          </a:p>
          <a:p>
            <a:pPr indent="0" lvl="0" marL="0" marR="457200" rtl="0" algn="l">
              <a:spcBef>
                <a:spcPts val="0"/>
              </a:spcBef>
              <a:spcAft>
                <a:spcPts val="0"/>
              </a:spcAft>
              <a:buSzPts val="1100"/>
              <a:buNone/>
            </a:pPr>
            <a:r>
              <a:t/>
            </a:r>
            <a:endParaRPr/>
          </a:p>
          <a:p>
            <a:pPr indent="0" lvl="0" marL="0" marR="457200" rtl="0" algn="l">
              <a:spcBef>
                <a:spcPts val="0"/>
              </a:spcBef>
              <a:spcAft>
                <a:spcPts val="0"/>
              </a:spcAft>
              <a:buSzPts val="1100"/>
              <a:buNone/>
            </a:pPr>
            <a:r>
              <a:t/>
            </a:r>
            <a:endParaRPr/>
          </a:p>
          <a:p>
            <a:pPr indent="0" lvl="0" marL="0" rtl="0" algn="l">
              <a:lnSpc>
                <a:spcPct val="120000"/>
              </a:lnSpc>
              <a:spcBef>
                <a:spcPts val="0"/>
              </a:spcBef>
              <a:spcAft>
                <a:spcPts val="0"/>
              </a:spcAft>
              <a:buSzPts val="1100"/>
              <a:buNone/>
            </a:pPr>
            <a:r>
              <a:rPr lang="en-US" sz="1700">
                <a:solidFill>
                  <a:srgbClr val="7A7A7A"/>
                </a:solidFill>
                <a:highlight>
                  <a:srgbClr val="FFFFFF"/>
                </a:highlight>
                <a:latin typeface="Times New Roman"/>
                <a:ea typeface="Times New Roman"/>
                <a:cs typeface="Times New Roman"/>
                <a:sym typeface="Times New Roman"/>
              </a:rPr>
              <a:t>Cubmaster’s Key - </a:t>
            </a:r>
            <a:r>
              <a:rPr lang="en-US">
                <a:solidFill>
                  <a:srgbClr val="212121"/>
                </a:solidFill>
                <a:highlight>
                  <a:srgbClr val="FFFFFF"/>
                </a:highlight>
                <a:latin typeface="Roboto"/>
                <a:ea typeface="Roboto"/>
                <a:cs typeface="Roboto"/>
                <a:sym typeface="Roboto"/>
              </a:rPr>
              <a:t>This award is for Cub Scout adult leaders with three years’ tenure—including at least two years as Cubmaster—who have completed training and other performance requirements. The Cubmaster’s Key is also a great way to incorporate a succession plan for Cubmaster. In addition to a certificate and medal, a green-and-white square knot on a khaki background is available to wear on the uniform</a:t>
            </a:r>
            <a:endParaRPr sz="1700">
              <a:solidFill>
                <a:srgbClr val="7A7A7A"/>
              </a:solidFill>
              <a:highlight>
                <a:srgbClr val="FFFFFF"/>
              </a:highlight>
              <a:latin typeface="Times New Roman"/>
              <a:ea typeface="Times New Roman"/>
              <a:cs typeface="Times New Roman"/>
              <a:sym typeface="Times New Roman"/>
            </a:endParaRPr>
          </a:p>
          <a:p>
            <a:pPr indent="0" lvl="0" marL="0" marR="457200" rtl="0" algn="l">
              <a:spcBef>
                <a:spcPts val="400"/>
              </a:spcBef>
              <a:spcAft>
                <a:spcPts val="0"/>
              </a:spcAft>
              <a:buSzPts val="1100"/>
              <a:buNone/>
            </a:pPr>
            <a:r>
              <a:rPr lang="en-US" sz="1150">
                <a:solidFill>
                  <a:srgbClr val="067EEB"/>
                </a:solidFill>
                <a:highlight>
                  <a:srgbClr val="FFFFFF"/>
                </a:highlight>
                <a:uFill>
                  <a:noFill/>
                </a:uFill>
                <a:latin typeface="Roboto"/>
                <a:ea typeface="Roboto"/>
                <a:cs typeface="Roboto"/>
                <a:sym typeface="Roboto"/>
                <a:hlinkClick r:id="rId5">
                  <a:extLst>
                    <a:ext uri="{A12FA001-AC4F-418D-AE19-62706E023703}">
                      <ahyp:hlinkClr val="tx"/>
                    </a:ext>
                  </a:extLst>
                </a:hlinkClick>
              </a:rPr>
              <a:t>CUBMASTER'S KEY AWARD APPLICATION</a:t>
            </a:r>
            <a:endParaRPr sz="1150">
              <a:solidFill>
                <a:srgbClr val="067EEB"/>
              </a:solidFill>
              <a:highlight>
                <a:srgbClr val="FFFFFF"/>
              </a:highlight>
              <a:uFill>
                <a:noFill/>
              </a:uFill>
              <a:latin typeface="Roboto"/>
              <a:ea typeface="Roboto"/>
              <a:cs typeface="Roboto"/>
              <a:sym typeface="Roboto"/>
              <a:hlinkClick r:id="rId6">
                <a:extLst>
                  <a:ext uri="{A12FA001-AC4F-418D-AE19-62706E023703}">
                    <ahyp:hlinkClr val="tx"/>
                  </a:ext>
                </a:extLst>
              </a:hlinkClick>
            </a:endParaRPr>
          </a:p>
          <a:p>
            <a:pPr indent="0" lvl="0" marL="0" marR="457200" rtl="0" algn="l">
              <a:spcBef>
                <a:spcPts val="0"/>
              </a:spcBef>
              <a:spcAft>
                <a:spcPts val="0"/>
              </a:spcAft>
              <a:buSzPts val="1100"/>
              <a:buNone/>
            </a:pPr>
            <a:r>
              <a:t/>
            </a:r>
            <a:endParaRPr/>
          </a:p>
          <a:p>
            <a:pPr indent="0" lvl="0" marL="0" marR="457200" rtl="0" algn="l">
              <a:spcBef>
                <a:spcPts val="0"/>
              </a:spcBef>
              <a:spcAft>
                <a:spcPts val="0"/>
              </a:spcAft>
              <a:buSzPts val="1100"/>
              <a:buNone/>
            </a:pPr>
            <a:r>
              <a:t/>
            </a:r>
            <a:endParaRPr/>
          </a:p>
          <a:p>
            <a:pPr indent="0" lvl="0" marL="0" rtl="0" algn="l">
              <a:lnSpc>
                <a:spcPct val="120000"/>
              </a:lnSpc>
              <a:spcBef>
                <a:spcPts val="0"/>
              </a:spcBef>
              <a:spcAft>
                <a:spcPts val="0"/>
              </a:spcAft>
              <a:buSzPts val="1100"/>
              <a:buNone/>
            </a:pPr>
            <a:r>
              <a:rPr lang="en-US" sz="1700">
                <a:solidFill>
                  <a:srgbClr val="7A7A7A"/>
                </a:solidFill>
                <a:highlight>
                  <a:srgbClr val="FFFFFF"/>
                </a:highlight>
                <a:latin typeface="Times New Roman"/>
                <a:ea typeface="Times New Roman"/>
                <a:cs typeface="Times New Roman"/>
                <a:sym typeface="Times New Roman"/>
              </a:rPr>
              <a:t>Service Stars </a:t>
            </a:r>
            <a:r>
              <a:rPr lang="en-US">
                <a:solidFill>
                  <a:srgbClr val="212121"/>
                </a:solidFill>
                <a:highlight>
                  <a:srgbClr val="FFFFFF"/>
                </a:highlight>
                <a:latin typeface="Roboto"/>
                <a:ea typeface="Roboto"/>
                <a:cs typeface="Roboto"/>
                <a:sym typeface="Roboto"/>
              </a:rPr>
              <a:t>Just as you recognize Cub Scouts with service stars, adult leaders are also eligible to receive these pins. After one year of service an adult may be presented with a one-year service star. An adult who has been involved in Scouting as a youth or has been involved for more than five years is also eligible for the Veteran Award.</a:t>
            </a:r>
            <a:endParaRPr>
              <a:solidFill>
                <a:srgbClr val="212121"/>
              </a:solidFill>
              <a:highlight>
                <a:srgbClr val="FFFFFF"/>
              </a:highlight>
              <a:latin typeface="Roboto"/>
              <a:ea typeface="Roboto"/>
              <a:cs typeface="Roboto"/>
              <a:sym typeface="Roboto"/>
            </a:endParaRPr>
          </a:p>
          <a:p>
            <a:pPr indent="0" lvl="0" marL="0" rtl="0" algn="l">
              <a:lnSpc>
                <a:spcPct val="120000"/>
              </a:lnSpc>
              <a:spcBef>
                <a:spcPts val="400"/>
              </a:spcBef>
              <a:spcAft>
                <a:spcPts val="0"/>
              </a:spcAft>
              <a:buSzPts val="1100"/>
              <a:buNone/>
            </a:pPr>
            <a:r>
              <a:t/>
            </a:r>
            <a:endParaRPr>
              <a:solidFill>
                <a:srgbClr val="212121"/>
              </a:solidFill>
              <a:highlight>
                <a:srgbClr val="FFFFFF"/>
              </a:highlight>
              <a:latin typeface="Roboto"/>
              <a:ea typeface="Roboto"/>
              <a:cs typeface="Roboto"/>
              <a:sym typeface="Roboto"/>
            </a:endParaRPr>
          </a:p>
          <a:p>
            <a:pPr indent="0" lvl="0" marL="0" rtl="0" algn="l">
              <a:lnSpc>
                <a:spcPct val="120000"/>
              </a:lnSpc>
              <a:spcBef>
                <a:spcPts val="400"/>
              </a:spcBef>
              <a:spcAft>
                <a:spcPts val="0"/>
              </a:spcAft>
              <a:buSzPts val="1100"/>
              <a:buNone/>
            </a:pPr>
            <a:r>
              <a:rPr lang="en-US">
                <a:solidFill>
                  <a:srgbClr val="212121"/>
                </a:solidFill>
                <a:highlight>
                  <a:srgbClr val="FFFFFF"/>
                </a:highlight>
                <a:latin typeface="Roboto"/>
                <a:ea typeface="Roboto"/>
                <a:cs typeface="Roboto"/>
                <a:sym typeface="Roboto"/>
              </a:rPr>
              <a:t>Veteran Scouter Recognition - After five years of registered service in Scouting America, an adult may, upon application, receive the designation of “Veteran.” There are additional veteran awards for every five years. Applications are submitted to the local council service center.</a:t>
            </a:r>
            <a:endParaRPr>
              <a:solidFill>
                <a:srgbClr val="212121"/>
              </a:solidFill>
              <a:highlight>
                <a:srgbClr val="FFFFFF"/>
              </a:highlight>
              <a:latin typeface="Roboto"/>
              <a:ea typeface="Roboto"/>
              <a:cs typeface="Roboto"/>
              <a:sym typeface="Roboto"/>
            </a:endParaRPr>
          </a:p>
          <a:p>
            <a:pPr indent="0" lvl="0" marL="0" rtl="0" algn="l">
              <a:lnSpc>
                <a:spcPct val="120000"/>
              </a:lnSpc>
              <a:spcBef>
                <a:spcPts val="400"/>
              </a:spcBef>
              <a:spcAft>
                <a:spcPts val="0"/>
              </a:spcAft>
              <a:buSzPts val="1100"/>
              <a:buNone/>
            </a:pPr>
            <a:r>
              <a:t/>
            </a:r>
            <a:endParaRPr>
              <a:solidFill>
                <a:srgbClr val="212121"/>
              </a:solidFill>
              <a:highlight>
                <a:srgbClr val="FFFFFF"/>
              </a:highlight>
              <a:latin typeface="Roboto"/>
              <a:ea typeface="Roboto"/>
              <a:cs typeface="Roboto"/>
              <a:sym typeface="Roboto"/>
            </a:endParaRPr>
          </a:p>
          <a:p>
            <a:pPr indent="0" lvl="0" marL="0" rtl="0" algn="l">
              <a:lnSpc>
                <a:spcPct val="196875"/>
              </a:lnSpc>
              <a:spcBef>
                <a:spcPts val="400"/>
              </a:spcBef>
              <a:spcAft>
                <a:spcPts val="0"/>
              </a:spcAft>
              <a:buSzPts val="1100"/>
              <a:buNone/>
            </a:pPr>
            <a:r>
              <a:rPr lang="en-US" sz="1100">
                <a:solidFill>
                  <a:srgbClr val="202124"/>
                </a:solidFill>
                <a:highlight>
                  <a:srgbClr val="FFFFFF"/>
                </a:highlight>
                <a:latin typeface="Roboto"/>
                <a:ea typeface="Roboto"/>
                <a:cs typeface="Roboto"/>
                <a:sym typeface="Roboto"/>
              </a:rPr>
              <a:t>DISTRICT AWARD OF MERIT --- A limited number of awards are given out each year. The number is based on the number of packs or troops registered as of December 31st. The recipients will have displayed service of outstanding merit to the Twin Valley District. A nominee should have at least 4 years of active Scouting service with at least the last 2 years in the Twin Valley District. This award is nominated using only BSA Form 33720 linked here:</a:t>
            </a:r>
            <a:endParaRPr sz="1100">
              <a:solidFill>
                <a:srgbClr val="202124"/>
              </a:solidFill>
              <a:highlight>
                <a:srgbClr val="FFFFFF"/>
              </a:highlight>
              <a:latin typeface="Roboto"/>
              <a:ea typeface="Roboto"/>
              <a:cs typeface="Roboto"/>
              <a:sym typeface="Roboto"/>
            </a:endParaRPr>
          </a:p>
          <a:p>
            <a:pPr indent="0" lvl="0" marL="0" rtl="0" algn="l">
              <a:lnSpc>
                <a:spcPct val="196875"/>
              </a:lnSpc>
              <a:spcBef>
                <a:spcPts val="1000"/>
              </a:spcBef>
              <a:spcAft>
                <a:spcPts val="0"/>
              </a:spcAft>
              <a:buSzPts val="1100"/>
              <a:buNone/>
            </a:pPr>
            <a:r>
              <a:rPr lang="en-US" sz="1100" u="sng">
                <a:solidFill>
                  <a:srgbClr val="3C61AA"/>
                </a:solidFill>
                <a:highlight>
                  <a:srgbClr val="FFFFFF"/>
                </a:highlight>
                <a:latin typeface="Roboto"/>
                <a:ea typeface="Roboto"/>
                <a:cs typeface="Roboto"/>
                <a:sym typeface="Roboto"/>
                <a:hlinkClick r:id="rId7">
                  <a:extLst>
                    <a:ext uri="{A12FA001-AC4F-418D-AE19-62706E023703}">
                      <ahyp:hlinkClr val="tx"/>
                    </a:ext>
                  </a:extLst>
                </a:hlinkClick>
              </a:rPr>
              <a:t>https://drive.google.com/file/d/1L0zfzhasxFwAnHHQYD-93SBVszHqygwB/view?usp=sharing</a:t>
            </a:r>
            <a:r>
              <a:rPr lang="en-US" sz="1100">
                <a:solidFill>
                  <a:srgbClr val="202124"/>
                </a:solidFill>
                <a:highlight>
                  <a:srgbClr val="FFFFFF"/>
                </a:highlight>
                <a:latin typeface="Roboto"/>
                <a:ea typeface="Roboto"/>
                <a:cs typeface="Roboto"/>
                <a:sym typeface="Roboto"/>
              </a:rPr>
              <a:t>. This completed form must be submitted directly to Phil Weiss via email (</a:t>
            </a:r>
            <a:r>
              <a:rPr lang="en-US" sz="1100">
                <a:solidFill>
                  <a:srgbClr val="3C61AA"/>
                </a:solidFill>
                <a:highlight>
                  <a:srgbClr val="FFFFFF"/>
                </a:highlight>
                <a:latin typeface="Roboto"/>
                <a:ea typeface="Roboto"/>
                <a:cs typeface="Roboto"/>
                <a:sym typeface="Roboto"/>
              </a:rPr>
              <a:t>phil.weiss.email@gmail.com</a:t>
            </a:r>
            <a:r>
              <a:rPr lang="en-US" sz="1100">
                <a:solidFill>
                  <a:srgbClr val="202124"/>
                </a:solidFill>
                <a:highlight>
                  <a:srgbClr val="FFFFFF"/>
                </a:highlight>
                <a:latin typeface="Roboto"/>
                <a:ea typeface="Roboto"/>
                <a:cs typeface="Roboto"/>
                <a:sym typeface="Roboto"/>
              </a:rPr>
              <a:t>)</a:t>
            </a:r>
            <a:endParaRPr sz="1100">
              <a:solidFill>
                <a:srgbClr val="202124"/>
              </a:solidFill>
              <a:highlight>
                <a:srgbClr val="FFFFFF"/>
              </a:highlight>
              <a:latin typeface="Roboto"/>
              <a:ea typeface="Roboto"/>
              <a:cs typeface="Roboto"/>
              <a:sym typeface="Roboto"/>
            </a:endParaRPr>
          </a:p>
          <a:p>
            <a:pPr indent="0" lvl="0" marL="0" rtl="0" algn="l">
              <a:lnSpc>
                <a:spcPct val="196875"/>
              </a:lnSpc>
              <a:spcBef>
                <a:spcPts val="1000"/>
              </a:spcBef>
              <a:spcAft>
                <a:spcPts val="0"/>
              </a:spcAft>
              <a:buSzPts val="1100"/>
              <a:buNone/>
            </a:pPr>
            <a:r>
              <a:rPr lang="en-US" sz="1100">
                <a:solidFill>
                  <a:srgbClr val="202124"/>
                </a:solidFill>
                <a:highlight>
                  <a:srgbClr val="FFFFFF"/>
                </a:highlight>
                <a:latin typeface="Roboto"/>
                <a:ea typeface="Roboto"/>
                <a:cs typeface="Roboto"/>
                <a:sym typeface="Roboto"/>
              </a:rPr>
              <a:t>UNIT LEADERS OF THE YEAR --- One award is presented for each of the primary scouting leadership positions plus Chartered Partner, Commissioners (Unit, Roundtable) and one outstanding District-wide scouter. These awards recognize a Scouter that distinguished him/herself in their Scouting roles.</a:t>
            </a:r>
            <a:br>
              <a:rPr lang="en-US" sz="1100">
                <a:solidFill>
                  <a:srgbClr val="202124"/>
                </a:solidFill>
                <a:highlight>
                  <a:srgbClr val="FFFFFF"/>
                </a:highlight>
                <a:latin typeface="Roboto"/>
                <a:ea typeface="Roboto"/>
                <a:cs typeface="Roboto"/>
                <a:sym typeface="Roboto"/>
              </a:rPr>
            </a:br>
            <a:br>
              <a:rPr lang="en-US" sz="1100">
                <a:solidFill>
                  <a:srgbClr val="202124"/>
                </a:solidFill>
                <a:highlight>
                  <a:srgbClr val="FFFFFF"/>
                </a:highlight>
                <a:latin typeface="Roboto"/>
                <a:ea typeface="Roboto"/>
                <a:cs typeface="Roboto"/>
                <a:sym typeface="Roboto"/>
              </a:rPr>
            </a:br>
            <a:r>
              <a:rPr lang="en-US" sz="1100">
                <a:solidFill>
                  <a:srgbClr val="202124"/>
                </a:solidFill>
                <a:highlight>
                  <a:srgbClr val="FFFFFF"/>
                </a:highlight>
                <a:latin typeface="Roboto"/>
                <a:ea typeface="Roboto"/>
                <a:cs typeface="Roboto"/>
                <a:sym typeface="Roboto"/>
              </a:rPr>
              <a:t>UNSUNG HERO --- All units are encouraged to nominate one individual from their unit in a key leadership position who has given strong and continued support to the success of the unit’s program.</a:t>
            </a:r>
            <a:br>
              <a:rPr lang="en-US" sz="1100">
                <a:solidFill>
                  <a:srgbClr val="202124"/>
                </a:solidFill>
                <a:highlight>
                  <a:srgbClr val="FFFFFF"/>
                </a:highlight>
                <a:latin typeface="Roboto"/>
                <a:ea typeface="Roboto"/>
                <a:cs typeface="Roboto"/>
                <a:sym typeface="Roboto"/>
              </a:rPr>
            </a:br>
            <a:br>
              <a:rPr lang="en-US" sz="1100">
                <a:solidFill>
                  <a:srgbClr val="202124"/>
                </a:solidFill>
                <a:highlight>
                  <a:srgbClr val="FFFFFF"/>
                </a:highlight>
                <a:latin typeface="Roboto"/>
                <a:ea typeface="Roboto"/>
                <a:cs typeface="Roboto"/>
                <a:sym typeface="Roboto"/>
              </a:rPr>
            </a:br>
            <a:r>
              <a:rPr lang="en-US" sz="1100">
                <a:solidFill>
                  <a:srgbClr val="202124"/>
                </a:solidFill>
                <a:highlight>
                  <a:srgbClr val="FFFFFF"/>
                </a:highlight>
                <a:latin typeface="Roboto"/>
                <a:ea typeface="Roboto"/>
                <a:cs typeface="Roboto"/>
                <a:sym typeface="Roboto"/>
              </a:rPr>
              <a:t>SPARK PLUG --- All units are encouraged to nominate a new leader who has fired up or re-energized the unit.</a:t>
            </a:r>
            <a:br>
              <a:rPr lang="en-US" sz="1100">
                <a:solidFill>
                  <a:srgbClr val="202124"/>
                </a:solidFill>
                <a:highlight>
                  <a:srgbClr val="FFFFFF"/>
                </a:highlight>
                <a:latin typeface="Roboto"/>
                <a:ea typeface="Roboto"/>
                <a:cs typeface="Roboto"/>
                <a:sym typeface="Roboto"/>
              </a:rPr>
            </a:br>
            <a:br>
              <a:rPr lang="en-US" sz="1100">
                <a:solidFill>
                  <a:srgbClr val="202124"/>
                </a:solidFill>
                <a:highlight>
                  <a:srgbClr val="FFFFFF"/>
                </a:highlight>
                <a:latin typeface="Roboto"/>
                <a:ea typeface="Roboto"/>
                <a:cs typeface="Roboto"/>
                <a:sym typeface="Roboto"/>
              </a:rPr>
            </a:br>
            <a:r>
              <a:rPr lang="en-US" sz="1100">
                <a:solidFill>
                  <a:srgbClr val="202124"/>
                </a:solidFill>
                <a:highlight>
                  <a:srgbClr val="FFFFFF"/>
                </a:highlight>
                <a:latin typeface="Roboto"/>
                <a:ea typeface="Roboto"/>
                <a:cs typeface="Roboto"/>
                <a:sym typeface="Roboto"/>
              </a:rPr>
              <a:t>SCOUTING FAMILY --- All units are encouraged to nominate one family from their unit who has given strong and continued support to the success of the unit’s program.</a:t>
            </a:r>
            <a:endParaRPr sz="1100">
              <a:solidFill>
                <a:srgbClr val="202124"/>
              </a:solidFill>
              <a:highlight>
                <a:srgbClr val="FFFFFF"/>
              </a:highlight>
              <a:latin typeface="Roboto"/>
              <a:ea typeface="Roboto"/>
              <a:cs typeface="Roboto"/>
              <a:sym typeface="Roboto"/>
            </a:endParaRPr>
          </a:p>
          <a:p>
            <a:pPr indent="0" lvl="0" marL="0" rtl="0" algn="l">
              <a:lnSpc>
                <a:spcPct val="120000"/>
              </a:lnSpc>
              <a:spcBef>
                <a:spcPts val="1000"/>
              </a:spcBef>
              <a:spcAft>
                <a:spcPts val="0"/>
              </a:spcAft>
              <a:buSzPts val="1100"/>
              <a:buNone/>
            </a:pPr>
            <a:r>
              <a:t/>
            </a:r>
            <a:endParaRPr>
              <a:solidFill>
                <a:srgbClr val="212121"/>
              </a:solidFill>
              <a:highlight>
                <a:srgbClr val="FFFFFF"/>
              </a:highlight>
              <a:latin typeface="Roboto"/>
              <a:ea typeface="Roboto"/>
              <a:cs typeface="Roboto"/>
              <a:sym typeface="Roboto"/>
            </a:endParaRPr>
          </a:p>
          <a:p>
            <a:pPr indent="0" lvl="0" marL="0" rtl="0" algn="l">
              <a:lnSpc>
                <a:spcPct val="120000"/>
              </a:lnSpc>
              <a:spcBef>
                <a:spcPts val="400"/>
              </a:spcBef>
              <a:spcAft>
                <a:spcPts val="0"/>
              </a:spcAft>
              <a:buSzPts val="1100"/>
              <a:buNone/>
            </a:pPr>
            <a:r>
              <a:t/>
            </a:r>
            <a:endParaRPr>
              <a:solidFill>
                <a:srgbClr val="212121"/>
              </a:solidFill>
              <a:highlight>
                <a:srgbClr val="FFFFFF"/>
              </a:highlight>
              <a:latin typeface="Roboto"/>
              <a:ea typeface="Roboto"/>
              <a:cs typeface="Roboto"/>
              <a:sym typeface="Roboto"/>
            </a:endParaRPr>
          </a:p>
          <a:p>
            <a:pPr indent="0" lvl="0" marL="0" marR="457200" rtl="0" algn="l">
              <a:spcBef>
                <a:spcPts val="400"/>
              </a:spcBef>
              <a:spcAft>
                <a:spcPts val="0"/>
              </a:spcAft>
              <a:buSzPts val="1100"/>
              <a:buNone/>
            </a:pPr>
            <a:r>
              <a:t/>
            </a:r>
            <a:endParaRPr>
              <a:uFill>
                <a:noFill/>
              </a:uFill>
              <a:hlinkClick r:id="rId8"/>
            </a:endParaRPr>
          </a:p>
          <a:p>
            <a:pPr indent="0" lvl="0" marL="0" rtl="0" algn="l">
              <a:lnSpc>
                <a:spcPct val="120000"/>
              </a:lnSpc>
              <a:spcBef>
                <a:spcPts val="0"/>
              </a:spcBef>
              <a:spcAft>
                <a:spcPts val="0"/>
              </a:spcAft>
              <a:buSzPts val="1100"/>
              <a:buNone/>
            </a:pPr>
            <a:r>
              <a:t/>
            </a:r>
            <a:endParaRPr>
              <a:solidFill>
                <a:srgbClr val="212121"/>
              </a:solidFill>
              <a:highlight>
                <a:srgbClr val="FFFFFF"/>
              </a:highlight>
              <a:latin typeface="Roboto"/>
              <a:ea typeface="Roboto"/>
              <a:cs typeface="Roboto"/>
              <a:sym typeface="Roboto"/>
            </a:endParaRPr>
          </a:p>
          <a:p>
            <a:pPr indent="0" lvl="0" marL="0" rtl="0" algn="l">
              <a:lnSpc>
                <a:spcPct val="120000"/>
              </a:lnSpc>
              <a:spcBef>
                <a:spcPts val="400"/>
              </a:spcBef>
              <a:spcAft>
                <a:spcPts val="0"/>
              </a:spcAft>
              <a:buClr>
                <a:schemeClr val="dk1"/>
              </a:buClr>
              <a:buSzPts val="1100"/>
              <a:buFont typeface="Arial"/>
              <a:buNone/>
            </a:pPr>
            <a:r>
              <a:t/>
            </a:r>
            <a:endParaRPr sz="1700">
              <a:solidFill>
                <a:srgbClr val="7A7A7A"/>
              </a:solidFill>
              <a:highlight>
                <a:srgbClr val="FFFFFF"/>
              </a:highlight>
              <a:latin typeface="Times New Roman"/>
              <a:ea typeface="Times New Roman"/>
              <a:cs typeface="Times New Roman"/>
              <a:sym typeface="Times New Roman"/>
            </a:endParaRPr>
          </a:p>
          <a:p>
            <a:pPr indent="0" lvl="0" marL="0" rtl="0" algn="l">
              <a:lnSpc>
                <a:spcPct val="100000"/>
              </a:lnSpc>
              <a:spcBef>
                <a:spcPts val="400"/>
              </a:spcBef>
              <a:spcAft>
                <a:spcPts val="0"/>
              </a:spcAft>
              <a:buSzPts val="1400"/>
              <a:buNone/>
            </a:pPr>
            <a:r>
              <a:t/>
            </a:r>
            <a:endParaRPr/>
          </a:p>
        </p:txBody>
      </p:sp>
      <p:sp>
        <p:nvSpPr>
          <p:cNvPr id="352" name="Google Shape;352;g3b56bebbde2_0_38: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b56bebbde2_0_44: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63" name="Google Shape;363;g3b56bebbde2_0_44: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c5fc4f3ebe_0_297: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c5fc4f3ebe_0_297: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71" name="Google Shape;371;g3c5fc4f3ebe_0_297: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b82bfe0ab0_0_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3b82bfe0ab0_0_1: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78" name="Google Shape;378;g3b82bfe0ab0_0_1: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bd03e3ce0d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3bd03e3ce0d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86" name="Google Shape;386;g3bd03e3ce0d_0_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05" name="Google Shape;105;p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c5fc4f3ebe_0_217: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c5fc4f3ebe_0_217: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94" name="Google Shape;394;g3c5fc4f3ebe_0_217: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bd03e3ce0d_0_5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bd03e3ce0d_0_53: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06" name="Google Shape;406;g3bd03e3ce0d_0_53: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c5fc4f3ebe_0_31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c5fc4f3ebe_0_312: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14" name="Google Shape;414;g3c5fc4f3ebe_0_312: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c5fc4f3ebe_0_30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c5fc4f3ebe_0_303: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21" name="Google Shape;421;g3c5fc4f3ebe_0_303: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bd03e3ce0d_0_7: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3bd03e3ce0d_0_7: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428" name="Google Shape;428;g3bd03e3ce0d_0_7: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bd03e3ce0d_0_17: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bd03e3ce0d_0_17: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36" name="Google Shape;436;g3bd03e3ce0d_0_17: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bd03e3ce0d_0_2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bd03e3ce0d_0_29: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46" name="Google Shape;446;g3bd03e3ce0d_0_29: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bd03e3ce0d_0_4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bd03e3ce0d_0_43: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454" name="Google Shape;454;g3bd03e3ce0d_0_43: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12" name="Google Shape;112;p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c5fc4f3ebe_0_32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c5fc4f3ebe_0_325: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120" name="Google Shape;120;g3c5fc4f3ebe_0_325: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c5fc4f3ebe_0_5: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26" name="Google Shape;126;g3c5fc4f3ebe_0_5: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c5fc4f3ebe_0_11: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33" name="Google Shape;133;g3c5fc4f3ebe_0_11: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c5fc4f3ebe_0_19:notes"/>
          <p:cNvSpPr txBox="1"/>
          <p:nvPr>
            <p:ph idx="1" type="body"/>
          </p:nvPr>
        </p:nvSpPr>
        <p:spPr>
          <a:xfrm>
            <a:off x="731520" y="4620578"/>
            <a:ext cx="5852100" cy="3780600"/>
          </a:xfrm>
          <a:prstGeom prst="rect">
            <a:avLst/>
          </a:prstGeom>
          <a:noFill/>
          <a:ln>
            <a:noFill/>
          </a:ln>
        </p:spPr>
        <p:txBody>
          <a:bodyPr anchorCtr="0" anchor="t" bIns="48250" lIns="96525" spcFirstLastPara="1" rIns="96525" wrap="square" tIns="48250">
            <a:noAutofit/>
          </a:bodyPr>
          <a:lstStyle/>
          <a:p>
            <a:pPr indent="0" lvl="0" marL="0" rtl="0" algn="l">
              <a:lnSpc>
                <a:spcPct val="100000"/>
              </a:lnSpc>
              <a:spcBef>
                <a:spcPts val="0"/>
              </a:spcBef>
              <a:spcAft>
                <a:spcPts val="0"/>
              </a:spcAft>
              <a:buSzPts val="1500"/>
              <a:buNone/>
            </a:pPr>
            <a:r>
              <a:t/>
            </a:r>
            <a:endParaRPr/>
          </a:p>
        </p:txBody>
      </p:sp>
      <p:sp>
        <p:nvSpPr>
          <p:cNvPr id="142" name="Google Shape;142;g3c5fc4f3ebe_0_19:notes"/>
          <p:cNvSpPr/>
          <p:nvPr>
            <p:ph idx="2" type="sldImg"/>
          </p:nvPr>
        </p:nvSpPr>
        <p:spPr>
          <a:xfrm>
            <a:off x="747092" y="1200150"/>
            <a:ext cx="5820900" cy="3241500"/>
          </a:xfrm>
          <a:custGeom>
            <a:rect b="b" l="l" r="r" t="t"/>
            <a:pathLst>
              <a:path extrusionOk="0" h="120000" w="120000">
                <a:moveTo>
                  <a:pt x="0" y="0"/>
                </a:moveTo>
                <a:lnTo>
                  <a:pt x="120000" y="0"/>
                </a:lnTo>
                <a:lnTo>
                  <a:pt x="120000" y="120000"/>
                </a:lnTo>
                <a:lnTo>
                  <a:pt x="0" y="120000"/>
                </a:lnTo>
                <a:close/>
              </a:path>
            </a:pathLst>
          </a:custGeom>
          <a:noFill/>
          <a:ln cap="flat" cmpd="sng" w="132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6"/>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26"/>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29"/>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6" name="Google Shape;56;p29"/>
          <p:cNvSpPr txBox="1"/>
          <p:nvPr>
            <p:ph idx="1" type="body"/>
          </p:nvPr>
        </p:nvSpPr>
        <p:spPr>
          <a:xfrm>
            <a:off x="457200" y="1200151"/>
            <a:ext cx="4038600" cy="32004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7" name="Google Shape;57;p29"/>
          <p:cNvSpPr txBox="1"/>
          <p:nvPr>
            <p:ph idx="2" type="body"/>
          </p:nvPr>
        </p:nvSpPr>
        <p:spPr>
          <a:xfrm>
            <a:off x="4648200" y="1200151"/>
            <a:ext cx="4038600" cy="32004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Title and Content">
  <p:cSld name="08 Title and Content">
    <p:spTree>
      <p:nvGrpSpPr>
        <p:cNvPr id="59" name="Shape 59"/>
        <p:cNvGrpSpPr/>
        <p:nvPr/>
      </p:nvGrpSpPr>
      <p:grpSpPr>
        <a:xfrm>
          <a:off x="0" y="0"/>
          <a:ext cx="0" cy="0"/>
          <a:chOff x="0" y="0"/>
          <a:chExt cx="0" cy="0"/>
        </a:xfrm>
      </p:grpSpPr>
      <p:sp>
        <p:nvSpPr>
          <p:cNvPr id="60" name="Google Shape;60;p28"/>
          <p:cNvSpPr txBox="1"/>
          <p:nvPr>
            <p:ph idx="1" type="body"/>
          </p:nvPr>
        </p:nvSpPr>
        <p:spPr>
          <a:xfrm>
            <a:off x="457200" y="1352550"/>
            <a:ext cx="7086600" cy="3086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900"/>
              </a:spcBef>
              <a:spcAft>
                <a:spcPts val="0"/>
              </a:spcAft>
              <a:buClr>
                <a:schemeClr val="dk1"/>
              </a:buClr>
              <a:buSzPts val="1400"/>
              <a:buNone/>
              <a:defRPr/>
            </a:lvl1pPr>
            <a:lvl2pPr indent="-228600" lvl="1" marL="914400" algn="l">
              <a:lnSpc>
                <a:spcPct val="100000"/>
              </a:lnSpc>
              <a:spcBef>
                <a:spcPts val="900"/>
              </a:spcBef>
              <a:spcAft>
                <a:spcPts val="0"/>
              </a:spcAft>
              <a:buClr>
                <a:schemeClr val="dk1"/>
              </a:buClr>
              <a:buSzPts val="1400"/>
              <a:buNone/>
              <a:defRPr/>
            </a:lvl2pPr>
            <a:lvl3pPr indent="-317500" lvl="2" marL="1371600" algn="l">
              <a:lnSpc>
                <a:spcPct val="100000"/>
              </a:lnSpc>
              <a:spcBef>
                <a:spcPts val="600"/>
              </a:spcBef>
              <a:spcAft>
                <a:spcPts val="0"/>
              </a:spcAft>
              <a:buClr>
                <a:schemeClr val="dk1"/>
              </a:buClr>
              <a:buSzPts val="1400"/>
              <a:buChar char="•"/>
              <a:defRPr/>
            </a:lvl3pPr>
            <a:lvl4pPr indent="-317500" lvl="3" marL="1828800" algn="l">
              <a:lnSpc>
                <a:spcPct val="100000"/>
              </a:lnSpc>
              <a:spcBef>
                <a:spcPts val="600"/>
              </a:spcBef>
              <a:spcAft>
                <a:spcPts val="0"/>
              </a:spcAft>
              <a:buClr>
                <a:schemeClr val="dk1"/>
              </a:buClr>
              <a:buSzPts val="1400"/>
              <a:buChar char="–"/>
              <a:defRPr/>
            </a:lvl4pPr>
            <a:lvl5pPr indent="-317500" lvl="4" marL="2286000" algn="l">
              <a:lnSpc>
                <a:spcPct val="100000"/>
              </a:lnSpc>
              <a:spcBef>
                <a:spcPts val="600"/>
              </a:spcBef>
              <a:spcAft>
                <a:spcPts val="0"/>
              </a:spcAft>
              <a:buClr>
                <a:schemeClr val="dk1"/>
              </a:buClr>
              <a:buSzPts val="1400"/>
              <a:buChar char="–"/>
              <a:defRPr/>
            </a:lvl5pPr>
            <a:lvl6pPr indent="-317500" lvl="5" marL="2743200" algn="l">
              <a:lnSpc>
                <a:spcPct val="100000"/>
              </a:lnSpc>
              <a:spcBef>
                <a:spcPts val="600"/>
              </a:spcBef>
              <a:spcAft>
                <a:spcPts val="0"/>
              </a:spcAft>
              <a:buClr>
                <a:schemeClr val="dk1"/>
              </a:buClr>
              <a:buSzPts val="1400"/>
              <a:buChar char="–"/>
              <a:defRPr/>
            </a:lvl6pPr>
            <a:lvl7pPr indent="-317500" lvl="6" marL="3200400" algn="l">
              <a:lnSpc>
                <a:spcPct val="100000"/>
              </a:lnSpc>
              <a:spcBef>
                <a:spcPts val="600"/>
              </a:spcBef>
              <a:spcAft>
                <a:spcPts val="0"/>
              </a:spcAft>
              <a:buClr>
                <a:schemeClr val="dk1"/>
              </a:buClr>
              <a:buSzPts val="1400"/>
              <a:buChar char="–"/>
              <a:defRPr/>
            </a:lvl7pPr>
            <a:lvl8pPr indent="-317500" lvl="7" marL="3657600" algn="l">
              <a:lnSpc>
                <a:spcPct val="100000"/>
              </a:lnSpc>
              <a:spcBef>
                <a:spcPts val="600"/>
              </a:spcBef>
              <a:spcAft>
                <a:spcPts val="0"/>
              </a:spcAft>
              <a:buClr>
                <a:schemeClr val="dk1"/>
              </a:buClr>
              <a:buSzPts val="1400"/>
              <a:buChar char="–"/>
              <a:defRPr/>
            </a:lvl8pPr>
            <a:lvl9pPr indent="-317500" lvl="8" marL="4114800" algn="l">
              <a:lnSpc>
                <a:spcPct val="100000"/>
              </a:lnSpc>
              <a:spcBef>
                <a:spcPts val="600"/>
              </a:spcBef>
              <a:spcAft>
                <a:spcPts val="0"/>
              </a:spcAft>
              <a:buClr>
                <a:schemeClr val="dk1"/>
              </a:buClr>
              <a:buSzPts val="1400"/>
              <a:buChar char="–"/>
              <a:defRPr/>
            </a:lvl9pPr>
          </a:lstStyle>
          <a:p/>
        </p:txBody>
      </p:sp>
      <p:sp>
        <p:nvSpPr>
          <p:cNvPr id="61" name="Google Shape;61;p28"/>
          <p:cNvSpPr txBox="1"/>
          <p:nvPr>
            <p:ph idx="12" type="sldNum"/>
          </p:nvPr>
        </p:nvSpPr>
        <p:spPr>
          <a:xfrm>
            <a:off x="8458200" y="4700016"/>
            <a:ext cx="228600" cy="228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62" name="Google Shape;62;p28"/>
          <p:cNvCxnSpPr/>
          <p:nvPr/>
        </p:nvCxnSpPr>
        <p:spPr>
          <a:xfrm>
            <a:off x="457200" y="457200"/>
            <a:ext cx="8229600" cy="0"/>
          </a:xfrm>
          <a:prstGeom prst="straightConnector1">
            <a:avLst/>
          </a:prstGeom>
          <a:noFill/>
          <a:ln cap="flat" cmpd="sng" w="47625">
            <a:solidFill>
              <a:schemeClr val="dk1"/>
            </a:solidFill>
            <a:prstDash val="solid"/>
            <a:round/>
            <a:headEnd len="sm" w="sm" type="none"/>
            <a:tailEnd len="sm" w="sm" type="none"/>
          </a:ln>
        </p:spPr>
      </p:cxnSp>
      <p:sp>
        <p:nvSpPr>
          <p:cNvPr id="63" name="Google Shape;63;p28"/>
          <p:cNvSpPr txBox="1"/>
          <p:nvPr>
            <p:ph type="title"/>
          </p:nvPr>
        </p:nvSpPr>
        <p:spPr>
          <a:xfrm>
            <a:off x="457200" y="590550"/>
            <a:ext cx="7086600" cy="5715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1400"/>
              <a:buFont typeface="Trebuchet MS"/>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35"/>
          <p:cNvSpPr txBox="1"/>
          <p:nvPr>
            <p:ph type="title"/>
          </p:nvPr>
        </p:nvSpPr>
        <p:spPr>
          <a:xfrm>
            <a:off x="457201" y="400050"/>
            <a:ext cx="3008400" cy="676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6" name="Google Shape;66;p35"/>
          <p:cNvSpPr txBox="1"/>
          <p:nvPr>
            <p:ph idx="1" type="body"/>
          </p:nvPr>
        </p:nvSpPr>
        <p:spPr>
          <a:xfrm>
            <a:off x="3575050" y="400050"/>
            <a:ext cx="5111700" cy="40005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7" name="Google Shape;67;p35"/>
          <p:cNvSpPr txBox="1"/>
          <p:nvPr>
            <p:ph idx="2" type="body"/>
          </p:nvPr>
        </p:nvSpPr>
        <p:spPr>
          <a:xfrm>
            <a:off x="457201" y="1076326"/>
            <a:ext cx="3008400" cy="3324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36"/>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0" name="Google Shape;70;p36"/>
          <p:cNvSpPr/>
          <p:nvPr>
            <p:ph idx="2" type="pic"/>
          </p:nvPr>
        </p:nvSpPr>
        <p:spPr>
          <a:xfrm>
            <a:off x="1792288" y="459581"/>
            <a:ext cx="5486400" cy="3086100"/>
          </a:xfrm>
          <a:prstGeom prst="rect">
            <a:avLst/>
          </a:prstGeom>
          <a:noFill/>
          <a:ln>
            <a:noFill/>
          </a:ln>
        </p:spPr>
      </p:sp>
      <p:sp>
        <p:nvSpPr>
          <p:cNvPr id="71" name="Google Shape;71;p36"/>
          <p:cNvSpPr txBox="1"/>
          <p:nvPr>
            <p:ph idx="1" type="body"/>
          </p:nvPr>
        </p:nvSpPr>
        <p:spPr>
          <a:xfrm>
            <a:off x="1792288" y="4025503"/>
            <a:ext cx="5486400" cy="432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7"/>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 name="Google Shape;74;p37"/>
          <p:cNvSpPr txBox="1"/>
          <p:nvPr>
            <p:ph idx="1" type="body"/>
          </p:nvPr>
        </p:nvSpPr>
        <p:spPr>
          <a:xfrm rot="5400000">
            <a:off x="2971800" y="-1314450"/>
            <a:ext cx="32004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38"/>
          <p:cNvSpPr txBox="1"/>
          <p:nvPr>
            <p:ph type="title"/>
          </p:nvPr>
        </p:nvSpPr>
        <p:spPr>
          <a:xfrm rot="5400000">
            <a:off x="5657850" y="1371601"/>
            <a:ext cx="40005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7" name="Google Shape;77;p38"/>
          <p:cNvSpPr txBox="1"/>
          <p:nvPr>
            <p:ph idx="1" type="body"/>
          </p:nvPr>
        </p:nvSpPr>
        <p:spPr>
          <a:xfrm rot="5400000">
            <a:off x="1466850" y="-609599"/>
            <a:ext cx="40005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78" name="Shape 78"/>
        <p:cNvGrpSpPr/>
        <p:nvPr/>
      </p:nvGrpSpPr>
      <p:grpSpPr>
        <a:xfrm>
          <a:off x="0" y="0"/>
          <a:ext cx="0" cy="0"/>
          <a:chOff x="0" y="0"/>
          <a:chExt cx="0" cy="0"/>
        </a:xfrm>
      </p:grpSpPr>
      <p:pic>
        <p:nvPicPr>
          <p:cNvPr descr="A blue text on a black background&#10;&#10;Description automatically generated" id="79" name="Google Shape;79;g3c5fc4f3ebe_0_212"/>
          <p:cNvPicPr preferRelativeResize="0"/>
          <p:nvPr/>
        </p:nvPicPr>
        <p:blipFill rotWithShape="1">
          <a:blip r:embed="rId2">
            <a:alphaModFix/>
          </a:blip>
          <a:srcRect b="0" l="0" r="0" t="0"/>
          <a:stretch/>
        </p:blipFill>
        <p:spPr>
          <a:xfrm>
            <a:off x="2116292" y="546392"/>
            <a:ext cx="4911414" cy="378270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25"/>
          <p:cNvSpPr txBox="1"/>
          <p:nvPr>
            <p:ph type="ctrTitle"/>
          </p:nvPr>
        </p:nvSpPr>
        <p:spPr>
          <a:xfrm>
            <a:off x="685800" y="1212057"/>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25"/>
          <p:cNvSpPr txBox="1"/>
          <p:nvPr>
            <p:ph idx="1" type="subTitle"/>
          </p:nvPr>
        </p:nvSpPr>
        <p:spPr>
          <a:xfrm>
            <a:off x="1371600" y="2528888"/>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21" name="Shape 21"/>
        <p:cNvGrpSpPr/>
        <p:nvPr/>
      </p:nvGrpSpPr>
      <p:grpSpPr>
        <a:xfrm>
          <a:off x="0" y="0"/>
          <a:ext cx="0" cy="0"/>
          <a:chOff x="0" y="0"/>
          <a:chExt cx="0" cy="0"/>
        </a:xfrm>
      </p:grpSpPr>
      <p:sp>
        <p:nvSpPr>
          <p:cNvPr id="22" name="Google Shape;22;g3b7f3ecf261_0_285"/>
          <p:cNvSpPr txBox="1"/>
          <p:nvPr>
            <p:ph idx="1" type="body"/>
          </p:nvPr>
        </p:nvSpPr>
        <p:spPr>
          <a:xfrm>
            <a:off x="623888" y="2848708"/>
            <a:ext cx="7886700" cy="17187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888888"/>
              </a:buClr>
              <a:buSzPts val="2400"/>
              <a:buNone/>
              <a:defRPr sz="2400">
                <a:solidFill>
                  <a:srgbClr val="888888"/>
                </a:solidFill>
                <a:latin typeface="Arial Black"/>
                <a:ea typeface="Arial Black"/>
                <a:cs typeface="Arial Black"/>
                <a:sym typeface="Arial Black"/>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3" name="Google Shape;23;g3b7f3ecf261_0_285"/>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4" name="Google Shape;24;g3b7f3ecf261_0_285"/>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5" name="Google Shape;25;g3b7f3ecf261_0_285"/>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A pixelated eagle and fleur-de-lis&#10;&#10;Description automatically generated" id="26" name="Google Shape;26;g3b7f3ecf261_0_285"/>
          <p:cNvPicPr preferRelativeResize="0"/>
          <p:nvPr/>
        </p:nvPicPr>
        <p:blipFill rotWithShape="1">
          <a:blip r:embed="rId2">
            <a:alphaModFix/>
          </a:blip>
          <a:srcRect b="0" l="0" r="0" t="0"/>
          <a:stretch/>
        </p:blipFill>
        <p:spPr>
          <a:xfrm>
            <a:off x="628650" y="1203265"/>
            <a:ext cx="7881938" cy="121861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OBJECT_1">
    <p:spTree>
      <p:nvGrpSpPr>
        <p:cNvPr id="27" name="Shape 27"/>
        <p:cNvGrpSpPr/>
        <p:nvPr/>
      </p:nvGrpSpPr>
      <p:grpSpPr>
        <a:xfrm>
          <a:off x="0" y="0"/>
          <a:ext cx="0" cy="0"/>
          <a:chOff x="0" y="0"/>
          <a:chExt cx="0" cy="0"/>
        </a:xfrm>
      </p:grpSpPr>
      <p:sp>
        <p:nvSpPr>
          <p:cNvPr id="28" name="Google Shape;28;g3b56bebbde2_0_229"/>
          <p:cNvSpPr txBox="1"/>
          <p:nvPr>
            <p:ph type="title"/>
          </p:nvPr>
        </p:nvSpPr>
        <p:spPr>
          <a:xfrm>
            <a:off x="823132" y="361367"/>
            <a:ext cx="7493100" cy="6960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4400">
                <a:solidFill>
                  <a:srgbClr val="980000"/>
                </a:solidFill>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 name="Google Shape;29;g3b56bebbde2_0_229"/>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640"/>
              </a:spcBef>
              <a:spcAft>
                <a:spcPts val="0"/>
              </a:spcAft>
              <a:buSzPts val="3200"/>
              <a:buNone/>
              <a:defRPr/>
            </a:lvl1pPr>
            <a:lvl2pPr indent="-228600" lvl="1" marL="914400" algn="l">
              <a:lnSpc>
                <a:spcPct val="100000"/>
              </a:lnSpc>
              <a:spcBef>
                <a:spcPts val="560"/>
              </a:spcBef>
              <a:spcAft>
                <a:spcPts val="0"/>
              </a:spcAft>
              <a:buSzPts val="2800"/>
              <a:buNone/>
              <a:defRPr/>
            </a:lvl2pPr>
            <a:lvl3pPr indent="-228600" lvl="2" marL="1371600" algn="l">
              <a:lnSpc>
                <a:spcPct val="100000"/>
              </a:lnSpc>
              <a:spcBef>
                <a:spcPts val="480"/>
              </a:spcBef>
              <a:spcAft>
                <a:spcPts val="0"/>
              </a:spcAft>
              <a:buSzPts val="2400"/>
              <a:buNone/>
              <a:defRPr/>
            </a:lvl3pPr>
            <a:lvl4pPr indent="-228600" lvl="3" marL="1828800" algn="l">
              <a:lnSpc>
                <a:spcPct val="100000"/>
              </a:lnSpc>
              <a:spcBef>
                <a:spcPts val="400"/>
              </a:spcBef>
              <a:spcAft>
                <a:spcPts val="0"/>
              </a:spcAft>
              <a:buSzPts val="2000"/>
              <a:buNone/>
              <a:defRPr/>
            </a:lvl4pPr>
            <a:lvl5pPr indent="-228600" lvl="4" marL="2286000" algn="l">
              <a:lnSpc>
                <a:spcPct val="100000"/>
              </a:lnSpc>
              <a:spcBef>
                <a:spcPts val="400"/>
              </a:spcBef>
              <a:spcAft>
                <a:spcPts val="0"/>
              </a:spcAft>
              <a:buSzPts val="2000"/>
              <a:buNone/>
              <a:defRPr/>
            </a:lvl5pPr>
            <a:lvl6pPr indent="-228600" lvl="5" marL="2743200" algn="l">
              <a:lnSpc>
                <a:spcPct val="100000"/>
              </a:lnSpc>
              <a:spcBef>
                <a:spcPts val="400"/>
              </a:spcBef>
              <a:spcAft>
                <a:spcPts val="0"/>
              </a:spcAft>
              <a:buSzPts val="2000"/>
              <a:buNone/>
              <a:defRPr/>
            </a:lvl6pPr>
            <a:lvl7pPr indent="-228600" lvl="6" marL="3200400" algn="l">
              <a:lnSpc>
                <a:spcPct val="100000"/>
              </a:lnSpc>
              <a:spcBef>
                <a:spcPts val="400"/>
              </a:spcBef>
              <a:spcAft>
                <a:spcPts val="0"/>
              </a:spcAft>
              <a:buSzPts val="2000"/>
              <a:buNone/>
              <a:defRPr/>
            </a:lvl7pPr>
            <a:lvl8pPr indent="-228600" lvl="7" marL="3657600" algn="l">
              <a:lnSpc>
                <a:spcPct val="100000"/>
              </a:lnSpc>
              <a:spcBef>
                <a:spcPts val="400"/>
              </a:spcBef>
              <a:spcAft>
                <a:spcPts val="0"/>
              </a:spcAft>
              <a:buSzPts val="2000"/>
              <a:buNone/>
              <a:defRPr/>
            </a:lvl8pPr>
            <a:lvl9pPr indent="-228600" lvl="8" marL="4114800" algn="l">
              <a:lnSpc>
                <a:spcPct val="100000"/>
              </a:lnSpc>
              <a:spcBef>
                <a:spcPts val="400"/>
              </a:spcBef>
              <a:spcAft>
                <a:spcPts val="0"/>
              </a:spcAft>
              <a:buSzPts val="2000"/>
              <a:buNone/>
              <a:defRPr/>
            </a:lvl9pPr>
          </a:lstStyle>
          <a:p/>
        </p:txBody>
      </p:sp>
      <p:sp>
        <p:nvSpPr>
          <p:cNvPr id="30" name="Google Shape;30;g3b56bebbde2_0_229"/>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640"/>
              </a:spcBef>
              <a:spcAft>
                <a:spcPts val="0"/>
              </a:spcAft>
              <a:buSzPts val="3200"/>
              <a:buNone/>
              <a:defRPr/>
            </a:lvl1pPr>
            <a:lvl2pPr indent="-228600" lvl="1" marL="914400" algn="l">
              <a:lnSpc>
                <a:spcPct val="100000"/>
              </a:lnSpc>
              <a:spcBef>
                <a:spcPts val="560"/>
              </a:spcBef>
              <a:spcAft>
                <a:spcPts val="0"/>
              </a:spcAft>
              <a:buSzPts val="2800"/>
              <a:buNone/>
              <a:defRPr/>
            </a:lvl2pPr>
            <a:lvl3pPr indent="-228600" lvl="2" marL="1371600" algn="l">
              <a:lnSpc>
                <a:spcPct val="100000"/>
              </a:lnSpc>
              <a:spcBef>
                <a:spcPts val="480"/>
              </a:spcBef>
              <a:spcAft>
                <a:spcPts val="0"/>
              </a:spcAft>
              <a:buSzPts val="2400"/>
              <a:buNone/>
              <a:defRPr/>
            </a:lvl3pPr>
            <a:lvl4pPr indent="-228600" lvl="3" marL="1828800" algn="l">
              <a:lnSpc>
                <a:spcPct val="100000"/>
              </a:lnSpc>
              <a:spcBef>
                <a:spcPts val="400"/>
              </a:spcBef>
              <a:spcAft>
                <a:spcPts val="0"/>
              </a:spcAft>
              <a:buSzPts val="2000"/>
              <a:buNone/>
              <a:defRPr/>
            </a:lvl4pPr>
            <a:lvl5pPr indent="-228600" lvl="4" marL="2286000" algn="l">
              <a:lnSpc>
                <a:spcPct val="100000"/>
              </a:lnSpc>
              <a:spcBef>
                <a:spcPts val="400"/>
              </a:spcBef>
              <a:spcAft>
                <a:spcPts val="0"/>
              </a:spcAft>
              <a:buSzPts val="2000"/>
              <a:buNone/>
              <a:defRPr/>
            </a:lvl5pPr>
            <a:lvl6pPr indent="-228600" lvl="5" marL="2743200" algn="l">
              <a:lnSpc>
                <a:spcPct val="100000"/>
              </a:lnSpc>
              <a:spcBef>
                <a:spcPts val="400"/>
              </a:spcBef>
              <a:spcAft>
                <a:spcPts val="0"/>
              </a:spcAft>
              <a:buSzPts val="2000"/>
              <a:buNone/>
              <a:defRPr/>
            </a:lvl6pPr>
            <a:lvl7pPr indent="-228600" lvl="6" marL="3200400" algn="l">
              <a:lnSpc>
                <a:spcPct val="100000"/>
              </a:lnSpc>
              <a:spcBef>
                <a:spcPts val="400"/>
              </a:spcBef>
              <a:spcAft>
                <a:spcPts val="0"/>
              </a:spcAft>
              <a:buSzPts val="2000"/>
              <a:buNone/>
              <a:defRPr/>
            </a:lvl7pPr>
            <a:lvl8pPr indent="-228600" lvl="7" marL="3657600" algn="l">
              <a:lnSpc>
                <a:spcPct val="100000"/>
              </a:lnSpc>
              <a:spcBef>
                <a:spcPts val="400"/>
              </a:spcBef>
              <a:spcAft>
                <a:spcPts val="0"/>
              </a:spcAft>
              <a:buSzPts val="2000"/>
              <a:buNone/>
              <a:defRPr/>
            </a:lvl8pPr>
            <a:lvl9pPr indent="-228600" lvl="8" marL="4114800" algn="l">
              <a:lnSpc>
                <a:spcPct val="100000"/>
              </a:lnSpc>
              <a:spcBef>
                <a:spcPts val="400"/>
              </a:spcBef>
              <a:spcAft>
                <a:spcPts val="0"/>
              </a:spcAft>
              <a:buSzPts val="2000"/>
              <a:buNone/>
              <a:defRPr/>
            </a:lvl9pPr>
          </a:lstStyle>
          <a:p/>
        </p:txBody>
      </p:sp>
      <p:sp>
        <p:nvSpPr>
          <p:cNvPr id="31" name="Google Shape;31;g3b56bebbde2_0_229"/>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g3b56bebbde2_0_229"/>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g3b56bebbde2_0_229"/>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27"/>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 name="Google Shape;36;p27"/>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33"/>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g1f190459a08_0_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g1f190459a08_0_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g1f190459a08_0_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 name="Shape 43"/>
        <p:cNvGrpSpPr/>
        <p:nvPr/>
      </p:nvGrpSpPr>
      <p:grpSpPr>
        <a:xfrm>
          <a:off x="0" y="0"/>
          <a:ext cx="0" cy="0"/>
          <a:chOff x="0" y="0"/>
          <a:chExt cx="0" cy="0"/>
        </a:xfrm>
      </p:grpSpPr>
      <p:sp>
        <p:nvSpPr>
          <p:cNvPr id="44" name="Google Shape;44;g33461b9af83_1_313"/>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 name="Google Shape;45;g33461b9af83_1_313"/>
          <p:cNvSpPr txBox="1"/>
          <p:nvPr>
            <p:ph idx="1" type="body"/>
          </p:nvPr>
        </p:nvSpPr>
        <p:spPr>
          <a:xfrm>
            <a:off x="311700" y="1152475"/>
            <a:ext cx="3999900" cy="34164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640"/>
              </a:spcBef>
              <a:spcAft>
                <a:spcPts val="0"/>
              </a:spcAft>
              <a:buSzPts val="1400"/>
              <a:buChar char="•"/>
              <a:defRPr sz="1400"/>
            </a:lvl1pPr>
            <a:lvl2pPr indent="-304800" lvl="1" marL="914400" algn="l">
              <a:lnSpc>
                <a:spcPct val="100000"/>
              </a:lnSpc>
              <a:spcBef>
                <a:spcPts val="560"/>
              </a:spcBef>
              <a:spcAft>
                <a:spcPts val="0"/>
              </a:spcAft>
              <a:buSzPts val="1200"/>
              <a:buChar char="–"/>
              <a:defRPr sz="1200"/>
            </a:lvl2pPr>
            <a:lvl3pPr indent="-304800" lvl="2" marL="1371600" algn="l">
              <a:lnSpc>
                <a:spcPct val="100000"/>
              </a:lnSpc>
              <a:spcBef>
                <a:spcPts val="480"/>
              </a:spcBef>
              <a:spcAft>
                <a:spcPts val="0"/>
              </a:spcAft>
              <a:buSzPts val="1200"/>
              <a:buChar char="•"/>
              <a:defRPr sz="12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46" name="Google Shape;46;g33461b9af83_1_313"/>
          <p:cNvSpPr txBox="1"/>
          <p:nvPr>
            <p:ph idx="2" type="body"/>
          </p:nvPr>
        </p:nvSpPr>
        <p:spPr>
          <a:xfrm>
            <a:off x="4832400" y="1152475"/>
            <a:ext cx="3999900" cy="34164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640"/>
              </a:spcBef>
              <a:spcAft>
                <a:spcPts val="0"/>
              </a:spcAft>
              <a:buSzPts val="1400"/>
              <a:buChar char="•"/>
              <a:defRPr sz="1400"/>
            </a:lvl1pPr>
            <a:lvl2pPr indent="-304800" lvl="1" marL="914400" algn="l">
              <a:lnSpc>
                <a:spcPct val="100000"/>
              </a:lnSpc>
              <a:spcBef>
                <a:spcPts val="560"/>
              </a:spcBef>
              <a:spcAft>
                <a:spcPts val="0"/>
              </a:spcAft>
              <a:buSzPts val="1200"/>
              <a:buChar char="–"/>
              <a:defRPr sz="1200"/>
            </a:lvl2pPr>
            <a:lvl3pPr indent="-304800" lvl="2" marL="1371600" algn="l">
              <a:lnSpc>
                <a:spcPct val="100000"/>
              </a:lnSpc>
              <a:spcBef>
                <a:spcPts val="480"/>
              </a:spcBef>
              <a:spcAft>
                <a:spcPts val="0"/>
              </a:spcAft>
              <a:buSzPts val="1200"/>
              <a:buChar char="•"/>
              <a:defRPr sz="12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47" name="Google Shape;47;g33461b9af83_1_3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32"/>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 name="Google Shape;50;p32"/>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1" name="Google Shape;51;p32"/>
          <p:cNvSpPr txBox="1"/>
          <p:nvPr>
            <p:ph idx="2" type="body"/>
          </p:nvPr>
        </p:nvSpPr>
        <p:spPr>
          <a:xfrm>
            <a:off x="457200" y="1631157"/>
            <a:ext cx="4040100" cy="2769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2" name="Google Shape;52;p32"/>
          <p:cNvSpPr txBox="1"/>
          <p:nvPr>
            <p:ph idx="3" type="body"/>
          </p:nvPr>
        </p:nvSpPr>
        <p:spPr>
          <a:xfrm>
            <a:off x="4645026"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 name="Google Shape;53;p32"/>
          <p:cNvSpPr txBox="1"/>
          <p:nvPr>
            <p:ph idx="4" type="body"/>
          </p:nvPr>
        </p:nvSpPr>
        <p:spPr>
          <a:xfrm>
            <a:off x="4645026" y="1631157"/>
            <a:ext cx="4041900" cy="2769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 name="Google Shape;11;p24"/>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4"/>
          <p:cNvSpPr/>
          <p:nvPr/>
        </p:nvSpPr>
        <p:spPr>
          <a:xfrm>
            <a:off x="0" y="4972050"/>
            <a:ext cx="9144000" cy="170879"/>
          </a:xfrm>
          <a:custGeom>
            <a:rect b="b" l="l" r="r" t="t"/>
            <a:pathLst>
              <a:path extrusionOk="0" h="990600" w="9144000">
                <a:moveTo>
                  <a:pt x="0" y="0"/>
                </a:moveTo>
                <a:lnTo>
                  <a:pt x="4607626" y="215735"/>
                </a:lnTo>
                <a:lnTo>
                  <a:pt x="9144000" y="0"/>
                </a:lnTo>
                <a:lnTo>
                  <a:pt x="9144000" y="990600"/>
                </a:lnTo>
                <a:lnTo>
                  <a:pt x="0" y="990600"/>
                </a:lnTo>
                <a:lnTo>
                  <a:pt x="0" y="0"/>
                </a:lnTo>
                <a:close/>
              </a:path>
            </a:pathLst>
          </a:custGeom>
          <a:solidFill>
            <a:srgbClr val="003F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 name="Google Shape;13;p24"/>
          <p:cNvPicPr preferRelativeResize="0"/>
          <p:nvPr/>
        </p:nvPicPr>
        <p:blipFill rotWithShape="1">
          <a:blip r:embed="rId1">
            <a:alphaModFix/>
          </a:blip>
          <a:srcRect b="0" l="0" r="0" t="0"/>
          <a:stretch/>
        </p:blipFill>
        <p:spPr>
          <a:xfrm>
            <a:off x="8001000" y="4686300"/>
            <a:ext cx="822856" cy="103131"/>
          </a:xfrm>
          <a:prstGeom prst="rect">
            <a:avLst/>
          </a:prstGeom>
          <a:noFill/>
          <a:ln>
            <a:noFill/>
          </a:ln>
        </p:spPr>
      </p:pic>
      <p:sp>
        <p:nvSpPr>
          <p:cNvPr id="14" name="Google Shape;14;p24"/>
          <p:cNvSpPr/>
          <p:nvPr/>
        </p:nvSpPr>
        <p:spPr>
          <a:xfrm>
            <a:off x="0" y="0"/>
            <a:ext cx="9144000" cy="1716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hyperlink" Target="https://docs.google.com/forms/d/e/1FAIpQLSeimsXtl8y1g8ov9pOUWdL7usfQ9lv2jlI034aMEQvBeOgGZw/viewform?usp=sf_link" TargetMode="External"/><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mailto:andrew_gaddis@yahoo.com" TargetMode="External"/><Relationship Id="rId4" Type="http://schemas.openxmlformats.org/officeDocument/2006/relationships/hyperlink" Target="mailto:shannoncarrollggac@gmail.com" TargetMode="External"/><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hyperlink" Target="https://yerbabuena.goldengatescouting.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hyperlink" Target="https://docs.google.com/forms/d/e/1FAIpQLSfFcLKhE6K2v0W6_MO738cLOIlFu5J50iHhh4tDMCZBr9tMAw/viewform?pli=1" TargetMode="External"/><Relationship Id="rId4" Type="http://schemas.openxmlformats.org/officeDocument/2006/relationships/image" Target="../media/image33.png"/><Relationship Id="rId5" Type="http://schemas.openxmlformats.org/officeDocument/2006/relationships/hyperlink" Target="https://docs.google.com/forms/d/e/1FAIpQLSfFcLKhE6K2v0W6_MO738cLOIlFu5J50iHhh4tDMCZBr9tMAw/viewform?pli=1" TargetMode="External"/><Relationship Id="rId6" Type="http://schemas.openxmlformats.org/officeDocument/2006/relationships/image" Target="../media/image31.png"/><Relationship Id="rId7" Type="http://schemas.openxmlformats.org/officeDocument/2006/relationships/hyperlink" Target="https://docs.google.com/forms/d/e/1FAIpQLSfFcLKhE6K2v0W6_MO738cLOIlFu5J50iHhh4tDMCZBr9tMAw/viewform?pli=1"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lennox-michael.kmailroute.net/x/d?c=49553858&amp;l=09debf7d-d6b8-499f-a33c-fa54c1461762&amp;r=a22dcdfb-bf24-46b2-a9f2-d96ae469b1a3" TargetMode="External"/><Relationship Id="rId4" Type="http://schemas.openxmlformats.org/officeDocument/2006/relationships/image" Target="../media/image32.png"/><Relationship Id="rId5" Type="http://schemas.openxmlformats.org/officeDocument/2006/relationships/image" Target="../media/image46.png"/><Relationship Id="rId6" Type="http://schemas.openxmlformats.org/officeDocument/2006/relationships/image" Target="../media/image35.png"/><Relationship Id="rId7" Type="http://schemas.openxmlformats.org/officeDocument/2006/relationships/image" Target="../media/image44.png"/><Relationship Id="rId8"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hyperlink" Target="https://scoutingevent.com/023-TV_Camporee_2026" TargetMode="Externa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hyperlink" Target="https://goldengatescouting.org/join-camp-staf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54.jpg"/><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52.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hyperlink" Target="https://www.scouting.org/wp-content/uploads/2020/02/International-Spirit-Award-app.130-044-Rev.-June-2021-2.pdf" TargetMode="External"/><Relationship Id="rId4" Type="http://schemas.openxmlformats.org/officeDocument/2006/relationships/hyperlink" Target="https://www.scouting.org/international/recognitions/" TargetMode="External"/><Relationship Id="rId5" Type="http://schemas.openxmlformats.org/officeDocument/2006/relationships/hyperlink" Target="https://www.scouting.org/international/jota-joti/" TargetMode="External"/><Relationship Id="rId6" Type="http://schemas.openxmlformats.org/officeDocument/2006/relationships/hyperlink" Target="https://www.scouting.org/international/messengers-of-peace/" TargetMode="External"/></Relationships>
</file>

<file path=ppt/slides/_rels/slide5.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twinvalley.ggacbsa.org/" TargetMode="External"/><Relationship Id="rId4" Type="http://schemas.openxmlformats.org/officeDocument/2006/relationships/hyperlink" Target="https://twinvalley.ggacbsa.org/" TargetMode="External"/><Relationship Id="rId9" Type="http://schemas.openxmlformats.org/officeDocument/2006/relationships/hyperlink" Target="https://twinvalley.ggacbsa.org/roundtable/" TargetMode="External"/><Relationship Id="rId5" Type="http://schemas.openxmlformats.org/officeDocument/2006/relationships/hyperlink" Target="https://twinvalley.ggacbsa.org/" TargetMode="External"/><Relationship Id="rId6" Type="http://schemas.openxmlformats.org/officeDocument/2006/relationships/hyperlink" Target="https://twinvalley.ggacbsa.org/" TargetMode="External"/><Relationship Id="rId7" Type="http://schemas.openxmlformats.org/officeDocument/2006/relationships/hyperlink" Target="https://twinvalley.ggacbsa.org/" TargetMode="External"/><Relationship Id="rId8" Type="http://schemas.openxmlformats.org/officeDocument/2006/relationships/hyperlink" Target="https://twinvalley.ggacbsa.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2"/>
          <p:cNvPicPr preferRelativeResize="0"/>
          <p:nvPr/>
        </p:nvPicPr>
        <p:blipFill rotWithShape="1">
          <a:blip r:embed="rId3">
            <a:alphaModFix/>
          </a:blip>
          <a:srcRect b="0" l="0" r="0" t="0"/>
          <a:stretch/>
        </p:blipFill>
        <p:spPr>
          <a:xfrm>
            <a:off x="471075" y="411925"/>
            <a:ext cx="8201826" cy="4319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3c5fc4f3ebe_0_28"/>
          <p:cNvSpPr txBox="1"/>
          <p:nvPr>
            <p:ph type="title"/>
          </p:nvPr>
        </p:nvSpPr>
        <p:spPr>
          <a:xfrm>
            <a:off x="253745" y="273844"/>
            <a:ext cx="8812500" cy="994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Membership Campaign - District</a:t>
            </a:r>
            <a:endParaRPr/>
          </a:p>
        </p:txBody>
      </p:sp>
      <p:graphicFrame>
        <p:nvGraphicFramePr>
          <p:cNvPr id="155" name="Google Shape;155;g3c5fc4f3ebe_0_28"/>
          <p:cNvGraphicFramePr/>
          <p:nvPr/>
        </p:nvGraphicFramePr>
        <p:xfrm>
          <a:off x="354768" y="1630284"/>
          <a:ext cx="3000000" cy="3000000"/>
        </p:xfrm>
        <a:graphic>
          <a:graphicData uri="http://schemas.openxmlformats.org/drawingml/2006/table">
            <a:tbl>
              <a:tblPr bandRow="1" firstRow="1">
                <a:noFill/>
                <a:tableStyleId>{73D20A44-43FD-4EDC-8EE6-BF3488E30794}</a:tableStyleId>
              </a:tblPr>
              <a:tblGrid>
                <a:gridCol w="5823050"/>
                <a:gridCol w="1343500"/>
                <a:gridCol w="1399700"/>
              </a:tblGrid>
              <a:tr h="278150">
                <a:tc>
                  <a:txBody>
                    <a:bodyPr/>
                    <a:lstStyle/>
                    <a:p>
                      <a:pPr indent="0" lvl="0" marL="0" marR="0" rtl="0" algn="l">
                        <a:lnSpc>
                          <a:spcPct val="100000"/>
                        </a:lnSpc>
                        <a:spcBef>
                          <a:spcPts val="0"/>
                        </a:spcBef>
                        <a:spcAft>
                          <a:spcPts val="0"/>
                        </a:spcAft>
                        <a:buNone/>
                      </a:pPr>
                      <a:r>
                        <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2025 YE</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2026 Goal</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Maintain a full-time District Membership Chair</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b="1" lang="en-US" sz="1500" u="none" cap="none" strike="noStrike"/>
                        <a:t>√</a:t>
                      </a:r>
                      <a:endParaRPr sz="1100"/>
                    </a:p>
                  </a:txBody>
                  <a:tcPr marT="34300" marB="34300" marR="68600" marL="68600"/>
                </a:tc>
                <a:tc>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t>√</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Improve Cub Scout retention by 3 percentage points</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60.91%</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63.91%</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Improve Scouts BSA retention by 2 percentage points</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81.78%</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83.78%</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80% of units host join events in the first half of the year</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N/A</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32</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80% of units host join events in the second half of the year</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N/A</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TBD</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Grow total new paid Scout registrations</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426</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530</a:t>
                      </a:r>
                      <a:endParaRPr sz="1100"/>
                    </a:p>
                  </a:txBody>
                  <a:tcPr marT="34300" marB="34300" marR="68600" marL="68600"/>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c5fc4f3ebe_0_33"/>
          <p:cNvSpPr txBox="1"/>
          <p:nvPr>
            <p:ph type="title"/>
          </p:nvPr>
        </p:nvSpPr>
        <p:spPr>
          <a:xfrm>
            <a:off x="253745" y="273844"/>
            <a:ext cx="8812500" cy="994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Membership Campaign - District</a:t>
            </a:r>
            <a:endParaRPr/>
          </a:p>
        </p:txBody>
      </p:sp>
      <p:graphicFrame>
        <p:nvGraphicFramePr>
          <p:cNvPr id="161" name="Google Shape;161;g3c5fc4f3ebe_0_33"/>
          <p:cNvGraphicFramePr/>
          <p:nvPr/>
        </p:nvGraphicFramePr>
        <p:xfrm>
          <a:off x="354142" y="1337975"/>
          <a:ext cx="3000000" cy="3000000"/>
        </p:xfrm>
        <a:graphic>
          <a:graphicData uri="http://schemas.openxmlformats.org/drawingml/2006/table">
            <a:tbl>
              <a:tblPr bandRow="1" firstRow="1">
                <a:noFill/>
                <a:tableStyleId>{73D20A44-43FD-4EDC-8EE6-BF3488E30794}</a:tableStyleId>
              </a:tblPr>
              <a:tblGrid>
                <a:gridCol w="2394675"/>
                <a:gridCol w="1208600"/>
                <a:gridCol w="1219825"/>
                <a:gridCol w="1208600"/>
              </a:tblGrid>
              <a:tr h="278150">
                <a:tc>
                  <a:txBody>
                    <a:bodyPr/>
                    <a:lstStyle/>
                    <a:p>
                      <a:pPr indent="0" lvl="0" marL="0" marR="0" rtl="0" algn="l">
                        <a:lnSpc>
                          <a:spcPct val="100000"/>
                        </a:lnSpc>
                        <a:spcBef>
                          <a:spcPts val="0"/>
                        </a:spcBef>
                        <a:spcAft>
                          <a:spcPts val="0"/>
                        </a:spcAft>
                        <a:buNone/>
                      </a:pPr>
                      <a:r>
                        <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2025 YE</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2026 Goal</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Gain/Loss</a:t>
                      </a:r>
                      <a:endParaRPr sz="1100"/>
                    </a:p>
                    <a:p>
                      <a:pPr indent="0" lvl="0" marL="0" marR="0" rtl="0" algn="ctr">
                        <a:lnSpc>
                          <a:spcPct val="100000"/>
                        </a:lnSpc>
                        <a:spcBef>
                          <a:spcPts val="0"/>
                        </a:spcBef>
                        <a:spcAft>
                          <a:spcPts val="0"/>
                        </a:spcAft>
                        <a:buNone/>
                      </a:pPr>
                      <a:r>
                        <a:rPr lang="en-US" sz="1500" u="none" cap="none" strike="noStrike"/>
                        <a:t>%</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Packs</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14</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15</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7.14</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Troops (B)</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13</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13</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0.00</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lang="en-US" sz="1500" u="none" cap="none" strike="noStrike"/>
                        <a:t>Troops (F)</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2</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100.00</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lang="en-US" sz="1500" u="none" cap="none" strike="noStrike"/>
                        <a:t>Troops (G)</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5</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4</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-20.00</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lang="en-US" sz="1500" u="none" cap="none" strike="noStrike"/>
                        <a:t>Crews</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0.00</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lang="en-US" sz="1500" u="none" cap="none" strike="noStrike"/>
                        <a:t>Ships</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0</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1</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lang="en-US" sz="1500" u="none" cap="none" strike="noStrike"/>
                        <a:t>Posts</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5</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5</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0.00</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1" lang="en-US" sz="1500" u="none" cap="none" strike="noStrike"/>
                        <a:t>TOTAL UNITS</a:t>
                      </a:r>
                      <a:endParaRPr sz="1100"/>
                    </a:p>
                  </a:txBody>
                  <a:tcPr marT="34300" marB="34300" marR="68600" marL="68600"/>
                </a:tc>
                <a:tc>
                  <a:txBody>
                    <a:bodyPr/>
                    <a:lstStyle/>
                    <a:p>
                      <a:pPr indent="0" lvl="0" marL="0" marR="0" rtl="0" algn="ctr">
                        <a:lnSpc>
                          <a:spcPct val="100000"/>
                        </a:lnSpc>
                        <a:spcBef>
                          <a:spcPts val="0"/>
                        </a:spcBef>
                        <a:spcAft>
                          <a:spcPts val="0"/>
                        </a:spcAft>
                        <a:buNone/>
                      </a:pPr>
                      <a:r>
                        <a:rPr b="1" lang="en-US" sz="1500" u="none" cap="none" strike="noStrike"/>
                        <a:t>39</a:t>
                      </a:r>
                      <a:endParaRPr sz="1100"/>
                    </a:p>
                  </a:txBody>
                  <a:tcPr marT="34300" marB="34300" marR="68600" marL="68600"/>
                </a:tc>
                <a:tc>
                  <a:txBody>
                    <a:bodyPr/>
                    <a:lstStyle/>
                    <a:p>
                      <a:pPr indent="0" lvl="0" marL="0" marR="0" rtl="0" algn="ctr">
                        <a:lnSpc>
                          <a:spcPct val="100000"/>
                        </a:lnSpc>
                        <a:spcBef>
                          <a:spcPts val="0"/>
                        </a:spcBef>
                        <a:spcAft>
                          <a:spcPts val="0"/>
                        </a:spcAft>
                        <a:buNone/>
                      </a:pPr>
                      <a:r>
                        <a:rPr b="1" lang="en-US" sz="1500" u="none" cap="none" strike="noStrike"/>
                        <a:t>41</a:t>
                      </a:r>
                      <a:endParaRPr sz="1100"/>
                    </a:p>
                  </a:txBody>
                  <a:tcPr marT="34300" marB="34300" marR="68600" marL="68600"/>
                </a:tc>
                <a:tc>
                  <a:txBody>
                    <a:bodyPr/>
                    <a:lstStyle/>
                    <a:p>
                      <a:pPr indent="0" lvl="0" marL="0" marR="0" rtl="0" algn="ctr">
                        <a:lnSpc>
                          <a:spcPct val="100000"/>
                        </a:lnSpc>
                        <a:spcBef>
                          <a:spcPts val="0"/>
                        </a:spcBef>
                        <a:spcAft>
                          <a:spcPts val="0"/>
                        </a:spcAft>
                        <a:buNone/>
                      </a:pPr>
                      <a:r>
                        <a:rPr b="1" lang="en-US" sz="1500" u="none" cap="none" strike="noStrike"/>
                        <a:t>5.13</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b="1" lang="en-US" sz="1500" u="none" cap="none" strike="noStrike"/>
                        <a:t>TOTAL MEMBERSHIP</a:t>
                      </a:r>
                      <a:endParaRPr sz="1100"/>
                    </a:p>
                  </a:txBody>
                  <a:tcPr marT="34300" marB="34300" marR="68600" marL="68600"/>
                </a:tc>
                <a:tc>
                  <a:txBody>
                    <a:bodyPr/>
                    <a:lstStyle/>
                    <a:p>
                      <a:pPr indent="0" lvl="0" marL="0" marR="0" rtl="0" algn="ctr">
                        <a:lnSpc>
                          <a:spcPct val="100000"/>
                        </a:lnSpc>
                        <a:spcBef>
                          <a:spcPts val="0"/>
                        </a:spcBef>
                        <a:spcAft>
                          <a:spcPts val="0"/>
                        </a:spcAft>
                        <a:buNone/>
                      </a:pPr>
                      <a:r>
                        <a:rPr b="1" lang="en-US" sz="1500" u="none" cap="none" strike="noStrike"/>
                        <a:t>1,722</a:t>
                      </a:r>
                      <a:endParaRPr sz="1100"/>
                    </a:p>
                  </a:txBody>
                  <a:tcPr marT="34300" marB="34300" marR="68600" marL="68600"/>
                </a:tc>
                <a:tc>
                  <a:txBody>
                    <a:bodyPr/>
                    <a:lstStyle/>
                    <a:p>
                      <a:pPr indent="0" lvl="0" marL="0" marR="0" rtl="0" algn="ctr">
                        <a:lnSpc>
                          <a:spcPct val="100000"/>
                        </a:lnSpc>
                        <a:spcBef>
                          <a:spcPts val="0"/>
                        </a:spcBef>
                        <a:spcAft>
                          <a:spcPts val="0"/>
                        </a:spcAft>
                        <a:buNone/>
                      </a:pPr>
                      <a:r>
                        <a:rPr b="1" lang="en-US" sz="1500" u="none" cap="none" strike="noStrike"/>
                        <a:t>1,757</a:t>
                      </a:r>
                      <a:endParaRPr sz="1100"/>
                    </a:p>
                  </a:txBody>
                  <a:tcPr marT="34300" marB="34300" marR="68600" marL="68600"/>
                </a:tc>
                <a:tc>
                  <a:txBody>
                    <a:bodyPr/>
                    <a:lstStyle/>
                    <a:p>
                      <a:pPr indent="0" lvl="0" marL="0" marR="0" rtl="0" algn="ctr">
                        <a:lnSpc>
                          <a:spcPct val="100000"/>
                        </a:lnSpc>
                        <a:spcBef>
                          <a:spcPts val="0"/>
                        </a:spcBef>
                        <a:spcAft>
                          <a:spcPts val="0"/>
                        </a:spcAft>
                        <a:buNone/>
                      </a:pPr>
                      <a:r>
                        <a:rPr b="1" lang="en-US" sz="1500" u="none" cap="none" strike="noStrike"/>
                        <a:t>+2.03%</a:t>
                      </a:r>
                      <a:endParaRPr sz="1100"/>
                    </a:p>
                  </a:txBody>
                  <a:tcPr marT="34300" marB="34300" marR="68600" marL="6860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3c5fc4f3ebe_0_38"/>
          <p:cNvSpPr txBox="1"/>
          <p:nvPr>
            <p:ph type="title"/>
          </p:nvPr>
        </p:nvSpPr>
        <p:spPr>
          <a:xfrm>
            <a:off x="253745" y="273844"/>
            <a:ext cx="8812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75697"/>
              </a:buClr>
              <a:buSzPts val="3300"/>
              <a:buFont typeface="Arial Black"/>
              <a:buNone/>
            </a:pPr>
            <a:r>
              <a:rPr lang="en-US"/>
              <a:t>2026 FOS Campaign – District Goals</a:t>
            </a:r>
            <a:endParaRPr/>
          </a:p>
        </p:txBody>
      </p:sp>
      <p:graphicFrame>
        <p:nvGraphicFramePr>
          <p:cNvPr id="167" name="Google Shape;167;g3c5fc4f3ebe_0_38"/>
          <p:cNvGraphicFramePr/>
          <p:nvPr/>
        </p:nvGraphicFramePr>
        <p:xfrm>
          <a:off x="376628" y="1467265"/>
          <a:ext cx="3000000" cy="3000000"/>
        </p:xfrm>
        <a:graphic>
          <a:graphicData uri="http://schemas.openxmlformats.org/drawingml/2006/table">
            <a:tbl>
              <a:tblPr bandRow="1" firstRow="1">
                <a:noFill/>
                <a:tableStyleId>{73D20A44-43FD-4EDC-8EE6-BF3488E30794}</a:tableStyleId>
              </a:tblPr>
              <a:tblGrid>
                <a:gridCol w="1107400"/>
                <a:gridCol w="848825"/>
                <a:gridCol w="831950"/>
                <a:gridCol w="1006225"/>
              </a:tblGrid>
              <a:tr h="278150">
                <a:tc>
                  <a:txBody>
                    <a:bodyPr/>
                    <a:lstStyle/>
                    <a:p>
                      <a:pPr indent="0" lvl="0" marL="0" marR="0" rtl="0" algn="l">
                        <a:lnSpc>
                          <a:spcPct val="100000"/>
                        </a:lnSpc>
                        <a:spcBef>
                          <a:spcPts val="0"/>
                        </a:spcBef>
                        <a:spcAft>
                          <a:spcPts val="0"/>
                        </a:spcAft>
                        <a:buNone/>
                      </a:pPr>
                      <a:r>
                        <a:t/>
                      </a:r>
                      <a:endParaRPr sz="1500" u="none" cap="none" strike="noStrike"/>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solidFill>
                            <a:srgbClr val="000000"/>
                          </a:solidFill>
                        </a:rPr>
                        <a:t>2025 Goal</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solidFill>
                            <a:srgbClr val="000000"/>
                          </a:solidFill>
                        </a:rPr>
                        <a:t>2026 Goal</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solidFill>
                            <a:srgbClr val="000000"/>
                          </a:solidFill>
                        </a:rPr>
                        <a:t>Variance</a:t>
                      </a:r>
                      <a:endParaRPr sz="1100"/>
                    </a:p>
                  </a:txBody>
                  <a:tcPr marT="34300" marB="34300" marR="68600" marL="68600"/>
                </a:tc>
              </a:tr>
              <a:tr h="278150">
                <a:tc>
                  <a:txBody>
                    <a:bodyPr/>
                    <a:lstStyle/>
                    <a:p>
                      <a:pPr indent="0" lvl="0" marL="0" marR="0" rtl="0" algn="l">
                        <a:lnSpc>
                          <a:spcPct val="100000"/>
                        </a:lnSpc>
                        <a:spcBef>
                          <a:spcPts val="0"/>
                        </a:spcBef>
                        <a:spcAft>
                          <a:spcPts val="0"/>
                        </a:spcAft>
                        <a:buNone/>
                      </a:pPr>
                      <a:r>
                        <a:rPr lang="en-US" sz="1500" u="none" cap="none" strike="noStrike"/>
                        <a:t>Family</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$40,000</a:t>
                      </a:r>
                      <a:endParaRPr sz="1100"/>
                    </a:p>
                  </a:txBody>
                  <a:tcPr marT="34300" marB="34300" marR="68600" marL="68600">
                    <a:solidFill>
                      <a:srgbClr val="D8E2F3"/>
                    </a:solidFill>
                  </a:tcPr>
                </a:tc>
                <a:tc>
                  <a:txBody>
                    <a:bodyPr/>
                    <a:lstStyle/>
                    <a:p>
                      <a:pPr indent="0" lvl="0" marL="0" marR="0" rtl="0" algn="ctr">
                        <a:lnSpc>
                          <a:spcPct val="100000"/>
                        </a:lnSpc>
                        <a:spcBef>
                          <a:spcPts val="0"/>
                        </a:spcBef>
                        <a:spcAft>
                          <a:spcPts val="0"/>
                        </a:spcAft>
                        <a:buNone/>
                      </a:pPr>
                      <a:r>
                        <a:rPr lang="en-US" sz="1500" u="none" cap="none" strike="noStrike"/>
                        <a:t>$52,000</a:t>
                      </a:r>
                      <a:endParaRPr sz="1100"/>
                    </a:p>
                  </a:txBody>
                  <a:tcPr marT="34300" marB="34300" marR="68600" marL="68600">
                    <a:solidFill>
                      <a:srgbClr val="E1EFD8"/>
                    </a:solidFill>
                  </a:tcPr>
                </a:tc>
                <a:tc>
                  <a:txBody>
                    <a:bodyPr/>
                    <a:lstStyle/>
                    <a:p>
                      <a:pPr indent="0" lvl="0" marL="0" marR="0" rtl="0" algn="ctr">
                        <a:lnSpc>
                          <a:spcPct val="100000"/>
                        </a:lnSpc>
                        <a:spcBef>
                          <a:spcPts val="0"/>
                        </a:spcBef>
                        <a:spcAft>
                          <a:spcPts val="0"/>
                        </a:spcAft>
                        <a:buNone/>
                      </a:pPr>
                      <a:r>
                        <a:rPr lang="en-US" sz="1500" u="none" cap="none" strike="noStrike"/>
                        <a:t>+30%</a:t>
                      </a:r>
                      <a:endParaRPr sz="1100"/>
                    </a:p>
                  </a:txBody>
                  <a:tcPr marT="34300" marB="34300" marR="68600" marL="68600">
                    <a:solidFill>
                      <a:srgbClr val="FFF2CC"/>
                    </a:solidFill>
                  </a:tcPr>
                </a:tc>
              </a:tr>
              <a:tr h="278150">
                <a:tc>
                  <a:txBody>
                    <a:bodyPr/>
                    <a:lstStyle/>
                    <a:p>
                      <a:pPr indent="0" lvl="0" marL="0" marR="0" rtl="0" algn="l">
                        <a:lnSpc>
                          <a:spcPct val="100000"/>
                        </a:lnSpc>
                        <a:spcBef>
                          <a:spcPts val="0"/>
                        </a:spcBef>
                        <a:spcAft>
                          <a:spcPts val="0"/>
                        </a:spcAft>
                        <a:buNone/>
                      </a:pPr>
                      <a:r>
                        <a:rPr lang="en-US" sz="1500" u="none" cap="none" strike="noStrike"/>
                        <a:t>Community</a:t>
                      </a:r>
                      <a:endParaRPr sz="1100"/>
                    </a:p>
                  </a:txBody>
                  <a:tcPr marT="34300" marB="34300" marR="68600" marL="68600"/>
                </a:tc>
                <a:tc>
                  <a:txBody>
                    <a:bodyPr/>
                    <a:lstStyle/>
                    <a:p>
                      <a:pPr indent="0" lvl="0" marL="0" marR="0" rtl="0" algn="ctr">
                        <a:lnSpc>
                          <a:spcPct val="100000"/>
                        </a:lnSpc>
                        <a:spcBef>
                          <a:spcPts val="0"/>
                        </a:spcBef>
                        <a:spcAft>
                          <a:spcPts val="0"/>
                        </a:spcAft>
                        <a:buNone/>
                      </a:pPr>
                      <a:r>
                        <a:rPr lang="en-US" sz="1500" u="none" cap="none" strike="noStrike"/>
                        <a:t>$20,000</a:t>
                      </a:r>
                      <a:endParaRPr sz="1100"/>
                    </a:p>
                  </a:txBody>
                  <a:tcPr marT="34300" marB="34300" marR="68600" marL="68600">
                    <a:solidFill>
                      <a:srgbClr val="D8E2F3"/>
                    </a:solidFill>
                  </a:tcPr>
                </a:tc>
                <a:tc>
                  <a:txBody>
                    <a:bodyPr/>
                    <a:lstStyle/>
                    <a:p>
                      <a:pPr indent="0" lvl="0" marL="0" marR="0" rtl="0" algn="ctr">
                        <a:lnSpc>
                          <a:spcPct val="100000"/>
                        </a:lnSpc>
                        <a:spcBef>
                          <a:spcPts val="0"/>
                        </a:spcBef>
                        <a:spcAft>
                          <a:spcPts val="0"/>
                        </a:spcAft>
                        <a:buNone/>
                      </a:pPr>
                      <a:r>
                        <a:rPr lang="en-US" sz="1500" u="none" cap="none" strike="noStrike"/>
                        <a:t>$15,000</a:t>
                      </a:r>
                      <a:endParaRPr sz="1100"/>
                    </a:p>
                  </a:txBody>
                  <a:tcPr marT="34300" marB="34300" marR="68600" marL="68600">
                    <a:solidFill>
                      <a:srgbClr val="E1EFD8"/>
                    </a:solidFill>
                  </a:tcPr>
                </a:tc>
                <a:tc>
                  <a:txBody>
                    <a:bodyPr/>
                    <a:lstStyle/>
                    <a:p>
                      <a:pPr indent="0" lvl="0" marL="0" marR="0" rtl="0" algn="ctr">
                        <a:lnSpc>
                          <a:spcPct val="100000"/>
                        </a:lnSpc>
                        <a:spcBef>
                          <a:spcPts val="0"/>
                        </a:spcBef>
                        <a:spcAft>
                          <a:spcPts val="0"/>
                        </a:spcAft>
                        <a:buNone/>
                      </a:pPr>
                      <a:r>
                        <a:rPr lang="en-US" sz="1500" u="none" cap="none" strike="noStrike"/>
                        <a:t>-25%</a:t>
                      </a:r>
                      <a:endParaRPr sz="1100"/>
                    </a:p>
                  </a:txBody>
                  <a:tcPr marT="34300" marB="34300" marR="68600" marL="68600">
                    <a:solidFill>
                      <a:srgbClr val="FFF2CC"/>
                    </a:solidFill>
                  </a:tcPr>
                </a:tc>
              </a:tr>
              <a:tr h="278150">
                <a:tc>
                  <a:txBody>
                    <a:bodyPr/>
                    <a:lstStyle/>
                    <a:p>
                      <a:pPr indent="0" lvl="0" marL="0" marR="0" rtl="0" algn="l">
                        <a:lnSpc>
                          <a:spcPct val="100000"/>
                        </a:lnSpc>
                        <a:spcBef>
                          <a:spcPts val="0"/>
                        </a:spcBef>
                        <a:spcAft>
                          <a:spcPts val="0"/>
                        </a:spcAft>
                        <a:buNone/>
                      </a:pPr>
                      <a:r>
                        <a:rPr b="1" lang="en-US" sz="1500" u="none" cap="none" strike="noStrike"/>
                        <a:t>TOTAL</a:t>
                      </a:r>
                      <a:endParaRPr sz="1100"/>
                    </a:p>
                  </a:txBody>
                  <a:tcPr marT="34300" marB="34300" marR="68600" marL="68600"/>
                </a:tc>
                <a:tc>
                  <a:txBody>
                    <a:bodyPr/>
                    <a:lstStyle/>
                    <a:p>
                      <a:pPr indent="0" lvl="0" marL="0" marR="0" rtl="0" algn="ctr">
                        <a:lnSpc>
                          <a:spcPct val="100000"/>
                        </a:lnSpc>
                        <a:spcBef>
                          <a:spcPts val="0"/>
                        </a:spcBef>
                        <a:spcAft>
                          <a:spcPts val="0"/>
                        </a:spcAft>
                        <a:buNone/>
                      </a:pPr>
                      <a:r>
                        <a:rPr b="1" lang="en-US" sz="1500" u="none" cap="none" strike="noStrike"/>
                        <a:t>$60,000</a:t>
                      </a:r>
                      <a:endParaRPr sz="1100"/>
                    </a:p>
                  </a:txBody>
                  <a:tcPr marT="34300" marB="34300" marR="68600" marL="68600">
                    <a:solidFill>
                      <a:srgbClr val="D8E2F3"/>
                    </a:solidFill>
                  </a:tcPr>
                </a:tc>
                <a:tc>
                  <a:txBody>
                    <a:bodyPr/>
                    <a:lstStyle/>
                    <a:p>
                      <a:pPr indent="0" lvl="0" marL="0" marR="0" rtl="0" algn="ctr">
                        <a:lnSpc>
                          <a:spcPct val="100000"/>
                        </a:lnSpc>
                        <a:spcBef>
                          <a:spcPts val="0"/>
                        </a:spcBef>
                        <a:spcAft>
                          <a:spcPts val="0"/>
                        </a:spcAft>
                        <a:buNone/>
                      </a:pPr>
                      <a:r>
                        <a:rPr b="1" lang="en-US" sz="1500" u="none" cap="none" strike="noStrike"/>
                        <a:t>$67,000</a:t>
                      </a:r>
                      <a:endParaRPr sz="1100"/>
                    </a:p>
                  </a:txBody>
                  <a:tcPr marT="34300" marB="34300" marR="68600" marL="68600">
                    <a:solidFill>
                      <a:srgbClr val="E1EFD8"/>
                    </a:solidFill>
                  </a:tcPr>
                </a:tc>
                <a:tc>
                  <a:txBody>
                    <a:bodyPr/>
                    <a:lstStyle/>
                    <a:p>
                      <a:pPr indent="0" lvl="0" marL="0" marR="0" rtl="0" algn="ctr">
                        <a:lnSpc>
                          <a:spcPct val="100000"/>
                        </a:lnSpc>
                        <a:spcBef>
                          <a:spcPts val="0"/>
                        </a:spcBef>
                        <a:spcAft>
                          <a:spcPts val="0"/>
                        </a:spcAft>
                        <a:buNone/>
                      </a:pPr>
                      <a:r>
                        <a:rPr b="1" lang="en-US" sz="1500" u="none" cap="none" strike="noStrike"/>
                        <a:t>+12%</a:t>
                      </a:r>
                      <a:endParaRPr sz="1100"/>
                    </a:p>
                  </a:txBody>
                  <a:tcPr marT="34300" marB="34300" marR="68600" marL="68600">
                    <a:solidFill>
                      <a:srgbClr val="FFF2CC"/>
                    </a:solidFill>
                  </a:tcPr>
                </a:tc>
              </a:tr>
            </a:tbl>
          </a:graphicData>
        </a:graphic>
      </p:graphicFrame>
      <p:sp>
        <p:nvSpPr>
          <p:cNvPr id="168" name="Google Shape;168;g3c5fc4f3ebe_0_38"/>
          <p:cNvSpPr txBox="1"/>
          <p:nvPr/>
        </p:nvSpPr>
        <p:spPr>
          <a:xfrm>
            <a:off x="4799626" y="1606913"/>
            <a:ext cx="3776700" cy="11775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Encourage recurring donations</a:t>
            </a:r>
            <a:endParaRPr sz="1100"/>
          </a:p>
          <a:p>
            <a:pPr indent="-215900" lvl="0" marL="215900" marR="0" rtl="0" algn="l">
              <a:lnSpc>
                <a:spcPct val="100000"/>
              </a:lnSpc>
              <a:spcBef>
                <a:spcPts val="0"/>
              </a:spcBef>
              <a:spcAft>
                <a:spcPts val="0"/>
              </a:spcAft>
              <a:buClr>
                <a:srgbClr val="000000"/>
              </a:buClr>
              <a:buSzPts val="1800"/>
              <a:buFont typeface="Arial"/>
              <a:buChar char="•"/>
            </a:pPr>
            <a:r>
              <a:rPr b="0" i="0" lang="en-US" sz="1800" u="sng" cap="none" strike="noStrike">
                <a:solidFill>
                  <a:srgbClr val="000000"/>
                </a:solidFill>
                <a:latin typeface="Arial"/>
                <a:ea typeface="Arial"/>
                <a:cs typeface="Arial"/>
                <a:sym typeface="Arial"/>
              </a:rPr>
              <a:t>Every</a:t>
            </a:r>
            <a:r>
              <a:rPr b="0" i="0" lang="en-US" sz="1800" u="none" cap="none" strike="noStrike">
                <a:solidFill>
                  <a:srgbClr val="000000"/>
                </a:solidFill>
                <a:latin typeface="Arial"/>
                <a:ea typeface="Arial"/>
                <a:cs typeface="Arial"/>
                <a:sym typeface="Arial"/>
              </a:rPr>
              <a:t> Family will be asked </a:t>
            </a:r>
            <a:r>
              <a:rPr b="0" i="0" lang="en-US" sz="1800" u="sng" cap="none" strike="noStrike">
                <a:solidFill>
                  <a:srgbClr val="000000"/>
                </a:solidFill>
                <a:latin typeface="Arial"/>
                <a:ea typeface="Arial"/>
                <a:cs typeface="Arial"/>
                <a:sym typeface="Arial"/>
              </a:rPr>
              <a:t>once</a:t>
            </a:r>
            <a:endParaRPr b="0" i="0" sz="18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2 Community Events planned</a:t>
            </a:r>
            <a:endParaRPr sz="1100"/>
          </a:p>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Incentive details to follow</a:t>
            </a:r>
            <a:endParaRPr sz="1100"/>
          </a:p>
        </p:txBody>
      </p:sp>
      <p:sp>
        <p:nvSpPr>
          <p:cNvPr id="169" name="Google Shape;169;g3c5fc4f3ebe_0_38"/>
          <p:cNvSpPr txBox="1"/>
          <p:nvPr/>
        </p:nvSpPr>
        <p:spPr>
          <a:xfrm>
            <a:off x="647350" y="3470239"/>
            <a:ext cx="4479300" cy="3462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To book your FOS event, please scan:</a:t>
            </a:r>
            <a:endParaRPr sz="1100"/>
          </a:p>
        </p:txBody>
      </p:sp>
      <p:pic>
        <p:nvPicPr>
          <p:cNvPr id="170" name="Google Shape;170;g3c5fc4f3ebe_0_38"/>
          <p:cNvPicPr preferRelativeResize="0"/>
          <p:nvPr/>
        </p:nvPicPr>
        <p:blipFill rotWithShape="1">
          <a:blip r:embed="rId3">
            <a:alphaModFix/>
          </a:blip>
          <a:srcRect b="0" l="0" r="0" t="0"/>
          <a:stretch/>
        </p:blipFill>
        <p:spPr>
          <a:xfrm>
            <a:off x="5440432" y="2884585"/>
            <a:ext cx="1737046" cy="17370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3c5fc4f3ebe_0_46"/>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FOS Planning</a:t>
            </a:r>
            <a:endParaRPr/>
          </a:p>
        </p:txBody>
      </p:sp>
      <p:sp>
        <p:nvSpPr>
          <p:cNvPr id="176" name="Google Shape;176;g3c5fc4f3ebe_0_46"/>
          <p:cNvSpPr txBox="1"/>
          <p:nvPr/>
        </p:nvSpPr>
        <p:spPr>
          <a:xfrm>
            <a:off x="628650" y="1268025"/>
            <a:ext cx="3637500" cy="34401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00000"/>
              </a:lnSpc>
              <a:spcBef>
                <a:spcPts val="0"/>
              </a:spcBef>
              <a:spcAft>
                <a:spcPts val="0"/>
              </a:spcAft>
              <a:buClr>
                <a:srgbClr val="000000"/>
              </a:buClr>
              <a:buSzPts val="2400"/>
              <a:buFont typeface="Arial"/>
              <a:buChar char="•"/>
            </a:pPr>
            <a:r>
              <a:rPr b="0" i="0" lang="en-US" sz="1500" u="none" cap="none" strike="noStrike">
                <a:solidFill>
                  <a:srgbClr val="000000"/>
                </a:solidFill>
                <a:latin typeface="Arial"/>
                <a:ea typeface="Arial"/>
                <a:cs typeface="Arial"/>
                <a:sym typeface="Arial"/>
              </a:rPr>
              <a:t>2026 Campaign starts in January</a:t>
            </a:r>
            <a:endParaRPr b="0" i="0" sz="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000000"/>
              </a:buClr>
              <a:buSzPts val="2400"/>
              <a:buFont typeface="Arial"/>
              <a:buChar char="•"/>
            </a:pPr>
            <a:r>
              <a:rPr b="0" i="0" lang="en-US" sz="1500" u="none" cap="none" strike="noStrike">
                <a:solidFill>
                  <a:srgbClr val="000000"/>
                </a:solidFill>
                <a:latin typeface="Arial"/>
                <a:ea typeface="Arial"/>
                <a:cs typeface="Arial"/>
                <a:sym typeface="Arial"/>
              </a:rPr>
              <a:t>Best venue: CoH or dedicated Unit meetings (e.g. parents night)</a:t>
            </a:r>
            <a:endParaRPr b="0" i="0" sz="8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000000"/>
              </a:buClr>
              <a:buSzPts val="2400"/>
              <a:buFont typeface="Arial"/>
              <a:buChar char="•"/>
            </a:pPr>
            <a:r>
              <a:rPr b="0" i="0" lang="en-US" sz="1500" u="none" cap="none" strike="noStrike">
                <a:solidFill>
                  <a:srgbClr val="000000"/>
                </a:solidFill>
                <a:latin typeface="Arial"/>
                <a:ea typeface="Arial"/>
                <a:cs typeface="Arial"/>
                <a:sym typeface="Arial"/>
              </a:rPr>
              <a:t>Google Form is out for sign-ups</a:t>
            </a:r>
            <a:endParaRPr sz="1100"/>
          </a:p>
          <a:p>
            <a:pPr indent="-101600" lvl="0" marL="254000" marR="0" rtl="0" algn="l">
              <a:lnSpc>
                <a:spcPct val="100000"/>
              </a:lnSpc>
              <a:spcBef>
                <a:spcPts val="0"/>
              </a:spcBef>
              <a:spcAft>
                <a:spcPts val="0"/>
              </a:spcAft>
              <a:buClr>
                <a:srgbClr val="000000"/>
              </a:buClr>
              <a:buSzPts val="2400"/>
              <a:buFont typeface="Arial"/>
              <a:buNone/>
            </a:pPr>
            <a:r>
              <a:t/>
            </a:r>
            <a:endParaRPr b="0" i="0" sz="1500" u="none" cap="none" strike="noStrike">
              <a:solidFill>
                <a:srgbClr val="000000"/>
              </a:solidFill>
              <a:latin typeface="Arial"/>
              <a:ea typeface="Arial"/>
              <a:cs typeface="Arial"/>
              <a:sym typeface="Arial"/>
            </a:endParaRPr>
          </a:p>
          <a:p>
            <a:pPr indent="-254000" lvl="0" marL="254000" marR="0" rtl="0" algn="l">
              <a:lnSpc>
                <a:spcPct val="100000"/>
              </a:lnSpc>
              <a:spcBef>
                <a:spcPts val="0"/>
              </a:spcBef>
              <a:spcAft>
                <a:spcPts val="0"/>
              </a:spcAft>
              <a:buClr>
                <a:srgbClr val="000000"/>
              </a:buClr>
              <a:buSzPts val="2400"/>
              <a:buFont typeface="Arial"/>
              <a:buChar char="•"/>
            </a:pPr>
            <a:r>
              <a:rPr b="0" i="0" lang="en-US" sz="1500" u="none" cap="none" strike="noStrike">
                <a:solidFill>
                  <a:srgbClr val="000000"/>
                </a:solidFill>
                <a:latin typeface="Arial"/>
                <a:ea typeface="Arial"/>
                <a:cs typeface="Arial"/>
                <a:sym typeface="Arial"/>
              </a:rPr>
              <a:t>Missing details from:</a:t>
            </a:r>
            <a:endParaRPr sz="1100"/>
          </a:p>
          <a:p>
            <a:pPr indent="-254000" lvl="0" marL="254000" marR="0" rtl="0" algn="l">
              <a:lnSpc>
                <a:spcPct val="100000"/>
              </a:lnSpc>
              <a:spcBef>
                <a:spcPts val="0"/>
              </a:spcBef>
              <a:spcAft>
                <a:spcPts val="0"/>
              </a:spcAft>
              <a:buClr>
                <a:srgbClr val="000000"/>
              </a:buClr>
              <a:buSzPts val="2400"/>
              <a:buFont typeface="Arial"/>
              <a:buChar char="-"/>
            </a:pPr>
            <a:r>
              <a:rPr b="0" i="0" lang="en-US" sz="1500" u="none" cap="none" strike="noStrike">
                <a:solidFill>
                  <a:schemeClr val="accent1"/>
                </a:solidFill>
                <a:latin typeface="Arial"/>
                <a:ea typeface="Arial"/>
                <a:cs typeface="Arial"/>
                <a:sym typeface="Arial"/>
              </a:rPr>
              <a:t>Packs 546, 901, 912, 914, 916, 942, 943, 948, 951, 969, 981, 986</a:t>
            </a:r>
            <a:endParaRPr sz="1100"/>
          </a:p>
          <a:p>
            <a:pPr indent="-254000" lvl="0" marL="254000" marR="0" rtl="0" algn="l">
              <a:lnSpc>
                <a:spcPct val="100000"/>
              </a:lnSpc>
              <a:spcBef>
                <a:spcPts val="0"/>
              </a:spcBef>
              <a:spcAft>
                <a:spcPts val="0"/>
              </a:spcAft>
              <a:buClr>
                <a:srgbClr val="000000"/>
              </a:buClr>
              <a:buSzPts val="2400"/>
              <a:buFont typeface="Arial"/>
              <a:buChar char="-"/>
            </a:pPr>
            <a:r>
              <a:rPr b="0" i="0" lang="en-US" sz="1500" u="none" cap="none" strike="noStrike">
                <a:solidFill>
                  <a:srgbClr val="385623"/>
                </a:solidFill>
                <a:latin typeface="Arial"/>
                <a:ea typeface="Arial"/>
                <a:cs typeface="Arial"/>
                <a:sym typeface="Arial"/>
              </a:rPr>
              <a:t>Troops 904, 908, 911, 916, 924, 939, 941, 947, 948, 981, 998, 999, 2904, 2981, 2998</a:t>
            </a:r>
            <a:endParaRPr b="0" i="0" sz="1500" u="none" cap="none" strike="noStrike">
              <a:solidFill>
                <a:srgbClr val="385623"/>
              </a:solidFill>
              <a:latin typeface="Arial"/>
              <a:ea typeface="Arial"/>
              <a:cs typeface="Arial"/>
              <a:sym typeface="Arial"/>
            </a:endParaRPr>
          </a:p>
        </p:txBody>
      </p:sp>
      <p:pic>
        <p:nvPicPr>
          <p:cNvPr id="177" name="Google Shape;177;g3c5fc4f3ebe_0_46"/>
          <p:cNvPicPr preferRelativeResize="0"/>
          <p:nvPr/>
        </p:nvPicPr>
        <p:blipFill rotWithShape="1">
          <a:blip r:embed="rId3">
            <a:alphaModFix/>
          </a:blip>
          <a:srcRect b="0" l="0" r="0" t="0"/>
          <a:stretch/>
        </p:blipFill>
        <p:spPr>
          <a:xfrm>
            <a:off x="5145755" y="0"/>
            <a:ext cx="3998241"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3c5fc4f3ebe_0_52"/>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Popcorn Campaign</a:t>
            </a:r>
            <a:endParaRPr/>
          </a:p>
        </p:txBody>
      </p:sp>
      <p:sp>
        <p:nvSpPr>
          <p:cNvPr id="183" name="Google Shape;183;g3c5fc4f3ebe_0_52"/>
          <p:cNvSpPr txBox="1"/>
          <p:nvPr/>
        </p:nvSpPr>
        <p:spPr>
          <a:xfrm>
            <a:off x="628650" y="1268016"/>
            <a:ext cx="5256900" cy="3024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Registration is LIVE for 2026 commitment. </a:t>
            </a:r>
            <a:r>
              <a:rPr b="0" i="0" lang="en-US" sz="2100" u="none" cap="none" strike="noStrike">
                <a:solidFill>
                  <a:srgbClr val="C00000"/>
                </a:solidFill>
                <a:latin typeface="Arial"/>
                <a:ea typeface="Arial"/>
                <a:cs typeface="Arial"/>
                <a:sym typeface="Arial"/>
              </a:rPr>
              <a:t>Register your Unit for 2026!</a:t>
            </a:r>
            <a:endParaRPr sz="1100"/>
          </a:p>
          <a:p>
            <a:pPr indent="0" lvl="0" marL="0" marR="0" rtl="0" algn="l">
              <a:lnSpc>
                <a:spcPct val="100000"/>
              </a:lnSpc>
              <a:spcBef>
                <a:spcPts val="0"/>
              </a:spcBef>
              <a:spcAft>
                <a:spcPts val="0"/>
              </a:spcAft>
              <a:buClr>
                <a:srgbClr val="000000"/>
              </a:buClr>
              <a:buSzPts val="2100"/>
              <a:buFont typeface="Arial"/>
              <a:buNone/>
            </a:pPr>
            <a:r>
              <a:rPr b="0" i="0" lang="en-US" sz="1200" u="none" cap="none" strike="noStrike">
                <a:solidFill>
                  <a:schemeClr val="dk1"/>
                </a:solidFill>
                <a:latin typeface="Arial"/>
                <a:ea typeface="Arial"/>
                <a:cs typeface="Arial"/>
                <a:sym typeface="Arial"/>
              </a:rPr>
              <a:t>“</a:t>
            </a:r>
            <a:r>
              <a:rPr b="0" i="1" lang="en-US" sz="1200" u="none" cap="none" strike="noStrike">
                <a:solidFill>
                  <a:schemeClr val="dk1"/>
                </a:solidFill>
                <a:latin typeface="Arial"/>
                <a:ea typeface="Arial"/>
                <a:cs typeface="Arial"/>
                <a:sym typeface="Arial"/>
              </a:rPr>
              <a:t>Work hard for six weeks, enjoy a year of free Scouting adventures!</a:t>
            </a:r>
            <a:r>
              <a:rPr b="0" i="0" lang="en-US" sz="1200" u="none" cap="none" strike="noStrike">
                <a:solidFill>
                  <a:schemeClr val="dk1"/>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Arial"/>
                <a:ea typeface="Arial"/>
                <a:cs typeface="Arial"/>
                <a:sym typeface="Arial"/>
              </a:rPr>
              <a:t>In 2025:</a:t>
            </a:r>
            <a:endParaRPr b="0" i="0" sz="1500" u="none" cap="none" strike="noStrike">
              <a:solidFill>
                <a:schemeClr val="dk1"/>
              </a:solidFill>
              <a:latin typeface="Arial"/>
              <a:ea typeface="Arial"/>
              <a:cs typeface="Arial"/>
              <a:sym typeface="Arial"/>
            </a:endParaRPr>
          </a:p>
          <a:p>
            <a:pPr indent="-336550" lvl="0" marL="342900" marR="0" rtl="0" algn="l">
              <a:lnSpc>
                <a:spcPct val="100000"/>
              </a:lnSpc>
              <a:spcBef>
                <a:spcPts val="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$87,000+ in TV Unit rewards</a:t>
            </a:r>
            <a:endParaRPr b="0" i="0" sz="2100" u="none" cap="none" strike="noStrike">
              <a:solidFill>
                <a:schemeClr val="dk1"/>
              </a:solidFill>
              <a:latin typeface="Arial"/>
              <a:ea typeface="Arial"/>
              <a:cs typeface="Arial"/>
              <a:sym typeface="Arial"/>
            </a:endParaRPr>
          </a:p>
          <a:p>
            <a:pPr indent="-336550" lvl="0" marL="342900" marR="0" rtl="0" algn="l">
              <a:lnSpc>
                <a:spcPct val="100000"/>
              </a:lnSpc>
              <a:spcBef>
                <a:spcPts val="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12 Scouts obtained 100% Campership discount</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14 obtained 50% discount</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48 obtained 25% discount</a:t>
            </a:r>
            <a:endParaRPr sz="1100"/>
          </a:p>
          <a:p>
            <a:pPr indent="-336550" lvl="0" marL="342900" marR="0" rtl="0" algn="l">
              <a:lnSpc>
                <a:spcPct val="100000"/>
              </a:lnSpc>
              <a:spcBef>
                <a:spcPts val="0"/>
              </a:spcBef>
              <a:spcAft>
                <a:spcPts val="0"/>
              </a:spcAft>
              <a:buClr>
                <a:srgbClr val="000000"/>
              </a:buClr>
              <a:buSzPts val="1500"/>
              <a:buFont typeface="Arial"/>
              <a:buChar char="•"/>
            </a:pPr>
            <a:r>
              <a:rPr b="0" i="0" lang="en-US" sz="1500" u="none" cap="none" strike="noStrike">
                <a:solidFill>
                  <a:schemeClr val="dk1"/>
                </a:solidFill>
                <a:latin typeface="Arial"/>
                <a:ea typeface="Arial"/>
                <a:cs typeface="Arial"/>
                <a:sym typeface="Arial"/>
              </a:rPr>
              <a:t>‘000’s in gift cards</a:t>
            </a:r>
            <a:endParaRPr b="0" i="0" sz="1500" u="none" cap="none" strike="noStrike">
              <a:solidFill>
                <a:schemeClr val="dk1"/>
              </a:solidFill>
              <a:latin typeface="Arial"/>
              <a:ea typeface="Arial"/>
              <a:cs typeface="Arial"/>
              <a:sym typeface="Arial"/>
            </a:endParaRPr>
          </a:p>
        </p:txBody>
      </p:sp>
      <p:pic>
        <p:nvPicPr>
          <p:cNvPr id="184" name="Google Shape;184;g3c5fc4f3ebe_0_52"/>
          <p:cNvPicPr preferRelativeResize="0"/>
          <p:nvPr/>
        </p:nvPicPr>
        <p:blipFill rotWithShape="1">
          <a:blip r:embed="rId3">
            <a:alphaModFix/>
          </a:blip>
          <a:srcRect b="0" l="0" r="0" t="0"/>
          <a:stretch/>
        </p:blipFill>
        <p:spPr>
          <a:xfrm>
            <a:off x="6077783" y="1998786"/>
            <a:ext cx="2607144" cy="2560098"/>
          </a:xfrm>
          <a:prstGeom prst="rect">
            <a:avLst/>
          </a:prstGeom>
          <a:noFill/>
          <a:ln>
            <a:noFill/>
          </a:ln>
        </p:spPr>
      </p:pic>
      <p:pic>
        <p:nvPicPr>
          <p:cNvPr id="185" name="Google Shape;185;g3c5fc4f3ebe_0_52"/>
          <p:cNvPicPr preferRelativeResize="0"/>
          <p:nvPr/>
        </p:nvPicPr>
        <p:blipFill rotWithShape="1">
          <a:blip r:embed="rId4">
            <a:alphaModFix/>
          </a:blip>
          <a:srcRect b="0" l="0" r="0" t="0"/>
          <a:stretch/>
        </p:blipFill>
        <p:spPr>
          <a:xfrm rot="2225075">
            <a:off x="6295505" y="-467966"/>
            <a:ext cx="2744137" cy="27441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g3c5fc4f3ebe_0_59"/>
          <p:cNvPicPr preferRelativeResize="0"/>
          <p:nvPr/>
        </p:nvPicPr>
        <p:blipFill rotWithShape="1">
          <a:blip r:embed="rId3">
            <a:alphaModFix/>
          </a:blip>
          <a:srcRect b="0" l="0" r="0" t="0"/>
          <a:stretch/>
        </p:blipFill>
        <p:spPr>
          <a:xfrm>
            <a:off x="557087" y="1021985"/>
            <a:ext cx="4018061" cy="2917878"/>
          </a:xfrm>
          <a:prstGeom prst="rect">
            <a:avLst/>
          </a:prstGeom>
          <a:noFill/>
          <a:ln>
            <a:noFill/>
          </a:ln>
        </p:spPr>
      </p:pic>
      <p:sp>
        <p:nvSpPr>
          <p:cNvPr id="191" name="Google Shape;191;g3c5fc4f3ebe_0_59"/>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Unit Leader Training</a:t>
            </a:r>
            <a:br>
              <a:rPr lang="en-US"/>
            </a:br>
            <a:endParaRPr/>
          </a:p>
        </p:txBody>
      </p:sp>
      <p:sp>
        <p:nvSpPr>
          <p:cNvPr id="192" name="Google Shape;192;g3c5fc4f3ebe_0_59"/>
          <p:cNvSpPr txBox="1"/>
          <p:nvPr/>
        </p:nvSpPr>
        <p:spPr>
          <a:xfrm>
            <a:off x="475726" y="3939863"/>
            <a:ext cx="27825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December 2025: 58.0% and 42.0%</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(669 + 545)</a:t>
            </a:r>
            <a:endParaRPr b="0" i="0" sz="1100" u="none" cap="none" strike="noStrike">
              <a:solidFill>
                <a:srgbClr val="000000"/>
              </a:solidFill>
              <a:latin typeface="Arial"/>
              <a:ea typeface="Arial"/>
              <a:cs typeface="Arial"/>
              <a:sym typeface="Arial"/>
            </a:endParaRPr>
          </a:p>
        </p:txBody>
      </p:sp>
      <p:sp>
        <p:nvSpPr>
          <p:cNvPr id="193" name="Google Shape;193;g3c5fc4f3ebe_0_59"/>
          <p:cNvSpPr txBox="1"/>
          <p:nvPr/>
        </p:nvSpPr>
        <p:spPr>
          <a:xfrm>
            <a:off x="4709869" y="3939863"/>
            <a:ext cx="32052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December 2025: 0%, 1.7%, and 98.3%</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(1200)</a:t>
            </a:r>
            <a:endParaRPr b="0" i="0" sz="1100" u="none" cap="none" strike="noStrike">
              <a:solidFill>
                <a:srgbClr val="000000"/>
              </a:solidFill>
              <a:latin typeface="Arial"/>
              <a:ea typeface="Arial"/>
              <a:cs typeface="Arial"/>
              <a:sym typeface="Arial"/>
            </a:endParaRPr>
          </a:p>
        </p:txBody>
      </p:sp>
      <p:sp>
        <p:nvSpPr>
          <p:cNvPr id="194" name="Google Shape;194;g3c5fc4f3ebe_0_59"/>
          <p:cNvSpPr txBox="1"/>
          <p:nvPr/>
        </p:nvSpPr>
        <p:spPr>
          <a:xfrm>
            <a:off x="5519216" y="553323"/>
            <a:ext cx="11508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As of 2/2/2026</a:t>
            </a:r>
            <a:endParaRPr b="0" i="0" sz="1100" u="none" cap="none" strike="noStrike">
              <a:solidFill>
                <a:srgbClr val="000000"/>
              </a:solidFill>
              <a:latin typeface="Arial"/>
              <a:ea typeface="Arial"/>
              <a:cs typeface="Arial"/>
              <a:sym typeface="Arial"/>
            </a:endParaRPr>
          </a:p>
        </p:txBody>
      </p:sp>
      <p:pic>
        <p:nvPicPr>
          <p:cNvPr id="195" name="Google Shape;195;g3c5fc4f3ebe_0_59"/>
          <p:cNvPicPr preferRelativeResize="0"/>
          <p:nvPr/>
        </p:nvPicPr>
        <p:blipFill rotWithShape="1">
          <a:blip r:embed="rId4">
            <a:alphaModFix/>
          </a:blip>
          <a:srcRect b="0" l="0" r="0" t="0"/>
          <a:stretch/>
        </p:blipFill>
        <p:spPr>
          <a:xfrm>
            <a:off x="4790600" y="1050549"/>
            <a:ext cx="3377165" cy="2853943"/>
          </a:xfrm>
          <a:prstGeom prst="rect">
            <a:avLst/>
          </a:prstGeom>
          <a:noFill/>
          <a:ln cap="flat" cmpd="sng" w="7150">
            <a:solidFill>
              <a:schemeClr val="accent1"/>
            </a:solidFill>
            <a:prstDash val="solid"/>
            <a:round/>
            <a:headEnd len="sm" w="sm" type="none"/>
            <a:tailEnd len="sm" w="sm" type="none"/>
          </a:ln>
        </p:spPr>
      </p:pic>
      <p:sp>
        <p:nvSpPr>
          <p:cNvPr id="196" name="Google Shape;196;g3c5fc4f3ebe_0_59"/>
          <p:cNvSpPr txBox="1"/>
          <p:nvPr/>
        </p:nvSpPr>
        <p:spPr>
          <a:xfrm>
            <a:off x="575079" y="2294782"/>
            <a:ext cx="2782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Jan 2026: 736 + 536</a:t>
            </a:r>
            <a:endParaRPr b="0" i="0" sz="1100" u="none" cap="none" strike="noStrike">
              <a:solidFill>
                <a:srgbClr val="000000"/>
              </a:solidFill>
              <a:latin typeface="Arial"/>
              <a:ea typeface="Arial"/>
              <a:cs typeface="Arial"/>
              <a:sym typeface="Arial"/>
            </a:endParaRPr>
          </a:p>
        </p:txBody>
      </p:sp>
      <p:sp>
        <p:nvSpPr>
          <p:cNvPr id="197" name="Google Shape;197;g3c5fc4f3ebe_0_59"/>
          <p:cNvSpPr txBox="1"/>
          <p:nvPr/>
        </p:nvSpPr>
        <p:spPr>
          <a:xfrm>
            <a:off x="475726" y="4754240"/>
            <a:ext cx="52170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Check your Unit folder for a list of Adult leaders missing HWT.</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3c5fc4f3ebe_0_70"/>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More District Events: </a:t>
            </a:r>
            <a:endParaRPr/>
          </a:p>
        </p:txBody>
      </p:sp>
      <p:sp>
        <p:nvSpPr>
          <p:cNvPr id="203" name="Google Shape;203;g3c5fc4f3ebe_0_70"/>
          <p:cNvSpPr txBox="1"/>
          <p:nvPr/>
        </p:nvSpPr>
        <p:spPr>
          <a:xfrm>
            <a:off x="566815" y="1379642"/>
            <a:ext cx="7646100" cy="3301500"/>
          </a:xfrm>
          <a:prstGeom prst="rect">
            <a:avLst/>
          </a:prstGeom>
          <a:noFill/>
          <a:ln>
            <a:noFill/>
          </a:ln>
        </p:spPr>
        <p:txBody>
          <a:bodyPr anchorCtr="0" anchor="t" bIns="34275" lIns="68575" spcFirstLastPara="1" rIns="68575" wrap="square" tIns="34275">
            <a:spAutoFit/>
          </a:bodyPr>
          <a:lstStyle/>
          <a:p>
            <a:pPr indent="-336550" lvl="0" marL="342900" marR="0" rtl="0" algn="l">
              <a:lnSpc>
                <a:spcPct val="100000"/>
              </a:lnSpc>
              <a:spcBef>
                <a:spcPts val="0"/>
              </a:spcBef>
              <a:spcAft>
                <a:spcPts val="0"/>
              </a:spcAft>
              <a:buClr>
                <a:schemeClr val="dk1"/>
              </a:buClr>
              <a:buSzPts val="2100"/>
              <a:buFont typeface="Arial"/>
              <a:buChar char="•"/>
            </a:pPr>
            <a:r>
              <a:rPr b="1" i="0" lang="en-US" sz="3000" u="none" cap="none" strike="noStrike">
                <a:solidFill>
                  <a:schemeClr val="dk1"/>
                </a:solidFill>
                <a:latin typeface="Calibri"/>
                <a:ea typeface="Calibri"/>
                <a:cs typeface="Calibri"/>
                <a:sym typeface="Calibri"/>
              </a:rPr>
              <a:t>IOLS / BLUE OAKS:</a:t>
            </a:r>
            <a:r>
              <a:rPr b="0" i="0" lang="en-US" sz="3000" u="none" cap="none" strike="noStrike">
                <a:solidFill>
                  <a:schemeClr val="dk1"/>
                </a:solidFill>
                <a:latin typeface="Calibri"/>
                <a:ea typeface="Calibri"/>
                <a:cs typeface="Calibri"/>
                <a:sym typeface="Calibri"/>
              </a:rPr>
              <a:t> April 10-12</a:t>
            </a:r>
            <a:endParaRPr b="0" i="0" sz="15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2100"/>
              <a:buFont typeface="Arial"/>
              <a:buChar char="•"/>
            </a:pPr>
            <a:r>
              <a:rPr b="1" i="0" lang="en-US" sz="3000" u="none" cap="none" strike="noStrike">
                <a:solidFill>
                  <a:schemeClr val="dk1"/>
                </a:solidFill>
                <a:latin typeface="Calibri"/>
                <a:ea typeface="Calibri"/>
                <a:cs typeface="Calibri"/>
                <a:sym typeface="Calibri"/>
              </a:rPr>
              <a:t>65th District Dinner: </a:t>
            </a:r>
            <a:r>
              <a:rPr b="0" i="0" lang="en-US" sz="3000" u="none" cap="none" strike="noStrike">
                <a:solidFill>
                  <a:schemeClr val="dk1"/>
                </a:solidFill>
                <a:latin typeface="Calibri"/>
                <a:ea typeface="Calibri"/>
                <a:cs typeface="Calibri"/>
                <a:sym typeface="Calibri"/>
              </a:rPr>
              <a:t>May 9</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2100"/>
              <a:buFont typeface="Arial"/>
              <a:buChar char="•"/>
            </a:pPr>
            <a:r>
              <a:rPr b="1" i="0" lang="en-US" sz="3000" u="none" cap="none" strike="noStrike">
                <a:solidFill>
                  <a:schemeClr val="dk1"/>
                </a:solidFill>
                <a:latin typeface="Calibri"/>
                <a:ea typeface="Calibri"/>
                <a:cs typeface="Calibri"/>
                <a:sym typeface="Calibri"/>
              </a:rPr>
              <a:t>Camporee:</a:t>
            </a:r>
            <a:r>
              <a:rPr b="0" i="0" lang="en-US" sz="3000" u="none" cap="none" strike="noStrike">
                <a:solidFill>
                  <a:schemeClr val="dk1"/>
                </a:solidFill>
                <a:latin typeface="Calibri"/>
                <a:ea typeface="Calibri"/>
                <a:cs typeface="Calibri"/>
                <a:sym typeface="Calibri"/>
              </a:rPr>
              <a:t> May 15-17</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2100"/>
              <a:buFont typeface="Arial"/>
              <a:buChar char="•"/>
            </a:pPr>
            <a:r>
              <a:rPr b="1" i="0" lang="en-US" sz="3000" u="none" cap="none" strike="noStrike">
                <a:solidFill>
                  <a:schemeClr val="dk1"/>
                </a:solidFill>
                <a:latin typeface="Calibri"/>
                <a:ea typeface="Calibri"/>
                <a:cs typeface="Calibri"/>
                <a:sym typeface="Calibri"/>
              </a:rPr>
              <a:t>Cub Scouts Day Camp: </a:t>
            </a:r>
            <a:r>
              <a:rPr b="0" i="0" lang="en-US" sz="3000" u="none" cap="none" strike="noStrike">
                <a:solidFill>
                  <a:schemeClr val="dk1"/>
                </a:solidFill>
                <a:latin typeface="Calibri"/>
                <a:ea typeface="Calibri"/>
                <a:cs typeface="Calibri"/>
                <a:sym typeface="Calibri"/>
              </a:rPr>
              <a:t>June 23-26</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2100"/>
              <a:buFont typeface="Arial"/>
              <a:buChar char="•"/>
            </a:pPr>
            <a:r>
              <a:rPr b="1" i="0" lang="en-US" sz="3000" u="none" cap="none" strike="noStrike">
                <a:solidFill>
                  <a:schemeClr val="dk1"/>
                </a:solidFill>
                <a:latin typeface="Calibri"/>
                <a:ea typeface="Calibri"/>
                <a:cs typeface="Calibri"/>
                <a:sym typeface="Calibri"/>
              </a:rPr>
              <a:t>Sea Scouts Weekend: </a:t>
            </a:r>
            <a:r>
              <a:rPr b="0" i="0" lang="en-US" sz="3000" u="none" cap="none" strike="noStrike">
                <a:solidFill>
                  <a:schemeClr val="dk1"/>
                </a:solidFill>
                <a:latin typeface="Calibri"/>
                <a:ea typeface="Calibri"/>
                <a:cs typeface="Calibri"/>
                <a:sym typeface="Calibri"/>
              </a:rPr>
              <a:t>September 12-13</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2100"/>
              <a:buFont typeface="Arial"/>
              <a:buChar char="•"/>
            </a:pPr>
            <a:r>
              <a:rPr b="1" i="0" lang="en-US" sz="3000" u="none" cap="none" strike="noStrike">
                <a:solidFill>
                  <a:schemeClr val="dk1"/>
                </a:solidFill>
                <a:latin typeface="Calibri"/>
                <a:ea typeface="Calibri"/>
                <a:cs typeface="Calibri"/>
                <a:sym typeface="Calibri"/>
              </a:rPr>
              <a:t>Trail To Troop:</a:t>
            </a:r>
            <a:r>
              <a:rPr b="0" i="0" lang="en-US" sz="3000" u="none" cap="none" strike="noStrike">
                <a:solidFill>
                  <a:schemeClr val="dk1"/>
                </a:solidFill>
                <a:latin typeface="Calibri"/>
                <a:ea typeface="Calibri"/>
                <a:cs typeface="Calibri"/>
                <a:sym typeface="Calibri"/>
              </a:rPr>
              <a:t> October 2-4</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2100"/>
              <a:buFont typeface="Arial"/>
              <a:buChar char="•"/>
            </a:pPr>
            <a:r>
              <a:rPr b="0" i="1" lang="en-US" sz="3000" u="none" cap="none" strike="noStrike">
                <a:solidFill>
                  <a:schemeClr val="dk1"/>
                </a:solidFill>
                <a:latin typeface="Calibri"/>
                <a:ea typeface="Calibri"/>
                <a:cs typeface="Calibri"/>
                <a:sym typeface="Calibri"/>
              </a:rPr>
              <a:t>Ocean to Redwoods Adventure: July 5-11</a:t>
            </a:r>
            <a:endParaRPr b="0" i="1" sz="3000" u="none" cap="none" strike="noStrike">
              <a:solidFill>
                <a:schemeClr val="dk1"/>
              </a:solidFill>
              <a:latin typeface="Calibri"/>
              <a:ea typeface="Calibri"/>
              <a:cs typeface="Calibri"/>
              <a:sym typeface="Calibri"/>
            </a:endParaRPr>
          </a:p>
        </p:txBody>
      </p:sp>
      <p:pic>
        <p:nvPicPr>
          <p:cNvPr id="204" name="Google Shape;204;g3c5fc4f3ebe_0_70"/>
          <p:cNvPicPr preferRelativeResize="0"/>
          <p:nvPr/>
        </p:nvPicPr>
        <p:blipFill rotWithShape="1">
          <a:blip r:embed="rId3">
            <a:alphaModFix/>
          </a:blip>
          <a:srcRect b="0" l="0" r="0" t="0"/>
          <a:stretch/>
        </p:blipFill>
        <p:spPr>
          <a:xfrm>
            <a:off x="6260384" y="132041"/>
            <a:ext cx="2827672" cy="18410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c5fc4f3ebe_0_76"/>
          <p:cNvSpPr txBox="1"/>
          <p:nvPr>
            <p:ph type="title"/>
          </p:nvPr>
        </p:nvSpPr>
        <p:spPr>
          <a:xfrm>
            <a:off x="268886" y="307571"/>
            <a:ext cx="4717200" cy="994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34090"/>
              <a:buNone/>
            </a:pPr>
            <a:r>
              <a:rPr lang="en-US"/>
              <a:t>Check Your Unit Folder – Scouts BSA</a:t>
            </a:r>
            <a:endParaRPr/>
          </a:p>
        </p:txBody>
      </p:sp>
      <p:pic>
        <p:nvPicPr>
          <p:cNvPr id="210" name="Google Shape;210;g3c5fc4f3ebe_0_76"/>
          <p:cNvPicPr preferRelativeResize="0"/>
          <p:nvPr/>
        </p:nvPicPr>
        <p:blipFill rotWithShape="1">
          <a:blip r:embed="rId3">
            <a:alphaModFix/>
          </a:blip>
          <a:srcRect b="0" l="0" r="0" t="0"/>
          <a:stretch/>
        </p:blipFill>
        <p:spPr>
          <a:xfrm>
            <a:off x="4852852" y="0"/>
            <a:ext cx="4291148" cy="5143502"/>
          </a:xfrm>
          <a:prstGeom prst="rect">
            <a:avLst/>
          </a:prstGeom>
          <a:noFill/>
          <a:ln>
            <a:noFill/>
          </a:ln>
        </p:spPr>
      </p:pic>
      <p:sp>
        <p:nvSpPr>
          <p:cNvPr id="211" name="Google Shape;211;g3c5fc4f3ebe_0_76"/>
          <p:cNvSpPr txBox="1"/>
          <p:nvPr/>
        </p:nvSpPr>
        <p:spPr>
          <a:xfrm>
            <a:off x="263268" y="1301738"/>
            <a:ext cx="4811700" cy="2701200"/>
          </a:xfrm>
          <a:prstGeom prst="rect">
            <a:avLst/>
          </a:prstGeom>
          <a:noFill/>
          <a:ln>
            <a:noFill/>
          </a:ln>
        </p:spPr>
        <p:txBody>
          <a:bodyPr anchorCtr="0" anchor="t" bIns="34275" lIns="68575" spcFirstLastPara="1" rIns="68575" wrap="square" tIns="34275">
            <a:spAutoFit/>
          </a:bodyPr>
          <a:lstStyle/>
          <a:p>
            <a:pPr indent="-336550" lvl="0" marL="342900" marR="0" rtl="0" algn="l">
              <a:lnSpc>
                <a:spcPct val="100000"/>
              </a:lnSpc>
              <a:spcBef>
                <a:spcPts val="0"/>
              </a:spcBef>
              <a:spcAft>
                <a:spcPts val="0"/>
              </a:spcAft>
              <a:buClr>
                <a:schemeClr val="dk1"/>
              </a:buClr>
              <a:buSzPts val="2100"/>
              <a:buFont typeface="Arial"/>
              <a:buChar char="•"/>
            </a:pPr>
            <a:r>
              <a:rPr b="1" i="0" lang="en-US" sz="2700" u="none" cap="none" strike="noStrike">
                <a:solidFill>
                  <a:schemeClr val="dk1"/>
                </a:solidFill>
                <a:latin typeface="Calibri"/>
                <a:ea typeface="Calibri"/>
                <a:cs typeface="Calibri"/>
                <a:sym typeface="Calibri"/>
              </a:rPr>
              <a:t>Ages 14-20</a:t>
            </a:r>
            <a:endParaRPr b="0" i="0" sz="2700" u="none" cap="none" strike="noStrike">
              <a:solidFill>
                <a:schemeClr val="dk1"/>
              </a:solidFill>
              <a:latin typeface="Calibri"/>
              <a:ea typeface="Calibri"/>
              <a:cs typeface="Calibri"/>
              <a:sym typeface="Calibri"/>
            </a:endParaRPr>
          </a:p>
          <a:p>
            <a:pPr indent="-336550" lvl="0" marL="342900" marR="0" rtl="0" algn="l">
              <a:lnSpc>
                <a:spcPct val="100000"/>
              </a:lnSpc>
              <a:spcBef>
                <a:spcPts val="0"/>
              </a:spcBef>
              <a:spcAft>
                <a:spcPts val="0"/>
              </a:spcAft>
              <a:buClr>
                <a:schemeClr val="dk1"/>
              </a:buClr>
              <a:buSzPts val="2100"/>
              <a:buFont typeface="Arial"/>
              <a:buChar char="•"/>
            </a:pPr>
            <a:r>
              <a:rPr b="1" i="0" lang="en-US" sz="2700" u="none" cap="none" strike="noStrike">
                <a:solidFill>
                  <a:schemeClr val="dk1"/>
                </a:solidFill>
                <a:latin typeface="Calibri"/>
                <a:ea typeface="Calibri"/>
                <a:cs typeface="Calibri"/>
                <a:sym typeface="Calibri"/>
              </a:rPr>
              <a:t>13 Spots available</a:t>
            </a:r>
            <a:endParaRPr b="0" i="0" sz="14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2100"/>
              <a:buFont typeface="Arial"/>
              <a:buChar char="•"/>
            </a:pPr>
            <a:r>
              <a:rPr b="1" i="0" lang="en-US" sz="2700" u="none" cap="none" strike="noStrike">
                <a:solidFill>
                  <a:schemeClr val="dk1"/>
                </a:solidFill>
                <a:latin typeface="Calibri"/>
                <a:ea typeface="Calibri"/>
                <a:cs typeface="Calibri"/>
                <a:sym typeface="Calibri"/>
              </a:rPr>
              <a:t>New Adventure Each Day:</a:t>
            </a:r>
            <a:endParaRPr b="1" i="0" sz="2700" u="none" cap="none" strike="noStrike">
              <a:solidFill>
                <a:schemeClr val="dk1"/>
              </a:solidFill>
              <a:latin typeface="Calibri"/>
              <a:ea typeface="Calibri"/>
              <a:cs typeface="Calibri"/>
              <a:sym typeface="Calibri"/>
            </a:endParaRPr>
          </a:p>
          <a:p>
            <a:pPr indent="-241300" lvl="1" marL="685800" marR="0" rtl="0" algn="l">
              <a:lnSpc>
                <a:spcPct val="70000"/>
              </a:lnSpc>
              <a:spcBef>
                <a:spcPts val="0"/>
              </a:spcBef>
              <a:spcAft>
                <a:spcPts val="0"/>
              </a:spcAft>
              <a:buClr>
                <a:schemeClr val="dk1"/>
              </a:buClr>
              <a:buSzPts val="1200"/>
              <a:buFont typeface="Arial"/>
              <a:buChar char="○"/>
            </a:pPr>
            <a:r>
              <a:rPr b="1" i="0" lang="en-US" sz="1800" u="none" cap="none" strike="noStrike">
                <a:solidFill>
                  <a:schemeClr val="dk1"/>
                </a:solidFill>
                <a:latin typeface="Calibri"/>
                <a:ea typeface="Calibri"/>
                <a:cs typeface="Calibri"/>
                <a:sym typeface="Calibri"/>
              </a:rPr>
              <a:t>Backpacking</a:t>
            </a:r>
            <a:endParaRPr b="1" i="0" sz="1800" u="none" cap="none" strike="noStrike">
              <a:solidFill>
                <a:schemeClr val="dk1"/>
              </a:solidFill>
              <a:latin typeface="Calibri"/>
              <a:ea typeface="Calibri"/>
              <a:cs typeface="Calibri"/>
              <a:sym typeface="Calibri"/>
            </a:endParaRPr>
          </a:p>
          <a:p>
            <a:pPr indent="-241300" lvl="1" marL="685800" marR="0" rtl="0" algn="l">
              <a:lnSpc>
                <a:spcPct val="70000"/>
              </a:lnSpc>
              <a:spcBef>
                <a:spcPts val="0"/>
              </a:spcBef>
              <a:spcAft>
                <a:spcPts val="0"/>
              </a:spcAft>
              <a:buClr>
                <a:schemeClr val="dk1"/>
              </a:buClr>
              <a:buSzPts val="1200"/>
              <a:buFont typeface="Arial"/>
              <a:buChar char="○"/>
            </a:pPr>
            <a:r>
              <a:rPr b="1" i="0" lang="en-US" sz="1800" u="none" cap="none" strike="noStrike">
                <a:solidFill>
                  <a:schemeClr val="dk1"/>
                </a:solidFill>
                <a:latin typeface="Calibri"/>
                <a:ea typeface="Calibri"/>
                <a:cs typeface="Calibri"/>
                <a:sym typeface="Calibri"/>
              </a:rPr>
              <a:t>Beach exploration</a:t>
            </a:r>
            <a:endParaRPr b="1" i="0" sz="1800" u="none" cap="none" strike="noStrike">
              <a:solidFill>
                <a:schemeClr val="dk1"/>
              </a:solidFill>
              <a:latin typeface="Calibri"/>
              <a:ea typeface="Calibri"/>
              <a:cs typeface="Calibri"/>
              <a:sym typeface="Calibri"/>
            </a:endParaRPr>
          </a:p>
          <a:p>
            <a:pPr indent="-241300" lvl="1" marL="685800" marR="0" rtl="0" algn="l">
              <a:lnSpc>
                <a:spcPct val="70000"/>
              </a:lnSpc>
              <a:spcBef>
                <a:spcPts val="0"/>
              </a:spcBef>
              <a:spcAft>
                <a:spcPts val="0"/>
              </a:spcAft>
              <a:buClr>
                <a:schemeClr val="dk1"/>
              </a:buClr>
              <a:buSzPts val="1200"/>
              <a:buFont typeface="Arial"/>
              <a:buChar char="○"/>
            </a:pPr>
            <a:r>
              <a:rPr b="1" i="0" lang="en-US" sz="1800" u="none" cap="none" strike="noStrike">
                <a:solidFill>
                  <a:schemeClr val="dk1"/>
                </a:solidFill>
                <a:latin typeface="Calibri"/>
                <a:ea typeface="Calibri"/>
                <a:cs typeface="Calibri"/>
                <a:sym typeface="Calibri"/>
              </a:rPr>
              <a:t>Canoeing</a:t>
            </a:r>
            <a:endParaRPr b="1" i="0" sz="1800" u="none" cap="none" strike="noStrike">
              <a:solidFill>
                <a:schemeClr val="dk1"/>
              </a:solidFill>
              <a:latin typeface="Calibri"/>
              <a:ea typeface="Calibri"/>
              <a:cs typeface="Calibri"/>
              <a:sym typeface="Calibri"/>
            </a:endParaRPr>
          </a:p>
          <a:p>
            <a:pPr indent="-241300" lvl="1" marL="685800" marR="0" rtl="0" algn="l">
              <a:lnSpc>
                <a:spcPct val="70000"/>
              </a:lnSpc>
              <a:spcBef>
                <a:spcPts val="0"/>
              </a:spcBef>
              <a:spcAft>
                <a:spcPts val="0"/>
              </a:spcAft>
              <a:buClr>
                <a:schemeClr val="dk1"/>
              </a:buClr>
              <a:buSzPts val="1200"/>
              <a:buFont typeface="Arial"/>
              <a:buChar char="○"/>
            </a:pPr>
            <a:r>
              <a:rPr b="1" i="0" lang="en-US" sz="1800" u="none" cap="none" strike="noStrike">
                <a:solidFill>
                  <a:schemeClr val="dk1"/>
                </a:solidFill>
                <a:latin typeface="Calibri"/>
                <a:ea typeface="Calibri"/>
                <a:cs typeface="Calibri"/>
                <a:sym typeface="Calibri"/>
              </a:rPr>
              <a:t>Rope course</a:t>
            </a:r>
            <a:endParaRPr b="1" i="0" sz="1800" u="none" cap="none" strike="noStrike">
              <a:solidFill>
                <a:schemeClr val="dk1"/>
              </a:solidFill>
              <a:latin typeface="Calibri"/>
              <a:ea typeface="Calibri"/>
              <a:cs typeface="Calibri"/>
              <a:sym typeface="Calibri"/>
            </a:endParaRPr>
          </a:p>
          <a:p>
            <a:pPr indent="-241300" lvl="1" marL="685800" marR="0" rtl="0" algn="l">
              <a:lnSpc>
                <a:spcPct val="70000"/>
              </a:lnSpc>
              <a:spcBef>
                <a:spcPts val="0"/>
              </a:spcBef>
              <a:spcAft>
                <a:spcPts val="0"/>
              </a:spcAft>
              <a:buClr>
                <a:schemeClr val="dk1"/>
              </a:buClr>
              <a:buSzPts val="1200"/>
              <a:buFont typeface="Arial"/>
              <a:buChar char="○"/>
            </a:pPr>
            <a:r>
              <a:rPr b="1" i="0" lang="en-US" sz="1800" u="none" cap="none" strike="noStrike">
                <a:solidFill>
                  <a:schemeClr val="dk1"/>
                </a:solidFill>
                <a:latin typeface="Calibri"/>
                <a:ea typeface="Calibri"/>
                <a:cs typeface="Calibri"/>
                <a:sym typeface="Calibri"/>
              </a:rPr>
              <a:t>Up to 4 Merit Badges (incl. Cooking)</a:t>
            </a:r>
            <a:endParaRPr b="1" i="0" sz="2700" u="none" cap="none" strike="noStrike">
              <a:solidFill>
                <a:schemeClr val="dk1"/>
              </a:solidFill>
              <a:latin typeface="Calibri"/>
              <a:ea typeface="Calibri"/>
              <a:cs typeface="Calibri"/>
              <a:sym typeface="Calibri"/>
            </a:endParaRPr>
          </a:p>
          <a:p>
            <a:pPr indent="-336550" lvl="0" marL="342900" marR="0" rtl="0" algn="l">
              <a:lnSpc>
                <a:spcPct val="100000"/>
              </a:lnSpc>
              <a:spcBef>
                <a:spcPts val="0"/>
              </a:spcBef>
              <a:spcAft>
                <a:spcPts val="0"/>
              </a:spcAft>
              <a:buClr>
                <a:schemeClr val="dk1"/>
              </a:buClr>
              <a:buSzPts val="2100"/>
              <a:buFont typeface="Arial"/>
              <a:buChar char="•"/>
            </a:pPr>
            <a:r>
              <a:rPr b="1" i="0" lang="en-US" sz="2700" u="none" cap="none" strike="noStrike">
                <a:solidFill>
                  <a:schemeClr val="dk1"/>
                </a:solidFill>
                <a:latin typeface="Calibri"/>
                <a:ea typeface="Calibri"/>
                <a:cs typeface="Calibri"/>
                <a:sym typeface="Calibri"/>
              </a:rPr>
              <a:t>50% off fee* deal</a:t>
            </a:r>
            <a:endParaRPr b="0" i="0" sz="2700" u="none" cap="none" strike="noStrike">
              <a:solidFill>
                <a:schemeClr val="dk1"/>
              </a:solidFill>
              <a:latin typeface="Calibri"/>
              <a:ea typeface="Calibri"/>
              <a:cs typeface="Calibri"/>
              <a:sym typeface="Calibri"/>
            </a:endParaRPr>
          </a:p>
        </p:txBody>
      </p:sp>
      <p:sp>
        <p:nvSpPr>
          <p:cNvPr id="212" name="Google Shape;212;g3c5fc4f3ebe_0_76"/>
          <p:cNvSpPr txBox="1"/>
          <p:nvPr/>
        </p:nvSpPr>
        <p:spPr>
          <a:xfrm>
            <a:off x="263269" y="4349363"/>
            <a:ext cx="25296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If In-Council Camp week booked.</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Regular fee: $800 until 03-25</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c5fc4f3ebe_0_83"/>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More Council Events: </a:t>
            </a:r>
            <a:endParaRPr/>
          </a:p>
        </p:txBody>
      </p:sp>
      <p:pic>
        <p:nvPicPr>
          <p:cNvPr id="218" name="Google Shape;218;g3c5fc4f3ebe_0_83"/>
          <p:cNvPicPr preferRelativeResize="0"/>
          <p:nvPr/>
        </p:nvPicPr>
        <p:blipFill rotWithShape="1">
          <a:blip r:embed="rId3">
            <a:alphaModFix/>
          </a:blip>
          <a:srcRect b="0" l="0" r="0" t="0"/>
          <a:stretch/>
        </p:blipFill>
        <p:spPr>
          <a:xfrm>
            <a:off x="0" y="1068672"/>
            <a:ext cx="4924269" cy="4016777"/>
          </a:xfrm>
          <a:prstGeom prst="rect">
            <a:avLst/>
          </a:prstGeom>
          <a:noFill/>
          <a:ln>
            <a:noFill/>
          </a:ln>
        </p:spPr>
      </p:pic>
      <p:pic>
        <p:nvPicPr>
          <p:cNvPr id="219" name="Google Shape;219;g3c5fc4f3ebe_0_83"/>
          <p:cNvPicPr preferRelativeResize="0"/>
          <p:nvPr/>
        </p:nvPicPr>
        <p:blipFill rotWithShape="1">
          <a:blip r:embed="rId4">
            <a:alphaModFix/>
          </a:blip>
          <a:srcRect b="0" l="0" r="0" t="0"/>
          <a:stretch/>
        </p:blipFill>
        <p:spPr>
          <a:xfrm>
            <a:off x="8115300" y="0"/>
            <a:ext cx="1028700" cy="2286000"/>
          </a:xfrm>
          <a:prstGeom prst="rect">
            <a:avLst/>
          </a:prstGeom>
          <a:noFill/>
          <a:ln>
            <a:noFill/>
          </a:ln>
        </p:spPr>
      </p:pic>
      <p:sp>
        <p:nvSpPr>
          <p:cNvPr id="220" name="Google Shape;220;g3c5fc4f3ebe_0_83"/>
          <p:cNvSpPr txBox="1"/>
          <p:nvPr/>
        </p:nvSpPr>
        <p:spPr>
          <a:xfrm>
            <a:off x="5353570" y="1009697"/>
            <a:ext cx="2896500" cy="1362300"/>
          </a:xfrm>
          <a:prstGeom prst="rect">
            <a:avLst/>
          </a:prstGeom>
          <a:noFill/>
          <a:ln>
            <a:noFill/>
          </a:ln>
        </p:spPr>
        <p:txBody>
          <a:bodyPr anchorCtr="0" anchor="t" bIns="34275" lIns="68575" spcFirstLastPara="1" rIns="68575" wrap="square" tIns="34275">
            <a:spAutoFit/>
          </a:bodyPr>
          <a:lstStyle/>
          <a:p>
            <a:pPr indent="-336550" lvl="0" marL="342900" marR="0" rtl="0" algn="l">
              <a:lnSpc>
                <a:spcPct val="100000"/>
              </a:lnSpc>
              <a:spcBef>
                <a:spcPts val="0"/>
              </a:spcBef>
              <a:spcAft>
                <a:spcPts val="0"/>
              </a:spcAft>
              <a:buClr>
                <a:srgbClr val="000000"/>
              </a:buClr>
              <a:buSzPts val="2100"/>
              <a:buFont typeface="Arial"/>
              <a:buChar char="•"/>
            </a:pPr>
            <a:r>
              <a:rPr b="1" i="0" lang="en-US" sz="2100" u="none" cap="none" strike="noStrike">
                <a:solidFill>
                  <a:srgbClr val="000000"/>
                </a:solidFill>
                <a:latin typeface="Arial"/>
                <a:ea typeface="Arial"/>
                <a:cs typeface="Arial"/>
                <a:sym typeface="Arial"/>
              </a:rPr>
              <a:t>Clayton Carroll</a:t>
            </a:r>
            <a:endParaRPr sz="1100"/>
          </a:p>
          <a:p>
            <a:pPr indent="-336550" lvl="0" marL="342900" marR="0" rtl="0" algn="l">
              <a:lnSpc>
                <a:spcPct val="100000"/>
              </a:lnSpc>
              <a:spcBef>
                <a:spcPts val="0"/>
              </a:spcBef>
              <a:spcAft>
                <a:spcPts val="0"/>
              </a:spcAft>
              <a:buClr>
                <a:srgbClr val="000000"/>
              </a:buClr>
              <a:buSzPts val="2100"/>
              <a:buFont typeface="Arial"/>
              <a:buChar char="•"/>
            </a:pPr>
            <a:r>
              <a:rPr b="1" i="0" lang="en-US" sz="2100" u="none" cap="none" strike="noStrike">
                <a:solidFill>
                  <a:srgbClr val="000000"/>
                </a:solidFill>
                <a:latin typeface="Arial"/>
                <a:ea typeface="Arial"/>
                <a:cs typeface="Arial"/>
                <a:sym typeface="Arial"/>
              </a:rPr>
              <a:t>Greg Dyson</a:t>
            </a:r>
            <a:endParaRPr sz="1100"/>
          </a:p>
          <a:p>
            <a:pPr indent="-336550" lvl="0" marL="342900" marR="0" rtl="0" algn="l">
              <a:lnSpc>
                <a:spcPct val="100000"/>
              </a:lnSpc>
              <a:spcBef>
                <a:spcPts val="0"/>
              </a:spcBef>
              <a:spcAft>
                <a:spcPts val="0"/>
              </a:spcAft>
              <a:buClr>
                <a:srgbClr val="000000"/>
              </a:buClr>
              <a:buSzPts val="2100"/>
              <a:buFont typeface="Arial"/>
              <a:buChar char="•"/>
            </a:pPr>
            <a:r>
              <a:rPr b="1" i="0" lang="en-US" sz="2100" u="none" cap="none" strike="noStrike">
                <a:solidFill>
                  <a:srgbClr val="000000"/>
                </a:solidFill>
                <a:latin typeface="Arial"/>
                <a:ea typeface="Arial"/>
                <a:cs typeface="Arial"/>
                <a:sym typeface="Arial"/>
              </a:rPr>
              <a:t>Terri Dyson</a:t>
            </a:r>
            <a:endParaRPr sz="1100"/>
          </a:p>
          <a:p>
            <a:pPr indent="-336550" lvl="0" marL="342900" marR="0" rtl="0" algn="l">
              <a:lnSpc>
                <a:spcPct val="100000"/>
              </a:lnSpc>
              <a:spcBef>
                <a:spcPts val="0"/>
              </a:spcBef>
              <a:spcAft>
                <a:spcPts val="0"/>
              </a:spcAft>
              <a:buClr>
                <a:srgbClr val="000000"/>
              </a:buClr>
              <a:buSzPts val="2100"/>
              <a:buFont typeface="Arial"/>
              <a:buChar char="•"/>
            </a:pPr>
            <a:r>
              <a:rPr b="1" i="0" lang="en-US" sz="2100" u="none" cap="none" strike="noStrike">
                <a:solidFill>
                  <a:srgbClr val="000000"/>
                </a:solidFill>
                <a:latin typeface="Arial"/>
                <a:ea typeface="Arial"/>
                <a:cs typeface="Arial"/>
                <a:sym typeface="Arial"/>
              </a:rPr>
              <a:t>Robert Nuddleman</a:t>
            </a:r>
            <a:endParaRPr b="1" i="0" sz="2100" u="none" cap="none" strike="noStrike">
              <a:solidFill>
                <a:srgbClr val="000000"/>
              </a:solidFill>
              <a:latin typeface="Arial"/>
              <a:ea typeface="Arial"/>
              <a:cs typeface="Arial"/>
              <a:sym typeface="Arial"/>
            </a:endParaRPr>
          </a:p>
        </p:txBody>
      </p:sp>
      <p:pic>
        <p:nvPicPr>
          <p:cNvPr id="221" name="Google Shape;221;g3c5fc4f3ebe_0_83"/>
          <p:cNvPicPr preferRelativeResize="0"/>
          <p:nvPr/>
        </p:nvPicPr>
        <p:blipFill rotWithShape="1">
          <a:blip r:embed="rId5">
            <a:alphaModFix/>
          </a:blip>
          <a:srcRect b="0" l="0" r="0" t="0"/>
          <a:stretch/>
        </p:blipFill>
        <p:spPr>
          <a:xfrm>
            <a:off x="6063347" y="2658433"/>
            <a:ext cx="1784004" cy="17840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3c5fc4f3ebe_0_91"/>
          <p:cNvPicPr preferRelativeResize="0"/>
          <p:nvPr/>
        </p:nvPicPr>
        <p:blipFill rotWithShape="1">
          <a:blip r:embed="rId3">
            <a:alphaModFix/>
          </a:blip>
          <a:srcRect b="0" l="0" r="0" t="0"/>
          <a:stretch/>
        </p:blipFill>
        <p:spPr>
          <a:xfrm>
            <a:off x="4851583" y="3250562"/>
            <a:ext cx="1793081" cy="1435894"/>
          </a:xfrm>
          <a:prstGeom prst="rect">
            <a:avLst/>
          </a:prstGeom>
          <a:noFill/>
          <a:ln>
            <a:noFill/>
          </a:ln>
        </p:spPr>
      </p:pic>
      <p:sp>
        <p:nvSpPr>
          <p:cNvPr id="227" name="Google Shape;227;g3c5fc4f3ebe_0_91"/>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Summer Camps</a:t>
            </a:r>
            <a:endParaRPr/>
          </a:p>
        </p:txBody>
      </p:sp>
      <p:graphicFrame>
        <p:nvGraphicFramePr>
          <p:cNvPr id="228" name="Google Shape;228;g3c5fc4f3ebe_0_91"/>
          <p:cNvGraphicFramePr/>
          <p:nvPr/>
        </p:nvGraphicFramePr>
        <p:xfrm>
          <a:off x="667999" y="1203064"/>
          <a:ext cx="3000000" cy="3000000"/>
        </p:xfrm>
        <a:graphic>
          <a:graphicData uri="http://schemas.openxmlformats.org/drawingml/2006/table">
            <a:tbl>
              <a:tblPr bandRow="1" firstRow="1">
                <a:noFill/>
                <a:tableStyleId>{73D20A44-43FD-4EDC-8EE6-BF3488E30794}</a:tableStyleId>
              </a:tblPr>
              <a:tblGrid>
                <a:gridCol w="1094675"/>
                <a:gridCol w="1094675"/>
                <a:gridCol w="1094675"/>
                <a:gridCol w="1094675"/>
                <a:gridCol w="1094675"/>
                <a:gridCol w="1094675"/>
                <a:gridCol w="1094675"/>
              </a:tblGrid>
              <a:tr h="2781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Week 1</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Week 2</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Week 3</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Week 4</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Week 5</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Week 6</a:t>
                      </a:r>
                      <a:endParaRPr sz="1100" u="none" cap="none" strike="noStrike"/>
                    </a:p>
                  </a:txBody>
                  <a:tcPr marT="34300" marB="34300" marR="68600" marL="68600"/>
                </a:tc>
              </a:tr>
              <a:tr h="2781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Camp </a:t>
                      </a:r>
                      <a:r>
                        <a:rPr b="1" lang="en-US" sz="1400" u="none" cap="none" strike="noStrike">
                          <a:solidFill>
                            <a:srgbClr val="C00000"/>
                          </a:solidFill>
                        </a:rPr>
                        <a:t>Royaneh</a:t>
                      </a:r>
                      <a:endParaRPr b="1" sz="1400" u="none" cap="none" strike="noStrike">
                        <a:solidFill>
                          <a:srgbClr val="C00000"/>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C00000"/>
                          </a:solidFill>
                        </a:rPr>
                        <a:t>924</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C00000"/>
                          </a:solidFill>
                        </a:rPr>
                        <a:t>908, </a:t>
                      </a:r>
                      <a:r>
                        <a:rPr b="1" lang="en-US" sz="1400" u="none" cap="none" strike="noStrike">
                          <a:solidFill>
                            <a:srgbClr val="C00000"/>
                          </a:solidFill>
                        </a:rPr>
                        <a:t>2981</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C00000"/>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rgbClr val="C00000"/>
                          </a:solidFill>
                        </a:rPr>
                        <a:t>2981</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r h="27815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accent1"/>
                          </a:solidFill>
                        </a:rPr>
                        <a:t>Wente</a:t>
                      </a:r>
                      <a:r>
                        <a:rPr lang="en-US" sz="1400" u="none" cap="none" strike="noStrike"/>
                        <a:t> Scout Reservation</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70C0"/>
                          </a:solidFill>
                        </a:rPr>
                        <a:t>900</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70C0"/>
                          </a:solidFill>
                        </a:rPr>
                        <a:t>947</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70C0"/>
                          </a:solidFill>
                        </a:rPr>
                        <a:t>948, 981</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70C0"/>
                          </a:solidFill>
                        </a:rPr>
                        <a:t>939, </a:t>
                      </a:r>
                      <a:r>
                        <a:rPr b="1" lang="en-US" sz="1400" u="none" cap="none" strike="noStrike">
                          <a:solidFill>
                            <a:srgbClr val="0070C0"/>
                          </a:solidFill>
                        </a:rPr>
                        <a:t>941</a:t>
                      </a:r>
                      <a:r>
                        <a:rPr lang="en-US" sz="1400" u="none" cap="none" strike="noStrike">
                          <a:solidFill>
                            <a:srgbClr val="0070C0"/>
                          </a:solidFill>
                        </a:rPr>
                        <a:t>, </a:t>
                      </a:r>
                      <a:r>
                        <a:rPr b="1" lang="en-US" sz="1400" u="none" cap="none" strike="noStrike">
                          <a:solidFill>
                            <a:srgbClr val="0070C0"/>
                          </a:solidFill>
                        </a:rPr>
                        <a:t>998</a:t>
                      </a:r>
                      <a:r>
                        <a:rPr lang="en-US" sz="1400" u="none" cap="none" strike="noStrike">
                          <a:solidFill>
                            <a:srgbClr val="0070C0"/>
                          </a:solidFill>
                        </a:rPr>
                        <a:t>, </a:t>
                      </a:r>
                      <a:r>
                        <a:rPr b="1" lang="en-US" sz="1400" u="none" cap="none" strike="noStrike">
                          <a:solidFill>
                            <a:srgbClr val="0070C0"/>
                          </a:solidFill>
                        </a:rPr>
                        <a:t>2942</a:t>
                      </a:r>
                      <a:r>
                        <a:rPr lang="en-US" sz="1400" u="none" cap="none" strike="noStrike">
                          <a:solidFill>
                            <a:srgbClr val="0070C0"/>
                          </a:solidFill>
                        </a:rPr>
                        <a:t>, 2998</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70C0"/>
                          </a:solidFill>
                        </a:rPr>
                        <a:t>905</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r h="2781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Camp </a:t>
                      </a:r>
                      <a:r>
                        <a:rPr b="1" lang="en-US" sz="1400" u="none" cap="none" strike="noStrike">
                          <a:solidFill>
                            <a:srgbClr val="548135"/>
                          </a:solidFill>
                        </a:rPr>
                        <a:t>Wolfeboro</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rgbClr val="548135"/>
                          </a:solidFill>
                        </a:rPr>
                        <a:t>941</a:t>
                      </a:r>
                      <a:r>
                        <a:rPr lang="en-US" sz="1400" u="none" cap="none" strike="noStrike">
                          <a:solidFill>
                            <a:srgbClr val="548135"/>
                          </a:solidFill>
                        </a:rPr>
                        <a:t>, </a:t>
                      </a:r>
                      <a:r>
                        <a:rPr b="1" lang="en-US" sz="1400" u="none" cap="none" strike="noStrike">
                          <a:solidFill>
                            <a:srgbClr val="548135"/>
                          </a:solidFill>
                        </a:rPr>
                        <a:t>998</a:t>
                      </a:r>
                      <a:r>
                        <a:rPr lang="en-US" sz="1400" u="none" cap="none" strike="noStrike">
                          <a:solidFill>
                            <a:srgbClr val="548135"/>
                          </a:solidFill>
                        </a:rPr>
                        <a:t>, </a:t>
                      </a:r>
                      <a:r>
                        <a:rPr b="1" lang="en-US" sz="1400" u="none" cap="none" strike="noStrike">
                          <a:solidFill>
                            <a:srgbClr val="548135"/>
                          </a:solidFill>
                        </a:rPr>
                        <a:t>999, 2942</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548135"/>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548135"/>
                          </a:solidFill>
                        </a:rPr>
                        <a:t>911</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548135"/>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548135"/>
                        </a:solidFill>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548135"/>
                        </a:solidFill>
                      </a:endParaRPr>
                    </a:p>
                  </a:txBody>
                  <a:tcPr marT="34300" marB="34300" marR="68600" marL="68600"/>
                </a:tc>
              </a:tr>
            </a:tbl>
          </a:graphicData>
        </a:graphic>
      </p:graphicFrame>
      <p:sp>
        <p:nvSpPr>
          <p:cNvPr id="229" name="Google Shape;229;g3c5fc4f3ebe_0_91"/>
          <p:cNvSpPr txBox="1"/>
          <p:nvPr/>
        </p:nvSpPr>
        <p:spPr>
          <a:xfrm>
            <a:off x="628650" y="4696547"/>
            <a:ext cx="4995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US" sz="1800" u="none" cap="none" strike="noStrike">
                <a:solidFill>
                  <a:schemeClr val="lt1"/>
                </a:solidFill>
                <a:latin typeface="Arial"/>
                <a:ea typeface="Arial"/>
                <a:cs typeface="Arial"/>
                <a:sym typeface="Arial"/>
              </a:rPr>
              <a:t>Consider Provisional Scout option</a:t>
            </a:r>
            <a:endParaRPr b="1" i="0" sz="900" u="none" cap="none" strike="noStrike">
              <a:solidFill>
                <a:schemeClr val="lt1"/>
              </a:solidFill>
              <a:latin typeface="Arial"/>
              <a:ea typeface="Arial"/>
              <a:cs typeface="Arial"/>
              <a:sym typeface="Arial"/>
            </a:endParaRPr>
          </a:p>
        </p:txBody>
      </p:sp>
      <p:sp>
        <p:nvSpPr>
          <p:cNvPr id="230" name="Google Shape;230;g3c5fc4f3ebe_0_91"/>
          <p:cNvSpPr txBox="1"/>
          <p:nvPr/>
        </p:nvSpPr>
        <p:spPr>
          <a:xfrm>
            <a:off x="6730358" y="3171066"/>
            <a:ext cx="17457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Bold: </a:t>
            </a:r>
            <a:r>
              <a:rPr b="0" i="0" lang="en-US" sz="900" u="none" cap="none" strike="noStrike">
                <a:solidFill>
                  <a:schemeClr val="dk1"/>
                </a:solidFill>
                <a:latin typeface="Arial"/>
                <a:ea typeface="Arial"/>
                <a:cs typeface="Arial"/>
                <a:sym typeface="Arial"/>
              </a:rPr>
              <a:t>multiple weeks booked</a:t>
            </a:r>
            <a:endParaRPr b="0" i="0" sz="1100" u="none" cap="none" strike="noStrike">
              <a:solidFill>
                <a:srgbClr val="000000"/>
              </a:solidFill>
              <a:latin typeface="Arial"/>
              <a:ea typeface="Arial"/>
              <a:cs typeface="Arial"/>
              <a:sym typeface="Arial"/>
            </a:endParaRPr>
          </a:p>
        </p:txBody>
      </p:sp>
      <p:pic>
        <p:nvPicPr>
          <p:cNvPr id="231" name="Google Shape;231;g3c5fc4f3ebe_0_91"/>
          <p:cNvPicPr preferRelativeResize="0"/>
          <p:nvPr/>
        </p:nvPicPr>
        <p:blipFill rotWithShape="1">
          <a:blip r:embed="rId4">
            <a:alphaModFix/>
          </a:blip>
          <a:srcRect b="0" l="0" r="0" t="0"/>
          <a:stretch/>
        </p:blipFill>
        <p:spPr>
          <a:xfrm>
            <a:off x="668006" y="3240469"/>
            <a:ext cx="1010081" cy="15178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31c3cd07d6c_0_0"/>
          <p:cNvSpPr txBox="1"/>
          <p:nvPr>
            <p:ph type="title"/>
          </p:nvPr>
        </p:nvSpPr>
        <p:spPr>
          <a:xfrm>
            <a:off x="457200" y="25710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extLst>
                  <a:ext uri="http://customooxmlschemas.google.com/">
                    <go:slidesCustomData xmlns:go="http://customooxmlschemas.google.com/" textRoundtripDataId="0"/>
                  </a:ext>
                </a:extLst>
              </a:rPr>
              <a:t>Please </a:t>
            </a:r>
            <a:r>
              <a:rPr lang="en-US"/>
              <a:t>Sign-in</a:t>
            </a:r>
            <a:endParaRPr sz="2600">
              <a:solidFill>
                <a:srgbClr val="C00000"/>
              </a:solidFill>
            </a:endParaRPr>
          </a:p>
        </p:txBody>
      </p:sp>
      <p:sp>
        <p:nvSpPr>
          <p:cNvPr id="90" name="Google Shape;90;g31c3cd07d6c_0_0"/>
          <p:cNvSpPr txBox="1"/>
          <p:nvPr>
            <p:ph idx="1" type="body"/>
          </p:nvPr>
        </p:nvSpPr>
        <p:spPr>
          <a:xfrm>
            <a:off x="3796750" y="1245200"/>
            <a:ext cx="51597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a:p>
            <a:pPr indent="0" lvl="0" marL="0" rtl="0" algn="l">
              <a:lnSpc>
                <a:spcPct val="115000"/>
              </a:lnSpc>
              <a:spcBef>
                <a:spcPts val="400"/>
              </a:spcBef>
              <a:spcAft>
                <a:spcPts val="0"/>
              </a:spcAft>
              <a:buClr>
                <a:schemeClr val="dk1"/>
              </a:buClr>
              <a:buSzPts val="1100"/>
              <a:buFont typeface="Arial"/>
              <a:buNone/>
            </a:pPr>
            <a:r>
              <a:rPr lang="en-US">
                <a:solidFill>
                  <a:srgbClr val="0000FF"/>
                </a:solidFill>
              </a:rPr>
              <a:t>Network: Blue Oaks</a:t>
            </a:r>
            <a:r>
              <a:rPr lang="en-US"/>
              <a:t> </a:t>
            </a:r>
            <a:endParaRPr b="1"/>
          </a:p>
          <a:p>
            <a:pPr indent="0" lvl="0" marL="0" rtl="0" algn="l">
              <a:lnSpc>
                <a:spcPct val="115000"/>
              </a:lnSpc>
              <a:spcBef>
                <a:spcPts val="1200"/>
              </a:spcBef>
              <a:spcAft>
                <a:spcPts val="0"/>
              </a:spcAft>
              <a:buClr>
                <a:schemeClr val="dk1"/>
              </a:buClr>
              <a:buSzPts val="1100"/>
              <a:buFont typeface="Arial"/>
              <a:buNone/>
            </a:pPr>
            <a:r>
              <a:rPr lang="en-US"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indent="0" lvl="0" marL="0" rtl="0" algn="l">
              <a:lnSpc>
                <a:spcPct val="115000"/>
              </a:lnSpc>
              <a:spcBef>
                <a:spcPts val="400"/>
              </a:spcBef>
              <a:spcAft>
                <a:spcPts val="0"/>
              </a:spcAft>
              <a:buSzPts val="1100"/>
              <a:buNone/>
            </a:pPr>
            <a:r>
              <a:rPr lang="en-US">
                <a:solidFill>
                  <a:srgbClr val="0000FF"/>
                </a:solidFill>
              </a:rPr>
              <a:t>Password:</a:t>
            </a:r>
            <a:r>
              <a:rPr lang="en-US"/>
              <a:t> 7139KollCenter</a:t>
            </a:r>
            <a:endParaRPr>
              <a:solidFill>
                <a:srgbClr val="0000FF"/>
              </a:solidFill>
            </a:endParaRPr>
          </a:p>
        </p:txBody>
      </p:sp>
      <p:pic>
        <p:nvPicPr>
          <p:cNvPr id="91" name="Google Shape;91;g31c3cd07d6c_0_0">
            <a:hlinkClick r:id="rId4"/>
          </p:cNvPr>
          <p:cNvPicPr preferRelativeResize="0"/>
          <p:nvPr/>
        </p:nvPicPr>
        <p:blipFill rotWithShape="1">
          <a:blip r:embed="rId5">
            <a:alphaModFix/>
          </a:blip>
          <a:srcRect b="0" l="0" r="0" t="0"/>
          <a:stretch/>
        </p:blipFill>
        <p:spPr>
          <a:xfrm>
            <a:off x="64050" y="1056350"/>
            <a:ext cx="3830300" cy="3830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c5fc4f3ebe_0_100"/>
          <p:cNvSpPr txBox="1"/>
          <p:nvPr>
            <p:ph type="title"/>
          </p:nvPr>
        </p:nvSpPr>
        <p:spPr>
          <a:xfrm>
            <a:off x="342900" y="300038"/>
            <a:ext cx="6172200" cy="49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Lost &amp; Found</a:t>
            </a:r>
            <a:endParaRPr/>
          </a:p>
        </p:txBody>
      </p:sp>
      <p:pic>
        <p:nvPicPr>
          <p:cNvPr id="237" name="Google Shape;237;g3c5fc4f3ebe_0_100"/>
          <p:cNvPicPr preferRelativeResize="0"/>
          <p:nvPr/>
        </p:nvPicPr>
        <p:blipFill rotWithShape="1">
          <a:blip r:embed="rId3">
            <a:alphaModFix/>
          </a:blip>
          <a:srcRect b="0" l="0" r="0" t="0"/>
          <a:stretch/>
        </p:blipFill>
        <p:spPr>
          <a:xfrm>
            <a:off x="0" y="2406263"/>
            <a:ext cx="4866198" cy="2737237"/>
          </a:xfrm>
          <a:prstGeom prst="rect">
            <a:avLst/>
          </a:prstGeom>
          <a:noFill/>
          <a:ln>
            <a:noFill/>
          </a:ln>
        </p:spPr>
      </p:pic>
      <p:pic>
        <p:nvPicPr>
          <p:cNvPr id="238" name="Google Shape;238;g3c5fc4f3ebe_0_100"/>
          <p:cNvPicPr preferRelativeResize="0"/>
          <p:nvPr/>
        </p:nvPicPr>
        <p:blipFill rotWithShape="1">
          <a:blip r:embed="rId4">
            <a:alphaModFix/>
          </a:blip>
          <a:srcRect b="0" l="0" r="0" t="0"/>
          <a:stretch/>
        </p:blipFill>
        <p:spPr>
          <a:xfrm>
            <a:off x="6756622" y="-18401"/>
            <a:ext cx="2387379" cy="5161901"/>
          </a:xfrm>
          <a:prstGeom prst="rect">
            <a:avLst/>
          </a:prstGeom>
          <a:noFill/>
          <a:ln>
            <a:noFill/>
          </a:ln>
        </p:spPr>
      </p:pic>
      <p:sp>
        <p:nvSpPr>
          <p:cNvPr id="239" name="Google Shape;239;g3c5fc4f3ebe_0_100"/>
          <p:cNvSpPr txBox="1"/>
          <p:nvPr/>
        </p:nvSpPr>
        <p:spPr>
          <a:xfrm>
            <a:off x="628650" y="1172453"/>
            <a:ext cx="81912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PWD Tune Up, Jan. 10, 2026 Pleasanton</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Pinewood Derby - W. D. Boyce Council" id="244" name="Google Shape;244;g3c5fc4f3ebe_0_107"/>
          <p:cNvPicPr preferRelativeResize="0"/>
          <p:nvPr/>
        </p:nvPicPr>
        <p:blipFill rotWithShape="1">
          <a:blip r:embed="rId3">
            <a:alphaModFix/>
          </a:blip>
          <a:srcRect b="0" l="0" r="0" t="0"/>
          <a:stretch/>
        </p:blipFill>
        <p:spPr>
          <a:xfrm>
            <a:off x="125837" y="1110134"/>
            <a:ext cx="5384574" cy="1946299"/>
          </a:xfrm>
          <a:prstGeom prst="rect">
            <a:avLst/>
          </a:prstGeom>
          <a:noFill/>
          <a:ln>
            <a:noFill/>
          </a:ln>
        </p:spPr>
      </p:pic>
      <p:sp>
        <p:nvSpPr>
          <p:cNvPr id="245" name="Google Shape;245;g3c5fc4f3ebe_0_107"/>
          <p:cNvSpPr txBox="1"/>
          <p:nvPr>
            <p:ph type="title"/>
          </p:nvPr>
        </p:nvSpPr>
        <p:spPr>
          <a:xfrm>
            <a:off x="383651" y="94940"/>
            <a:ext cx="22722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75697"/>
              </a:buClr>
              <a:buSzPts val="3300"/>
              <a:buFont typeface="Arial Black"/>
              <a:buNone/>
            </a:pPr>
            <a:r>
              <a:rPr lang="en-US"/>
              <a:t>What If?</a:t>
            </a:r>
            <a:endParaRPr/>
          </a:p>
        </p:txBody>
      </p:sp>
      <p:sp>
        <p:nvSpPr>
          <p:cNvPr id="246" name="Google Shape;246;g3c5fc4f3ebe_0_107"/>
          <p:cNvSpPr txBox="1"/>
          <p:nvPr/>
        </p:nvSpPr>
        <p:spPr>
          <a:xfrm>
            <a:off x="5985958" y="94940"/>
            <a:ext cx="2715000" cy="43020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50000"/>
              </a:lnSpc>
              <a:spcBef>
                <a:spcPts val="0"/>
              </a:spcBef>
              <a:spcAft>
                <a:spcPts val="0"/>
              </a:spcAft>
              <a:buClr>
                <a:srgbClr val="000000"/>
              </a:buClr>
              <a:buSzPts val="2400"/>
              <a:buFont typeface="Arial"/>
              <a:buChar char="•"/>
            </a:pPr>
            <a:r>
              <a:rPr b="1" i="0" lang="en-US" sz="3000" u="none" cap="none" strike="noStrike">
                <a:solidFill>
                  <a:srgbClr val="C00000"/>
                </a:solidFill>
                <a:latin typeface="Arial"/>
                <a:ea typeface="Arial"/>
                <a:cs typeface="Arial"/>
                <a:sym typeface="Arial"/>
              </a:rPr>
              <a:t>District-wide</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Best 3 cars/Pack</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Best-In-Show</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Adult Outlaw</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Trophies!</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 and More!</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1400" u="none" cap="none" strike="noStrike">
                <a:solidFill>
                  <a:schemeClr val="dk1"/>
                </a:solidFill>
                <a:latin typeface="Arial"/>
                <a:ea typeface="Arial"/>
                <a:cs typeface="Arial"/>
                <a:sym typeface="Arial"/>
              </a:rPr>
              <a:t>Entry fee to cover logistics + prizes</a:t>
            </a:r>
            <a:endParaRPr b="0" i="0" sz="1400" u="none" cap="none" strike="noStrike">
              <a:solidFill>
                <a:schemeClr val="dk1"/>
              </a:solidFill>
              <a:latin typeface="Arial"/>
              <a:ea typeface="Arial"/>
              <a:cs typeface="Arial"/>
              <a:sym typeface="Arial"/>
            </a:endParaRPr>
          </a:p>
        </p:txBody>
      </p:sp>
      <p:sp>
        <p:nvSpPr>
          <p:cNvPr id="247" name="Google Shape;247;g3c5fc4f3ebe_0_107"/>
          <p:cNvSpPr txBox="1"/>
          <p:nvPr/>
        </p:nvSpPr>
        <p:spPr>
          <a:xfrm>
            <a:off x="168278" y="3776310"/>
            <a:ext cx="35709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Interest list at: filiberto.decal@scouting.org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3c5fc4f3ebe_0_114"/>
          <p:cNvSpPr txBox="1"/>
          <p:nvPr>
            <p:ph type="title"/>
          </p:nvPr>
        </p:nvSpPr>
        <p:spPr>
          <a:xfrm>
            <a:off x="268357" y="273844"/>
            <a:ext cx="87246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75697"/>
              </a:buClr>
              <a:buSzPts val="3300"/>
              <a:buFont typeface="Arial Black"/>
              <a:buNone/>
            </a:pPr>
            <a:r>
              <a:rPr lang="en-US"/>
              <a:t>In Other News:</a:t>
            </a:r>
            <a:endParaRPr/>
          </a:p>
        </p:txBody>
      </p:sp>
      <p:sp>
        <p:nvSpPr>
          <p:cNvPr id="253" name="Google Shape;253;g3c5fc4f3ebe_0_114"/>
          <p:cNvSpPr txBox="1"/>
          <p:nvPr/>
        </p:nvSpPr>
        <p:spPr>
          <a:xfrm>
            <a:off x="4901131" y="957683"/>
            <a:ext cx="4242900" cy="15468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50000"/>
              </a:lnSpc>
              <a:spcBef>
                <a:spcPts val="0"/>
              </a:spcBef>
              <a:spcAft>
                <a:spcPts val="0"/>
              </a:spcAft>
              <a:buClr>
                <a:srgbClr val="000000"/>
              </a:buClr>
              <a:buSzPts val="2400"/>
              <a:buFont typeface="Arial"/>
              <a:buChar char="•"/>
            </a:pPr>
            <a:r>
              <a:rPr b="0" i="0" lang="en-US" sz="1800" u="none" cap="none" strike="noStrike">
                <a:solidFill>
                  <a:schemeClr val="dk1"/>
                </a:solidFill>
                <a:latin typeface="Arial"/>
                <a:ea typeface="Arial"/>
                <a:cs typeface="Arial"/>
                <a:sym typeface="Arial"/>
              </a:rPr>
              <a:t>Apply by 2/20/2026</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1800" u="none" cap="none" strike="noStrike">
                <a:solidFill>
                  <a:schemeClr val="dk1"/>
                </a:solidFill>
                <a:latin typeface="Arial"/>
                <a:ea typeface="Arial"/>
                <a:cs typeface="Arial"/>
                <a:sym typeface="Arial"/>
              </a:rPr>
              <a:t>Adult-only award (Scout years count)</a:t>
            </a:r>
            <a:endParaRPr sz="1100"/>
          </a:p>
          <a:p>
            <a:pPr indent="-254000" lvl="0" marL="254000" marR="0" rtl="0" algn="l">
              <a:lnSpc>
                <a:spcPct val="150000"/>
              </a:lnSpc>
              <a:spcBef>
                <a:spcPts val="0"/>
              </a:spcBef>
              <a:spcAft>
                <a:spcPts val="0"/>
              </a:spcAft>
              <a:buClr>
                <a:srgbClr val="000000"/>
              </a:buClr>
              <a:buSzPts val="2400"/>
              <a:buFont typeface="Arial"/>
              <a:buChar char="•"/>
            </a:pPr>
            <a:r>
              <a:rPr b="0" i="0" lang="en-US" sz="1800" u="none" cap="none" strike="noStrike">
                <a:solidFill>
                  <a:schemeClr val="dk1"/>
                </a:solidFill>
                <a:latin typeface="Arial"/>
                <a:ea typeface="Arial"/>
                <a:cs typeface="Arial"/>
                <a:sym typeface="Arial"/>
              </a:rPr>
              <a:t>Pin worn on civilian clothing only</a:t>
            </a:r>
            <a:endParaRPr sz="1100"/>
          </a:p>
        </p:txBody>
      </p:sp>
      <p:pic>
        <p:nvPicPr>
          <p:cNvPr id="254" name="Google Shape;254;g3c5fc4f3ebe_0_114"/>
          <p:cNvPicPr preferRelativeResize="0"/>
          <p:nvPr/>
        </p:nvPicPr>
        <p:blipFill rotWithShape="1">
          <a:blip r:embed="rId3">
            <a:alphaModFix/>
          </a:blip>
          <a:srcRect b="0" l="0" r="0" t="0"/>
          <a:stretch/>
        </p:blipFill>
        <p:spPr>
          <a:xfrm>
            <a:off x="343337" y="1029452"/>
            <a:ext cx="4491554" cy="2651191"/>
          </a:xfrm>
          <a:prstGeom prst="rect">
            <a:avLst/>
          </a:prstGeom>
          <a:noFill/>
          <a:ln>
            <a:noFill/>
          </a:ln>
        </p:spPr>
      </p:pic>
      <p:sp>
        <p:nvSpPr>
          <p:cNvPr id="255" name="Google Shape;255;g3c5fc4f3ebe_0_114"/>
          <p:cNvSpPr txBox="1"/>
          <p:nvPr/>
        </p:nvSpPr>
        <p:spPr>
          <a:xfrm>
            <a:off x="644784" y="4696532"/>
            <a:ext cx="5551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Submit application to: kara.posey</a:t>
            </a:r>
            <a:r>
              <a:rPr b="0" i="0" lang="en-US" sz="1800" u="none" cap="none" strike="noStrike">
                <a:solidFill>
                  <a:srgbClr val="FFFF00"/>
                </a:solidFill>
                <a:latin typeface="Arial"/>
                <a:ea typeface="Arial"/>
                <a:cs typeface="Arial"/>
                <a:sym typeface="Arial"/>
              </a:rPr>
              <a:t>2</a:t>
            </a:r>
            <a:r>
              <a:rPr b="0" i="0" lang="en-US" sz="1800" u="none" cap="none" strike="noStrike">
                <a:solidFill>
                  <a:schemeClr val="lt1"/>
                </a:solidFill>
                <a:latin typeface="Arial"/>
                <a:ea typeface="Arial"/>
                <a:cs typeface="Arial"/>
                <a:sym typeface="Arial"/>
              </a:rPr>
              <a:t>@scouting.org</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3c5fc4f3ebe_0_121"/>
          <p:cNvSpPr txBox="1"/>
          <p:nvPr>
            <p:ph type="title"/>
          </p:nvPr>
        </p:nvSpPr>
        <p:spPr>
          <a:xfrm>
            <a:off x="268357" y="273844"/>
            <a:ext cx="87246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75697"/>
              </a:buClr>
              <a:buSzPts val="3300"/>
              <a:buFont typeface="Arial Black"/>
              <a:buNone/>
            </a:pPr>
            <a:r>
              <a:rPr lang="en-US"/>
              <a:t>Don’t Forget To Check Your Info Box!</a:t>
            </a:r>
            <a:endParaRPr/>
          </a:p>
        </p:txBody>
      </p:sp>
      <p:pic>
        <p:nvPicPr>
          <p:cNvPr id="261" name="Google Shape;261;g3c5fc4f3ebe_0_121"/>
          <p:cNvPicPr preferRelativeResize="0"/>
          <p:nvPr/>
        </p:nvPicPr>
        <p:blipFill rotWithShape="1">
          <a:blip r:embed="rId3">
            <a:alphaModFix/>
          </a:blip>
          <a:srcRect b="0" l="0" r="0" t="0"/>
          <a:stretch/>
        </p:blipFill>
        <p:spPr>
          <a:xfrm>
            <a:off x="493575" y="1091286"/>
            <a:ext cx="2315225" cy="3658625"/>
          </a:xfrm>
          <a:prstGeom prst="rect">
            <a:avLst/>
          </a:prstGeom>
          <a:noFill/>
          <a:ln>
            <a:noFill/>
          </a:ln>
        </p:spPr>
      </p:pic>
      <p:sp>
        <p:nvSpPr>
          <p:cNvPr id="262" name="Google Shape;262;g3c5fc4f3ebe_0_121"/>
          <p:cNvSpPr txBox="1"/>
          <p:nvPr/>
        </p:nvSpPr>
        <p:spPr>
          <a:xfrm>
            <a:off x="3034016" y="1091286"/>
            <a:ext cx="6109800" cy="32094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Reminders</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Updates</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Reports</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Certificates</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Announcements</a:t>
            </a:r>
            <a:endParaRPr b="0" i="0" sz="1100" u="none" cap="none" strike="noStrike">
              <a:solidFill>
                <a:srgbClr val="000000"/>
              </a:solidFill>
              <a:latin typeface="Arial"/>
              <a:ea typeface="Arial"/>
              <a:cs typeface="Arial"/>
              <a:sym typeface="Arial"/>
            </a:endParaRPr>
          </a:p>
          <a:p>
            <a:pPr indent="-254000" lvl="0" marL="254000" marR="0" rtl="0" algn="l">
              <a:lnSpc>
                <a:spcPct val="150000"/>
              </a:lnSpc>
              <a:spcBef>
                <a:spcPts val="0"/>
              </a:spcBef>
              <a:spcAft>
                <a:spcPts val="0"/>
              </a:spcAft>
              <a:buClr>
                <a:srgbClr val="000000"/>
              </a:buClr>
              <a:buSzPts val="2400"/>
              <a:buFont typeface="Arial"/>
              <a:buChar char="•"/>
            </a:pPr>
            <a:r>
              <a:rPr b="1" i="0" lang="en-US" sz="2400" u="none" cap="none" strike="noStrike">
                <a:solidFill>
                  <a:schemeClr val="dk1"/>
                </a:solidFill>
                <a:latin typeface="Arial"/>
                <a:ea typeface="Arial"/>
                <a:cs typeface="Arial"/>
                <a:sym typeface="Arial"/>
              </a:rPr>
              <a:t>EAGLE Kits (T908, T924, T941, T2999)</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3c5fc4f3ebe_0_127"/>
          <p:cNvSpPr/>
          <p:nvPr/>
        </p:nvSpPr>
        <p:spPr>
          <a:xfrm rot="2752905">
            <a:off x="5970498" y="1001806"/>
            <a:ext cx="3322169" cy="992471"/>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C55A11"/>
                </a:solidFill>
                <a:latin typeface="Arial"/>
                <a:ea typeface="Arial"/>
                <a:cs typeface="Arial"/>
                <a:sym typeface="Arial"/>
              </a:rPr>
              <a:t>Next Roundtable: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C00000"/>
                </a:solidFill>
                <a:latin typeface="Arial"/>
                <a:ea typeface="Arial"/>
                <a:cs typeface="Arial"/>
                <a:sym typeface="Arial"/>
              </a:rPr>
              <a:t>March 5, 2026</a:t>
            </a:r>
            <a:endParaRPr b="1" i="0" sz="3000" u="none" cap="none" strike="noStrike">
              <a:solidFill>
                <a:srgbClr val="C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8"/>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ACTIVITIES AND EVENTS</a:t>
            </a:r>
            <a:endParaRPr/>
          </a:p>
        </p:txBody>
      </p:sp>
      <p:sp>
        <p:nvSpPr>
          <p:cNvPr id="273" name="Google Shape;273;p8"/>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Really Fun Stuff</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9"/>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T-Shirt Club</a:t>
            </a:r>
            <a:endParaRPr/>
          </a:p>
        </p:txBody>
      </p:sp>
      <p:sp>
        <p:nvSpPr>
          <p:cNvPr id="279" name="Google Shape;279;p19"/>
          <p:cNvSpPr txBox="1"/>
          <p:nvPr>
            <p:ph idx="1" type="body"/>
          </p:nvPr>
        </p:nvSpPr>
        <p:spPr>
          <a:xfrm>
            <a:off x="457200" y="1200150"/>
            <a:ext cx="4038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a:t>Be in the room where it happens</a:t>
            </a:r>
            <a:endParaRPr/>
          </a:p>
          <a:p>
            <a:pPr indent="0" lvl="0" marL="0" rtl="0" algn="l">
              <a:lnSpc>
                <a:spcPct val="100000"/>
              </a:lnSpc>
              <a:spcBef>
                <a:spcPts val="640"/>
              </a:spcBef>
              <a:spcAft>
                <a:spcPts val="0"/>
              </a:spcAft>
              <a:buClr>
                <a:schemeClr val="dk1"/>
              </a:buClr>
              <a:buSzPts val="3200"/>
              <a:buNone/>
            </a:pPr>
            <a:r>
              <a:t/>
            </a:r>
            <a:endParaRPr/>
          </a:p>
          <a:p>
            <a:pPr indent="0" lvl="0" marL="0" rtl="0" algn="l">
              <a:lnSpc>
                <a:spcPct val="100000"/>
              </a:lnSpc>
              <a:spcBef>
                <a:spcPts val="560"/>
              </a:spcBef>
              <a:spcAft>
                <a:spcPts val="0"/>
              </a:spcAft>
              <a:buClr>
                <a:schemeClr val="dk1"/>
              </a:buClr>
              <a:buSzPts val="2800"/>
              <a:buNone/>
            </a:pPr>
            <a:r>
              <a:rPr lang="en-US" sz="2800"/>
              <a:t>Change into a t-shirt </a:t>
            </a:r>
            <a:endParaRPr/>
          </a:p>
          <a:p>
            <a:pPr indent="0" lvl="0" marL="0" rtl="0" algn="l">
              <a:lnSpc>
                <a:spcPct val="100000"/>
              </a:lnSpc>
              <a:spcBef>
                <a:spcPts val="560"/>
              </a:spcBef>
              <a:spcAft>
                <a:spcPts val="0"/>
              </a:spcAft>
              <a:buClr>
                <a:schemeClr val="dk1"/>
              </a:buClr>
              <a:buSzPts val="2800"/>
              <a:buNone/>
            </a:pPr>
            <a:r>
              <a:rPr lang="en-US" sz="2800"/>
              <a:t>and see you there!</a:t>
            </a:r>
            <a:endParaRPr/>
          </a:p>
        </p:txBody>
      </p:sp>
      <p:pic>
        <p:nvPicPr>
          <p:cNvPr id="280" name="Google Shape;280;p19"/>
          <p:cNvPicPr preferRelativeResize="0"/>
          <p:nvPr/>
        </p:nvPicPr>
        <p:blipFill rotWithShape="1">
          <a:blip r:embed="rId3">
            <a:alphaModFix/>
          </a:blip>
          <a:srcRect b="0" l="0" r="0" t="0"/>
          <a:stretch/>
        </p:blipFill>
        <p:spPr>
          <a:xfrm>
            <a:off x="5943925" y="1843046"/>
            <a:ext cx="1981200" cy="1981200"/>
          </a:xfrm>
          <a:prstGeom prst="rect">
            <a:avLst/>
          </a:prstGeom>
          <a:noFill/>
          <a:ln>
            <a:noFill/>
          </a:ln>
        </p:spPr>
      </p:pic>
      <p:sp>
        <p:nvSpPr>
          <p:cNvPr id="281" name="Google Shape;281;p19"/>
          <p:cNvSpPr txBox="1"/>
          <p:nvPr/>
        </p:nvSpPr>
        <p:spPr>
          <a:xfrm>
            <a:off x="5275675" y="3863509"/>
            <a:ext cx="3317700" cy="58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50"/>
              <a:buFont typeface="Arial"/>
              <a:buNone/>
            </a:pPr>
            <a:r>
              <a:rPr b="0" i="0" lang="en-US" sz="1850" u="none" cap="none" strike="noStrike">
                <a:solidFill>
                  <a:srgbClr val="1F1F1F"/>
                </a:solidFill>
                <a:highlight>
                  <a:srgbClr val="FFFFFF"/>
                </a:highlight>
                <a:latin typeface="Roboto"/>
                <a:ea typeface="Roboto"/>
                <a:cs typeface="Roboto"/>
                <a:sym typeface="Roboto"/>
              </a:rPr>
              <a:t>4805 Hacienda Dr, Dublin</a:t>
            </a:r>
            <a:endParaRPr b="0" i="0" sz="4000" u="none" cap="none" strike="noStrike">
              <a:solidFill>
                <a:schemeClr val="dk1"/>
              </a:solidFill>
              <a:latin typeface="Calibri"/>
              <a:ea typeface="Calibri"/>
              <a:cs typeface="Calibri"/>
              <a:sym typeface="Calibri"/>
            </a:endParaRPr>
          </a:p>
        </p:txBody>
      </p:sp>
      <p:sp>
        <p:nvSpPr>
          <p:cNvPr id="282" name="Google Shape;282;p19"/>
          <p:cNvSpPr txBox="1"/>
          <p:nvPr/>
        </p:nvSpPr>
        <p:spPr>
          <a:xfrm>
            <a:off x="5275675" y="1291759"/>
            <a:ext cx="3317700" cy="58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50"/>
              <a:buFont typeface="Arial"/>
              <a:buNone/>
            </a:pPr>
            <a:r>
              <a:rPr b="0" i="0" lang="en-US" sz="1850" u="none" cap="none" strike="noStrike">
                <a:solidFill>
                  <a:srgbClr val="1F1F1F"/>
                </a:solidFill>
                <a:highlight>
                  <a:srgbClr val="FFFFFF"/>
                </a:highlight>
                <a:latin typeface="Roboto"/>
                <a:ea typeface="Roboto"/>
                <a:cs typeface="Roboto"/>
                <a:sym typeface="Roboto"/>
              </a:rPr>
              <a:t>This month, let’s try…</a:t>
            </a: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3b56bebbde2_0_0"/>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Breakout</a:t>
            </a:r>
            <a:endParaRPr/>
          </a:p>
        </p:txBody>
      </p:sp>
      <p:sp>
        <p:nvSpPr>
          <p:cNvPr id="288" name="Google Shape;288;g3b56bebbde2_0_0"/>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Cub Scouts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b56bebbde2_0_5"/>
          <p:cNvSpPr txBox="1"/>
          <p:nvPr>
            <p:ph type="title"/>
          </p:nvPr>
        </p:nvSpPr>
        <p:spPr>
          <a:xfrm>
            <a:off x="381000" y="3619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200">
                <a:solidFill>
                  <a:srgbClr val="003F87"/>
                </a:solidFill>
              </a:rPr>
              <a:t>“Froggy”</a:t>
            </a:r>
            <a:endParaRPr sz="4200">
              <a:solidFill>
                <a:srgbClr val="003F87"/>
              </a:solidFill>
            </a:endParaRPr>
          </a:p>
        </p:txBody>
      </p:sp>
      <p:pic>
        <p:nvPicPr>
          <p:cNvPr id="295" name="Google Shape;295;g3b56bebbde2_0_5"/>
          <p:cNvPicPr preferRelativeResize="0"/>
          <p:nvPr/>
        </p:nvPicPr>
        <p:blipFill rotWithShape="1">
          <a:blip r:embed="rId3">
            <a:alphaModFix/>
          </a:blip>
          <a:srcRect b="0" l="0" r="0" t="0"/>
          <a:stretch/>
        </p:blipFill>
        <p:spPr>
          <a:xfrm>
            <a:off x="0" y="1752563"/>
            <a:ext cx="1866900" cy="2447925"/>
          </a:xfrm>
          <a:prstGeom prst="rect">
            <a:avLst/>
          </a:prstGeom>
          <a:noFill/>
          <a:ln>
            <a:noFill/>
          </a:ln>
        </p:spPr>
      </p:pic>
      <p:sp>
        <p:nvSpPr>
          <p:cNvPr id="296" name="Google Shape;296;g3b56bebbde2_0_5"/>
          <p:cNvSpPr txBox="1"/>
          <p:nvPr/>
        </p:nvSpPr>
        <p:spPr>
          <a:xfrm>
            <a:off x="1866900" y="1064800"/>
            <a:ext cx="2781300" cy="3643200"/>
          </a:xfrm>
          <a:prstGeom prst="rect">
            <a:avLst/>
          </a:prstGeom>
          <a:noFill/>
          <a:ln>
            <a:noFill/>
          </a:ln>
        </p:spPr>
        <p:txBody>
          <a:bodyPr anchorCtr="0" anchor="t" bIns="91425" lIns="91425" spcFirstLastPara="1" rIns="91425" wrap="square" tIns="91425">
            <a:spAutoFit/>
          </a:bodyPr>
          <a:lstStyle/>
          <a:p>
            <a:pPr indent="0" lvl="0" marL="0" marR="0" rtl="0" algn="l">
              <a:lnSpc>
                <a:spcPct val="70000"/>
              </a:lnSpc>
              <a:spcBef>
                <a:spcPts val="1200"/>
              </a:spcBef>
              <a:spcAft>
                <a:spcPts val="0"/>
              </a:spcAft>
              <a:buClr>
                <a:schemeClr val="dk1"/>
              </a:buClr>
              <a:buSzPts val="1100"/>
              <a:buFont typeface="Arial"/>
              <a:buNone/>
            </a:pPr>
            <a:r>
              <a:rPr b="0" i="0" lang="en-US" sz="1200" u="none" cap="none" strike="noStrike">
                <a:solidFill>
                  <a:schemeClr val="dk2"/>
                </a:solidFill>
                <a:highlight>
                  <a:srgbClr val="FFFFFF"/>
                </a:highlight>
                <a:latin typeface="Roboto"/>
                <a:ea typeface="Roboto"/>
                <a:cs typeface="Roboto"/>
                <a:sym typeface="Roboto"/>
              </a:rPr>
              <a:t>Tune: </a:t>
            </a:r>
            <a:r>
              <a:rPr lang="en-US" sz="1200">
                <a:solidFill>
                  <a:schemeClr val="dk2"/>
                </a:solidFill>
                <a:highlight>
                  <a:srgbClr val="FFFFFF"/>
                </a:highlight>
                <a:latin typeface="Roboto"/>
                <a:ea typeface="Roboto"/>
                <a:cs typeface="Roboto"/>
                <a:sym typeface="Roboto"/>
              </a:rPr>
              <a:t>Repeat After Me Song</a:t>
            </a:r>
            <a:endParaRPr sz="1200">
              <a:solidFill>
                <a:schemeClr val="dk2"/>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b="0" i="0" lang="en-US" sz="1200" u="none" cap="none" strike="noStrike">
                <a:solidFill>
                  <a:schemeClr val="dk2"/>
                </a:solidFill>
                <a:highlight>
                  <a:srgbClr val="FFFFFF"/>
                </a:highlight>
                <a:latin typeface="Roboto"/>
                <a:ea typeface="Roboto"/>
                <a:cs typeface="Roboto"/>
                <a:sym typeface="Roboto"/>
              </a:rPr>
              <a:t> </a:t>
            </a:r>
            <a:endParaRPr b="0" i="0" sz="1200" u="none" cap="none" strike="noStrike">
              <a:solidFill>
                <a:schemeClr val="dk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sz="1350">
                <a:solidFill>
                  <a:schemeClr val="dk2"/>
                </a:solidFill>
                <a:highlight>
                  <a:srgbClr val="FDFDFA"/>
                </a:highlight>
              </a:rPr>
              <a:t>Say as I say (</a:t>
            </a:r>
            <a:r>
              <a:rPr lang="en-US" sz="1000">
                <a:solidFill>
                  <a:schemeClr val="dk2"/>
                </a:solidFill>
                <a:highlight>
                  <a:srgbClr val="FDFDFA"/>
                </a:highlight>
              </a:rPr>
              <a:t>Say as I say)</a:t>
            </a:r>
            <a:br>
              <a:rPr lang="en-US" sz="1000">
                <a:solidFill>
                  <a:schemeClr val="dk2"/>
                </a:solidFill>
                <a:highlight>
                  <a:srgbClr val="FDFDFA"/>
                </a:highlight>
              </a:rPr>
            </a:br>
            <a:r>
              <a:rPr lang="en-US" sz="1350">
                <a:solidFill>
                  <a:schemeClr val="dk2"/>
                </a:solidFill>
                <a:highlight>
                  <a:srgbClr val="FDFDFA"/>
                </a:highlight>
              </a:rPr>
              <a:t>Do as I do (</a:t>
            </a:r>
            <a:r>
              <a:rPr lang="en-US" sz="1000">
                <a:solidFill>
                  <a:schemeClr val="dk2"/>
                </a:solidFill>
                <a:highlight>
                  <a:srgbClr val="FDFDFA"/>
                </a:highlight>
              </a:rPr>
              <a:t>Do as I do)</a:t>
            </a:r>
            <a:br>
              <a:rPr lang="en-US" sz="1000">
                <a:solidFill>
                  <a:schemeClr val="dk2"/>
                </a:solidFill>
                <a:highlight>
                  <a:srgbClr val="FDFDFA"/>
                </a:highlight>
              </a:rPr>
            </a:br>
            <a:r>
              <a:rPr lang="en-US" sz="1350">
                <a:solidFill>
                  <a:schemeClr val="dk2"/>
                </a:solidFill>
                <a:highlight>
                  <a:srgbClr val="FDFDFA"/>
                </a:highlight>
              </a:rPr>
              <a:t>Dog (</a:t>
            </a:r>
            <a:r>
              <a:rPr lang="en-US" sz="1000">
                <a:solidFill>
                  <a:schemeClr val="dk2"/>
                </a:solidFill>
                <a:highlight>
                  <a:srgbClr val="FDFDFA"/>
                </a:highlight>
              </a:rPr>
              <a:t>Dog)</a:t>
            </a:r>
            <a:br>
              <a:rPr lang="en-US" sz="1000">
                <a:solidFill>
                  <a:schemeClr val="dk2"/>
                </a:solidFill>
                <a:highlight>
                  <a:srgbClr val="FDFDFA"/>
                </a:highlight>
              </a:rPr>
            </a:br>
            <a:r>
              <a:rPr lang="en-US" sz="1350">
                <a:solidFill>
                  <a:schemeClr val="dk2"/>
                </a:solidFill>
                <a:highlight>
                  <a:srgbClr val="FDFDFA"/>
                </a:highlight>
              </a:rPr>
              <a:t>Dog cat (</a:t>
            </a:r>
            <a:r>
              <a:rPr lang="en-US" sz="1000">
                <a:solidFill>
                  <a:schemeClr val="dk2"/>
                </a:solidFill>
                <a:highlight>
                  <a:srgbClr val="FDFDFA"/>
                </a:highlight>
              </a:rPr>
              <a:t>Dog cat)</a:t>
            </a:r>
            <a:br>
              <a:rPr lang="en-US" sz="1000">
                <a:solidFill>
                  <a:schemeClr val="dk2"/>
                </a:solidFill>
                <a:highlight>
                  <a:srgbClr val="FDFDFA"/>
                </a:highlight>
              </a:rPr>
            </a:br>
            <a:r>
              <a:rPr lang="en-US" sz="1350">
                <a:solidFill>
                  <a:schemeClr val="dk2"/>
                </a:solidFill>
                <a:highlight>
                  <a:srgbClr val="FDFDFA"/>
                </a:highlight>
              </a:rPr>
              <a:t>Dog cat mouse (</a:t>
            </a:r>
            <a:r>
              <a:rPr lang="en-US" sz="1000">
                <a:solidFill>
                  <a:schemeClr val="dk2"/>
                </a:solidFill>
                <a:highlight>
                  <a:srgbClr val="FDFDFA"/>
                </a:highlight>
              </a:rPr>
              <a:t>Dog cat mouse)</a:t>
            </a:r>
            <a:br>
              <a:rPr lang="en-US" sz="1000">
                <a:solidFill>
                  <a:schemeClr val="dk2"/>
                </a:solidFill>
                <a:highlight>
                  <a:srgbClr val="FDFDFA"/>
                </a:highlight>
              </a:rPr>
            </a:br>
            <a:r>
              <a:rPr lang="en-US" sz="1350">
                <a:solidFill>
                  <a:schemeClr val="dk2"/>
                </a:solidFill>
                <a:highlight>
                  <a:srgbClr val="FDFDFA"/>
                </a:highlight>
              </a:rPr>
              <a:t>Froggy! (</a:t>
            </a:r>
            <a:r>
              <a:rPr lang="en-US" sz="1000">
                <a:solidFill>
                  <a:schemeClr val="dk2"/>
                </a:solidFill>
                <a:highlight>
                  <a:srgbClr val="FDFDFA"/>
                </a:highlight>
              </a:rPr>
              <a:t>Froggy)</a:t>
            </a:r>
            <a:endParaRPr sz="1000">
              <a:solidFill>
                <a:schemeClr val="dk2"/>
              </a:solidFill>
              <a:highlight>
                <a:srgbClr val="FDFDFA"/>
              </a:highlight>
            </a:endParaRPr>
          </a:p>
          <a:p>
            <a:pPr indent="0" lvl="0" marL="0" rtl="0" algn="l">
              <a:lnSpc>
                <a:spcPct val="115000"/>
              </a:lnSpc>
              <a:spcBef>
                <a:spcPts val="2200"/>
              </a:spcBef>
              <a:spcAft>
                <a:spcPts val="0"/>
              </a:spcAft>
              <a:buClr>
                <a:schemeClr val="dk1"/>
              </a:buClr>
              <a:buSzPts val="1100"/>
              <a:buFont typeface="Arial"/>
              <a:buNone/>
            </a:pPr>
            <a:r>
              <a:rPr lang="en-US" sz="1350">
                <a:solidFill>
                  <a:schemeClr val="dk2"/>
                </a:solidFill>
                <a:highlight>
                  <a:srgbClr val="FDFDFA"/>
                </a:highlight>
              </a:rPr>
              <a:t>Itsy bitsy, Teeny weeny, Little green froggy!</a:t>
            </a:r>
            <a:br>
              <a:rPr lang="en-US" sz="1350">
                <a:solidFill>
                  <a:schemeClr val="dk2"/>
                </a:solidFill>
                <a:highlight>
                  <a:srgbClr val="FDFDFA"/>
                </a:highlight>
              </a:rPr>
            </a:br>
            <a:r>
              <a:rPr lang="en-US" sz="1000">
                <a:solidFill>
                  <a:schemeClr val="dk2"/>
                </a:solidFill>
                <a:highlight>
                  <a:srgbClr val="FDFDFA"/>
                </a:highlight>
              </a:rPr>
              <a:t>Itsy bitsy, Teeny weeny, Little green froggy</a:t>
            </a:r>
            <a:endParaRPr sz="1000">
              <a:solidFill>
                <a:schemeClr val="dk2"/>
              </a:solidFill>
              <a:highlight>
                <a:srgbClr val="FDFDFA"/>
              </a:highlight>
            </a:endParaRPr>
          </a:p>
          <a:p>
            <a:pPr indent="0" lvl="0" marL="0" rtl="0" algn="l">
              <a:lnSpc>
                <a:spcPct val="115000"/>
              </a:lnSpc>
              <a:spcBef>
                <a:spcPts val="2200"/>
              </a:spcBef>
              <a:spcAft>
                <a:spcPts val="2200"/>
              </a:spcAft>
              <a:buClr>
                <a:schemeClr val="dk1"/>
              </a:buClr>
              <a:buSzPts val="1100"/>
              <a:buFont typeface="Arial"/>
              <a:buNone/>
            </a:pPr>
            <a:r>
              <a:rPr lang="en-US" sz="1350">
                <a:solidFill>
                  <a:schemeClr val="dk2"/>
                </a:solidFill>
                <a:highlight>
                  <a:srgbClr val="FDFDFA"/>
                </a:highlight>
              </a:rPr>
              <a:t>Jump, Jump, Jump little froggy!</a:t>
            </a:r>
            <a:br>
              <a:rPr lang="en-US" sz="1350">
                <a:solidFill>
                  <a:schemeClr val="dk2"/>
                </a:solidFill>
                <a:highlight>
                  <a:srgbClr val="FDFDFA"/>
                </a:highlight>
              </a:rPr>
            </a:br>
            <a:r>
              <a:rPr lang="en-US" sz="1000">
                <a:solidFill>
                  <a:schemeClr val="dk2"/>
                </a:solidFill>
                <a:highlight>
                  <a:srgbClr val="FDFDFA"/>
                </a:highlight>
              </a:rPr>
              <a:t>Jump, Jump, Jump little froggy</a:t>
            </a:r>
            <a:endParaRPr b="0" i="0" sz="1700" u="none" cap="none" strike="noStrike">
              <a:solidFill>
                <a:schemeClr val="dk2"/>
              </a:solidFill>
              <a:highlight>
                <a:srgbClr val="FFFFFF"/>
              </a:highlight>
              <a:latin typeface="Arial"/>
              <a:ea typeface="Arial"/>
              <a:cs typeface="Arial"/>
              <a:sym typeface="Arial"/>
            </a:endParaRPr>
          </a:p>
        </p:txBody>
      </p:sp>
      <p:pic>
        <p:nvPicPr>
          <p:cNvPr id="297" name="Google Shape;297;g3b56bebbde2_0_5" title="2 cartoon frogs singing together while wearing cub scout uniforms with their arms around each others shoulders (1).jpg"/>
          <p:cNvPicPr preferRelativeResize="0"/>
          <p:nvPr/>
        </p:nvPicPr>
        <p:blipFill rotWithShape="1">
          <a:blip r:embed="rId4">
            <a:alphaModFix/>
          </a:blip>
          <a:srcRect b="0" l="18768" r="14511" t="0"/>
          <a:stretch/>
        </p:blipFill>
        <p:spPr>
          <a:xfrm>
            <a:off x="7052675" y="2020450"/>
            <a:ext cx="1919000" cy="1610600"/>
          </a:xfrm>
          <a:prstGeom prst="rect">
            <a:avLst/>
          </a:prstGeom>
          <a:noFill/>
          <a:ln>
            <a:noFill/>
          </a:ln>
        </p:spPr>
      </p:pic>
      <p:sp>
        <p:nvSpPr>
          <p:cNvPr id="298" name="Google Shape;298;g3b56bebbde2_0_5"/>
          <p:cNvSpPr txBox="1"/>
          <p:nvPr/>
        </p:nvSpPr>
        <p:spPr>
          <a:xfrm>
            <a:off x="4648197" y="1318829"/>
            <a:ext cx="2663100" cy="442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350">
                <a:solidFill>
                  <a:schemeClr val="dk2"/>
                </a:solidFill>
                <a:highlight>
                  <a:srgbClr val="FDFDFA"/>
                </a:highlight>
              </a:rPr>
              <a:t>Gobble up all those, Worms and spiders!</a:t>
            </a:r>
            <a:br>
              <a:rPr lang="en-US" sz="1350">
                <a:solidFill>
                  <a:schemeClr val="dk2"/>
                </a:solidFill>
                <a:highlight>
                  <a:srgbClr val="FDFDFA"/>
                </a:highlight>
              </a:rPr>
            </a:br>
            <a:r>
              <a:rPr lang="en-US" sz="1350">
                <a:solidFill>
                  <a:schemeClr val="dk2"/>
                </a:solidFill>
                <a:highlight>
                  <a:srgbClr val="FDFDFA"/>
                </a:highlight>
              </a:rPr>
              <a:t>(</a:t>
            </a:r>
            <a:r>
              <a:rPr lang="en-US" sz="1000">
                <a:solidFill>
                  <a:schemeClr val="dk2"/>
                </a:solidFill>
                <a:highlight>
                  <a:srgbClr val="FDFDFA"/>
                </a:highlight>
              </a:rPr>
              <a:t>Gobble up all those, Worms and spiders)</a:t>
            </a:r>
            <a:endParaRPr sz="1000">
              <a:solidFill>
                <a:schemeClr val="dk2"/>
              </a:solidFill>
              <a:highlight>
                <a:srgbClr val="FDFDFA"/>
              </a:highlight>
            </a:endParaRPr>
          </a:p>
          <a:p>
            <a:pPr indent="0" lvl="0" marL="0" rtl="0" algn="l">
              <a:lnSpc>
                <a:spcPct val="115000"/>
              </a:lnSpc>
              <a:spcBef>
                <a:spcPts val="2200"/>
              </a:spcBef>
              <a:spcAft>
                <a:spcPts val="0"/>
              </a:spcAft>
              <a:buClr>
                <a:schemeClr val="dk1"/>
              </a:buClr>
              <a:buSzPts val="1100"/>
              <a:buFont typeface="Arial"/>
              <a:buNone/>
            </a:pPr>
            <a:r>
              <a:rPr lang="en-US" sz="1350">
                <a:solidFill>
                  <a:schemeClr val="dk2"/>
                </a:solidFill>
                <a:highlight>
                  <a:srgbClr val="FDFDFA"/>
                </a:highlight>
              </a:rPr>
              <a:t>Fleas and flies are Scrump diddly-umptious!</a:t>
            </a:r>
            <a:br>
              <a:rPr lang="en-US" sz="1350">
                <a:solidFill>
                  <a:schemeClr val="dk2"/>
                </a:solidFill>
                <a:highlight>
                  <a:srgbClr val="FDFDFA"/>
                </a:highlight>
              </a:rPr>
            </a:br>
            <a:r>
              <a:rPr lang="en-US" sz="1350">
                <a:solidFill>
                  <a:schemeClr val="dk2"/>
                </a:solidFill>
                <a:highlight>
                  <a:srgbClr val="FDFDFA"/>
                </a:highlight>
              </a:rPr>
              <a:t>(</a:t>
            </a:r>
            <a:r>
              <a:rPr lang="en-US" sz="1000">
                <a:solidFill>
                  <a:schemeClr val="dk2"/>
                </a:solidFill>
                <a:highlight>
                  <a:srgbClr val="FDFDFA"/>
                </a:highlight>
              </a:rPr>
              <a:t>Fleas and flies are Scrump diddly-umptious)</a:t>
            </a:r>
            <a:endParaRPr sz="1000">
              <a:solidFill>
                <a:schemeClr val="dk2"/>
              </a:solidFill>
              <a:highlight>
                <a:srgbClr val="FDFDFA"/>
              </a:highlight>
            </a:endParaRPr>
          </a:p>
          <a:p>
            <a:pPr indent="0" lvl="0" marL="0" rtl="0" algn="l">
              <a:lnSpc>
                <a:spcPct val="115000"/>
              </a:lnSpc>
              <a:spcBef>
                <a:spcPts val="2200"/>
              </a:spcBef>
              <a:spcAft>
                <a:spcPts val="0"/>
              </a:spcAft>
              <a:buClr>
                <a:schemeClr val="dk1"/>
              </a:buClr>
              <a:buSzPts val="1100"/>
              <a:buFont typeface="Arial"/>
              <a:buNone/>
            </a:pPr>
            <a:r>
              <a:rPr lang="en-US" sz="1350">
                <a:solidFill>
                  <a:schemeClr val="dk2"/>
                </a:solidFill>
                <a:highlight>
                  <a:srgbClr val="FDFDFA"/>
                </a:highlight>
              </a:rPr>
              <a:t>Ribbit, Ribbit, Ribbit, Ribbit,</a:t>
            </a:r>
            <a:br>
              <a:rPr lang="en-US" sz="1350">
                <a:solidFill>
                  <a:schemeClr val="dk2"/>
                </a:solidFill>
                <a:highlight>
                  <a:srgbClr val="FDFDFA"/>
                </a:highlight>
              </a:rPr>
            </a:br>
            <a:r>
              <a:rPr lang="en-US" sz="1350">
                <a:solidFill>
                  <a:schemeClr val="dk2"/>
                </a:solidFill>
                <a:highlight>
                  <a:srgbClr val="FDFDFA"/>
                </a:highlight>
              </a:rPr>
              <a:t>Ribbit, Ribbit, CROAK!</a:t>
            </a:r>
            <a:br>
              <a:rPr lang="en-US" sz="1350">
                <a:solidFill>
                  <a:schemeClr val="dk2"/>
                </a:solidFill>
                <a:highlight>
                  <a:srgbClr val="FDFDFA"/>
                </a:highlight>
              </a:rPr>
            </a:br>
            <a:r>
              <a:rPr lang="en-US" sz="1350">
                <a:solidFill>
                  <a:schemeClr val="dk2"/>
                </a:solidFill>
                <a:highlight>
                  <a:srgbClr val="FDFDFA"/>
                </a:highlight>
              </a:rPr>
              <a:t>(</a:t>
            </a:r>
            <a:r>
              <a:rPr lang="en-US" sz="1000">
                <a:solidFill>
                  <a:schemeClr val="dk2"/>
                </a:solidFill>
                <a:highlight>
                  <a:srgbClr val="FDFDFA"/>
                </a:highlight>
              </a:rPr>
              <a:t>Ribbit, Ribbit, Ribbit, Ribbit, Ribbit,</a:t>
            </a:r>
            <a:br>
              <a:rPr lang="en-US" sz="1000">
                <a:solidFill>
                  <a:schemeClr val="dk2"/>
                </a:solidFill>
                <a:highlight>
                  <a:srgbClr val="FDFDFA"/>
                </a:highlight>
              </a:rPr>
            </a:br>
            <a:r>
              <a:rPr lang="en-US" sz="1000">
                <a:solidFill>
                  <a:schemeClr val="dk2"/>
                </a:solidFill>
                <a:highlight>
                  <a:srgbClr val="FDFDFA"/>
                </a:highlight>
              </a:rPr>
              <a:t>Ribbit, CROAK!)</a:t>
            </a:r>
            <a:endParaRPr sz="1000">
              <a:solidFill>
                <a:schemeClr val="dk2"/>
              </a:solidFill>
              <a:highlight>
                <a:srgbClr val="FDFDFA"/>
              </a:highlight>
            </a:endParaRPr>
          </a:p>
          <a:p>
            <a:pPr indent="0" lvl="0" marL="0" marR="0" rtl="0" algn="l">
              <a:lnSpc>
                <a:spcPct val="115000"/>
              </a:lnSpc>
              <a:spcBef>
                <a:spcPts val="2200"/>
              </a:spcBef>
              <a:spcAft>
                <a:spcPts val="0"/>
              </a:spcAft>
              <a:buClr>
                <a:schemeClr val="dk1"/>
              </a:buClr>
              <a:buSzPts val="1100"/>
              <a:buFont typeface="Arial"/>
              <a:buNone/>
            </a:pPr>
            <a:r>
              <a:t/>
            </a:r>
            <a:endParaRPr sz="1050">
              <a:solidFill>
                <a:schemeClr val="dk1"/>
              </a:solidFill>
              <a:highlight>
                <a:srgbClr val="FFFFFF"/>
              </a:highlight>
              <a:latin typeface="Verdana"/>
              <a:ea typeface="Verdana"/>
              <a:cs typeface="Verdana"/>
              <a:sym typeface="Verdana"/>
            </a:endParaRPr>
          </a:p>
          <a:p>
            <a:pPr indent="0" lvl="0" marL="0" marR="0" rtl="0" algn="l">
              <a:lnSpc>
                <a:spcPct val="70000"/>
              </a:lnSpc>
              <a:spcBef>
                <a:spcPts val="1200"/>
              </a:spcBef>
              <a:spcAft>
                <a:spcPts val="0"/>
              </a:spcAft>
              <a:buClr>
                <a:schemeClr val="dk1"/>
              </a:buClr>
              <a:buSzPts val="1100"/>
              <a:buFont typeface="Arial"/>
              <a:buNone/>
            </a:pPr>
            <a:r>
              <a:t/>
            </a:r>
            <a:endParaRPr b="0" i="0" sz="1200" u="none" cap="none" strike="noStrike">
              <a:solidFill>
                <a:srgbClr val="212529"/>
              </a:solidFill>
              <a:highlight>
                <a:srgbClr val="FFFFFF"/>
              </a:highlight>
              <a:latin typeface="Roboto"/>
              <a:ea typeface="Roboto"/>
              <a:cs typeface="Roboto"/>
              <a:sym typeface="Roboto"/>
            </a:endParaRPr>
          </a:p>
          <a:p>
            <a:pPr indent="0" lvl="0" marL="457200" marR="0" rtl="0" algn="l">
              <a:lnSpc>
                <a:spcPct val="150000"/>
              </a:lnSpc>
              <a:spcBef>
                <a:spcPts val="1200"/>
              </a:spcBef>
              <a:spcAft>
                <a:spcPts val="0"/>
              </a:spcAft>
              <a:buClr>
                <a:srgbClr val="000000"/>
              </a:buClr>
              <a:buSzPts val="1700"/>
              <a:buFont typeface="Arial"/>
              <a:buNone/>
            </a:pPr>
            <a:r>
              <a:t/>
            </a:r>
            <a:endParaRPr b="0" i="0" sz="1700" u="none" cap="none" strike="noStrike">
              <a:solidFill>
                <a:srgbClr val="663300"/>
              </a:solidFill>
              <a:highlight>
                <a:srgbClr val="FFFFFF"/>
              </a:highlight>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g3b56bebbde2_0_13"/>
          <p:cNvPicPr preferRelativeResize="0"/>
          <p:nvPr/>
        </p:nvPicPr>
        <p:blipFill rotWithShape="1">
          <a:blip r:embed="rId3">
            <a:alphaModFix/>
          </a:blip>
          <a:srcRect b="0" l="0" r="0" t="0"/>
          <a:stretch/>
        </p:blipFill>
        <p:spPr>
          <a:xfrm>
            <a:off x="3758961" y="172674"/>
            <a:ext cx="5017912" cy="4838700"/>
          </a:xfrm>
          <a:prstGeom prst="rect">
            <a:avLst/>
          </a:prstGeom>
          <a:noFill/>
          <a:ln>
            <a:noFill/>
          </a:ln>
        </p:spPr>
      </p:pic>
      <p:sp>
        <p:nvSpPr>
          <p:cNvPr id="305" name="Google Shape;305;g3b56bebbde2_0_13"/>
          <p:cNvSpPr txBox="1"/>
          <p:nvPr/>
        </p:nvSpPr>
        <p:spPr>
          <a:xfrm>
            <a:off x="192750" y="613775"/>
            <a:ext cx="3540900" cy="29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Registration opened Jan 1st for 2026!!!</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Please share these dates and events with your Packs.</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Events fill up quickly so please register early.</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f361730e31_0_0"/>
          <p:cNvSpPr txBox="1"/>
          <p:nvPr>
            <p:ph idx="1" type="body"/>
          </p:nvPr>
        </p:nvSpPr>
        <p:spPr>
          <a:xfrm>
            <a:off x="3809650" y="1504950"/>
            <a:ext cx="4572000" cy="3190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sz="3400">
                <a:solidFill>
                  <a:srgbClr val="980000"/>
                </a:solidFill>
              </a:rPr>
              <a:t>Andrew Gaddis</a:t>
            </a:r>
            <a:endParaRPr b="1" sz="3400">
              <a:solidFill>
                <a:srgbClr val="980000"/>
              </a:solidFill>
            </a:endParaRPr>
          </a:p>
          <a:p>
            <a:pPr indent="0" lvl="0" marL="0" rtl="0" algn="l">
              <a:lnSpc>
                <a:spcPct val="100000"/>
              </a:lnSpc>
              <a:spcBef>
                <a:spcPts val="360"/>
              </a:spcBef>
              <a:spcAft>
                <a:spcPts val="0"/>
              </a:spcAft>
              <a:buSzPts val="1800"/>
              <a:buNone/>
            </a:pPr>
            <a:r>
              <a:rPr lang="en-US" sz="2400" u="sng">
                <a:solidFill>
                  <a:schemeClr val="hlink"/>
                </a:solidFill>
                <a:hlinkClick r:id="rId3"/>
              </a:rPr>
              <a:t>andrew_gaddis@yahoo.com</a:t>
            </a:r>
            <a:r>
              <a:rPr lang="en-US" sz="2400"/>
              <a:t> </a:t>
            </a:r>
            <a:endParaRPr sz="2400"/>
          </a:p>
          <a:p>
            <a:pPr indent="0" lvl="0" marL="0" rtl="0" algn="l">
              <a:lnSpc>
                <a:spcPct val="100000"/>
              </a:lnSpc>
              <a:spcBef>
                <a:spcPts val="360"/>
              </a:spcBef>
              <a:spcAft>
                <a:spcPts val="0"/>
              </a:spcAft>
              <a:buSzPts val="1800"/>
              <a:buNone/>
            </a:pPr>
            <a:r>
              <a:rPr lang="en-US" sz="2400"/>
              <a:t>Chapter Chief</a:t>
            </a:r>
            <a:endParaRPr sz="2400"/>
          </a:p>
          <a:p>
            <a:pPr indent="0" lvl="0" marL="0" rtl="0" algn="l">
              <a:lnSpc>
                <a:spcPct val="100000"/>
              </a:lnSpc>
              <a:spcBef>
                <a:spcPts val="360"/>
              </a:spcBef>
              <a:spcAft>
                <a:spcPts val="0"/>
              </a:spcAft>
              <a:buSzPts val="1800"/>
              <a:buNone/>
            </a:pPr>
            <a:r>
              <a:t/>
            </a:r>
            <a:endParaRPr sz="1900"/>
          </a:p>
          <a:p>
            <a:pPr indent="0" lvl="0" marL="0" rtl="0" algn="l">
              <a:lnSpc>
                <a:spcPct val="100000"/>
              </a:lnSpc>
              <a:spcBef>
                <a:spcPts val="360"/>
              </a:spcBef>
              <a:spcAft>
                <a:spcPts val="0"/>
              </a:spcAft>
              <a:buSzPts val="1800"/>
              <a:buNone/>
            </a:pPr>
            <a:r>
              <a:rPr b="1" lang="en-US" sz="3400">
                <a:solidFill>
                  <a:srgbClr val="980000"/>
                </a:solidFill>
              </a:rPr>
              <a:t>Shannon Carroll</a:t>
            </a:r>
            <a:endParaRPr b="1" sz="3400">
              <a:solidFill>
                <a:srgbClr val="980000"/>
              </a:solidFill>
            </a:endParaRPr>
          </a:p>
          <a:p>
            <a:pPr indent="0" lvl="0" marL="0" rtl="0" algn="l">
              <a:lnSpc>
                <a:spcPct val="100000"/>
              </a:lnSpc>
              <a:spcBef>
                <a:spcPts val="360"/>
              </a:spcBef>
              <a:spcAft>
                <a:spcPts val="0"/>
              </a:spcAft>
              <a:buSzPts val="1800"/>
              <a:buNone/>
            </a:pPr>
            <a:r>
              <a:rPr lang="en-US" sz="2400" u="sng">
                <a:solidFill>
                  <a:schemeClr val="hlink"/>
                </a:solidFill>
                <a:hlinkClick r:id="rId4"/>
              </a:rPr>
              <a:t>shannoncarrollggac@gmail.com</a:t>
            </a:r>
            <a:r>
              <a:rPr lang="en-US" sz="2400"/>
              <a:t>  Chapter Advisor</a:t>
            </a:r>
            <a:endParaRPr/>
          </a:p>
        </p:txBody>
      </p:sp>
      <p:pic>
        <p:nvPicPr>
          <p:cNvPr id="98" name="Google Shape;98;g2f361730e31_0_0"/>
          <p:cNvPicPr preferRelativeResize="0"/>
          <p:nvPr/>
        </p:nvPicPr>
        <p:blipFill rotWithShape="1">
          <a:blip r:embed="rId5">
            <a:alphaModFix/>
          </a:blip>
          <a:srcRect b="0" l="0" r="0" t="0"/>
          <a:stretch/>
        </p:blipFill>
        <p:spPr>
          <a:xfrm>
            <a:off x="1314675" y="1604300"/>
            <a:ext cx="1912524" cy="1912524"/>
          </a:xfrm>
          <a:prstGeom prst="rect">
            <a:avLst/>
          </a:prstGeom>
          <a:noFill/>
          <a:ln>
            <a:noFill/>
          </a:ln>
        </p:spPr>
      </p:pic>
      <p:sp>
        <p:nvSpPr>
          <p:cNvPr id="99" name="Google Shape;99;g2f361730e31_0_0"/>
          <p:cNvSpPr txBox="1"/>
          <p:nvPr>
            <p:ph type="title"/>
          </p:nvPr>
        </p:nvSpPr>
        <p:spPr>
          <a:xfrm>
            <a:off x="457200" y="2476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Seunen Paschengink Contacts</a:t>
            </a:r>
            <a:endParaRPr/>
          </a:p>
        </p:txBody>
      </p:sp>
      <p:pic>
        <p:nvPicPr>
          <p:cNvPr id="100" name="Google Shape;100;g2f361730e31_0_0"/>
          <p:cNvPicPr preferRelativeResize="0"/>
          <p:nvPr/>
        </p:nvPicPr>
        <p:blipFill rotWithShape="1">
          <a:blip r:embed="rId6">
            <a:alphaModFix/>
          </a:blip>
          <a:srcRect b="0" l="0" r="0" t="0"/>
          <a:stretch/>
        </p:blipFill>
        <p:spPr>
          <a:xfrm>
            <a:off x="1248936" y="3620657"/>
            <a:ext cx="2044001" cy="922181"/>
          </a:xfrm>
          <a:prstGeom prst="rect">
            <a:avLst/>
          </a:prstGeom>
          <a:noFill/>
          <a:ln>
            <a:noFill/>
          </a:ln>
        </p:spPr>
      </p:pic>
      <p:sp>
        <p:nvSpPr>
          <p:cNvPr id="101" name="Google Shape;101;g2f361730e31_0_0"/>
          <p:cNvSpPr txBox="1"/>
          <p:nvPr/>
        </p:nvSpPr>
        <p:spPr>
          <a:xfrm>
            <a:off x="1054050" y="4646675"/>
            <a:ext cx="7035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n-US" sz="1400" u="none" cap="none" strike="noStrike">
                <a:solidFill>
                  <a:srgbClr val="FF0000"/>
                </a:solidFill>
                <a:latin typeface="Calibri"/>
                <a:ea typeface="Calibri"/>
                <a:cs typeface="Calibri"/>
                <a:sym typeface="Calibri"/>
              </a:rPr>
              <a:t>***please remember to use YPT protocol when communicating with youth members***</a:t>
            </a:r>
            <a:endParaRPr b="1" i="0" sz="1400" u="none" cap="none" strike="noStrike">
              <a:solidFill>
                <a:srgbClr val="FF0000"/>
              </a:solidFill>
              <a:latin typeface="Calibri"/>
              <a:ea typeface="Calibri"/>
              <a:cs typeface="Calibri"/>
              <a:sym typeface="Calibri"/>
            </a:endParaRPr>
          </a:p>
        </p:txBody>
      </p:sp>
      <p:sp>
        <p:nvSpPr>
          <p:cNvPr id="102" name="Google Shape;102;g2f361730e31_0_0"/>
          <p:cNvSpPr txBox="1"/>
          <p:nvPr/>
        </p:nvSpPr>
        <p:spPr>
          <a:xfrm>
            <a:off x="1514700" y="758550"/>
            <a:ext cx="61146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0" i="0" lang="en-US" sz="2100" u="sng" cap="none" strike="noStrike">
                <a:solidFill>
                  <a:schemeClr val="hlink"/>
                </a:solidFill>
                <a:latin typeface="Calibri"/>
                <a:ea typeface="Calibri"/>
                <a:cs typeface="Calibri"/>
                <a:sym typeface="Calibri"/>
                <a:hlinkClick r:id="rId7"/>
              </a:rPr>
              <a:t>https://yerbabuena.goldengatescouting.org/</a:t>
            </a:r>
            <a:r>
              <a:rPr b="0" i="0" lang="en-US" sz="2100" u="none" cap="none" strike="noStrike">
                <a:solidFill>
                  <a:schemeClr val="dk1"/>
                </a:solidFill>
                <a:latin typeface="Calibri"/>
                <a:ea typeface="Calibri"/>
                <a:cs typeface="Calibri"/>
                <a:sym typeface="Calibri"/>
              </a:rPr>
              <a:t> </a:t>
            </a:r>
            <a:endParaRPr b="0" i="0" sz="21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g3b56bebbde2_0_112"/>
          <p:cNvPicPr preferRelativeResize="0"/>
          <p:nvPr/>
        </p:nvPicPr>
        <p:blipFill rotWithShape="1">
          <a:blip r:embed="rId3">
            <a:alphaModFix/>
          </a:blip>
          <a:srcRect b="0" l="0" r="0" t="0"/>
          <a:stretch/>
        </p:blipFill>
        <p:spPr>
          <a:xfrm>
            <a:off x="6457150" y="1523627"/>
            <a:ext cx="2346750" cy="2354568"/>
          </a:xfrm>
          <a:prstGeom prst="rect">
            <a:avLst/>
          </a:prstGeom>
          <a:noFill/>
          <a:ln>
            <a:noFill/>
          </a:ln>
        </p:spPr>
      </p:pic>
      <p:pic>
        <p:nvPicPr>
          <p:cNvPr id="312" name="Google Shape;312;g3b56bebbde2_0_112"/>
          <p:cNvPicPr preferRelativeResize="0"/>
          <p:nvPr/>
        </p:nvPicPr>
        <p:blipFill rotWithShape="1">
          <a:blip r:embed="rId4">
            <a:alphaModFix/>
          </a:blip>
          <a:srcRect b="0" l="0" r="0" t="0"/>
          <a:stretch/>
        </p:blipFill>
        <p:spPr>
          <a:xfrm>
            <a:off x="6546053" y="1304700"/>
            <a:ext cx="2168963" cy="874815"/>
          </a:xfrm>
          <a:prstGeom prst="rect">
            <a:avLst/>
          </a:prstGeom>
          <a:noFill/>
          <a:ln>
            <a:noFill/>
          </a:ln>
        </p:spPr>
      </p:pic>
      <p:sp>
        <p:nvSpPr>
          <p:cNvPr id="313" name="Google Shape;313;g3b56bebbde2_0_112"/>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Get Trained for your Position!</a:t>
            </a:r>
            <a:endParaRPr/>
          </a:p>
        </p:txBody>
      </p:sp>
      <p:sp>
        <p:nvSpPr>
          <p:cNvPr id="314" name="Google Shape;314;g3b56bebbde2_0_112"/>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sz="2700"/>
              <a:t>Cub Scout Den Leader Training</a:t>
            </a:r>
            <a:endParaRPr b="1" sz="2700"/>
          </a:p>
          <a:p>
            <a:pPr indent="0" lvl="0" marL="0" rtl="0" algn="l">
              <a:lnSpc>
                <a:spcPct val="100000"/>
              </a:lnSpc>
              <a:spcBef>
                <a:spcPts val="360"/>
              </a:spcBef>
              <a:spcAft>
                <a:spcPts val="0"/>
              </a:spcAft>
              <a:buSzPts val="1800"/>
              <a:buNone/>
            </a:pPr>
            <a:r>
              <a:rPr lang="en-US" sz="2700"/>
              <a:t>February 21 at GGAC Office</a:t>
            </a:r>
            <a:endParaRPr sz="2700"/>
          </a:p>
          <a:p>
            <a:pPr indent="0" lvl="0" marL="0" rtl="0" algn="l">
              <a:lnSpc>
                <a:spcPct val="100000"/>
              </a:lnSpc>
              <a:spcBef>
                <a:spcPts val="360"/>
              </a:spcBef>
              <a:spcAft>
                <a:spcPts val="0"/>
              </a:spcAft>
              <a:buSzPts val="1800"/>
              <a:buNone/>
            </a:pPr>
            <a:r>
              <a:rPr lang="en-US" sz="2700"/>
              <a:t>Link Coming</a:t>
            </a:r>
            <a:endParaRPr sz="2700"/>
          </a:p>
          <a:p>
            <a:pPr indent="0" lvl="0" marL="0" rtl="0" algn="l">
              <a:lnSpc>
                <a:spcPct val="100000"/>
              </a:lnSpc>
              <a:spcBef>
                <a:spcPts val="360"/>
              </a:spcBef>
              <a:spcAft>
                <a:spcPts val="0"/>
              </a:spcAft>
              <a:buSzPts val="1800"/>
              <a:buNone/>
            </a:pPr>
            <a:r>
              <a:t/>
            </a:r>
            <a:endParaRPr sz="2700"/>
          </a:p>
          <a:p>
            <a:pPr indent="0" lvl="0" marL="0" rtl="0" algn="l">
              <a:lnSpc>
                <a:spcPct val="100000"/>
              </a:lnSpc>
              <a:spcBef>
                <a:spcPts val="360"/>
              </a:spcBef>
              <a:spcAft>
                <a:spcPts val="0"/>
              </a:spcAft>
              <a:buSzPts val="1800"/>
              <a:buNone/>
            </a:pPr>
            <a:r>
              <a:rPr b="1" lang="en-US" sz="2700"/>
              <a:t>Introduction to Outdoor Leader Skills</a:t>
            </a:r>
            <a:endParaRPr b="1" sz="2700"/>
          </a:p>
          <a:p>
            <a:pPr indent="0" lvl="0" marL="0" rtl="0" algn="l">
              <a:lnSpc>
                <a:spcPct val="100000"/>
              </a:lnSpc>
              <a:spcBef>
                <a:spcPts val="360"/>
              </a:spcBef>
              <a:spcAft>
                <a:spcPts val="0"/>
              </a:spcAft>
              <a:buSzPts val="1800"/>
              <a:buNone/>
            </a:pPr>
            <a:r>
              <a:rPr lang="en-US" sz="2700"/>
              <a:t>March 25 AND April 10-12</a:t>
            </a:r>
            <a:endParaRPr sz="2700"/>
          </a:p>
          <a:p>
            <a:pPr indent="0" lvl="0" marL="0" rtl="0" algn="l">
              <a:lnSpc>
                <a:spcPct val="100000"/>
              </a:lnSpc>
              <a:spcBef>
                <a:spcPts val="360"/>
              </a:spcBef>
              <a:spcAft>
                <a:spcPts val="0"/>
              </a:spcAft>
              <a:buSzPts val="1800"/>
              <a:buNone/>
            </a:pPr>
            <a:r>
              <a:rPr lang="en-US" sz="2700"/>
              <a:t>Register at https://scoutingevent.com/023-blueoak44</a:t>
            </a:r>
            <a:endParaRPr sz="2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3b56bebbde2_0_140"/>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600" u="sng"/>
              <a:t>B</a:t>
            </a:r>
            <a:r>
              <a:rPr lang="en-US" sz="3600"/>
              <a:t>asic </a:t>
            </a:r>
            <a:r>
              <a:rPr lang="en-US" sz="3600" u="sng"/>
              <a:t>A</a:t>
            </a:r>
            <a:r>
              <a:rPr lang="en-US" sz="3600"/>
              <a:t>dult </a:t>
            </a:r>
            <a:r>
              <a:rPr lang="en-US" sz="3600" u="sng"/>
              <a:t>L</a:t>
            </a:r>
            <a:r>
              <a:rPr lang="en-US" sz="3600"/>
              <a:t>eader </a:t>
            </a:r>
            <a:r>
              <a:rPr lang="en-US" sz="3600" u="sng"/>
              <a:t>O</a:t>
            </a:r>
            <a:r>
              <a:rPr lang="en-US" sz="3600"/>
              <a:t>utdoor </a:t>
            </a:r>
            <a:r>
              <a:rPr lang="en-US" sz="3600" u="sng"/>
              <a:t>O</a:t>
            </a:r>
            <a:r>
              <a:rPr lang="en-US" sz="3600"/>
              <a:t>rientation</a:t>
            </a:r>
            <a:endParaRPr sz="3600"/>
          </a:p>
        </p:txBody>
      </p:sp>
      <p:sp>
        <p:nvSpPr>
          <p:cNvPr id="321" name="Google Shape;321;g3b56bebbde2_0_140"/>
          <p:cNvSpPr txBox="1"/>
          <p:nvPr>
            <p:ph idx="1" type="body"/>
          </p:nvPr>
        </p:nvSpPr>
        <p:spPr>
          <a:xfrm>
            <a:off x="311700" y="1152475"/>
            <a:ext cx="2643000" cy="355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SzPts val="1400"/>
              <a:buNone/>
            </a:pPr>
            <a:r>
              <a:rPr lang="en-US">
                <a:solidFill>
                  <a:srgbClr val="C00000"/>
                </a:solidFill>
              </a:rPr>
              <a:t>Who should take BALOO?</a:t>
            </a:r>
            <a:r>
              <a:rPr lang="en-US"/>
              <a:t> </a:t>
            </a:r>
            <a:endParaRPr/>
          </a:p>
          <a:p>
            <a:pPr indent="0" lvl="0" marL="0" rtl="0" algn="l">
              <a:lnSpc>
                <a:spcPct val="100000"/>
              </a:lnSpc>
              <a:spcBef>
                <a:spcPts val="640"/>
              </a:spcBef>
              <a:spcAft>
                <a:spcPts val="0"/>
              </a:spcAft>
              <a:buSzPts val="1400"/>
              <a:buNone/>
            </a:pPr>
            <a:r>
              <a:rPr lang="en-US" sz="1300"/>
              <a:t>The BSA requires that you have at least one BALOO-trained adult on every Cub Scout den or pack overnight outdoor event. That include pack camping and Webelos den overnighters. A BALOO-trained leader should be at any overnighter regardless of whether it is a pack, district or council event. Having at least one BALOO-trained adult will make your Cub Scouts’ camping experience as awesome as it can be.</a:t>
            </a:r>
            <a:endParaRPr sz="1300"/>
          </a:p>
        </p:txBody>
      </p:sp>
      <p:sp>
        <p:nvSpPr>
          <p:cNvPr id="322" name="Google Shape;322;g3b56bebbde2_0_140"/>
          <p:cNvSpPr txBox="1"/>
          <p:nvPr>
            <p:ph idx="2" type="body"/>
          </p:nvPr>
        </p:nvSpPr>
        <p:spPr>
          <a:xfrm>
            <a:off x="6154525" y="1152475"/>
            <a:ext cx="2677800" cy="3416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SzPts val="1400"/>
              <a:buNone/>
            </a:pPr>
            <a:r>
              <a:rPr lang="en-US">
                <a:solidFill>
                  <a:srgbClr val="C00000"/>
                </a:solidFill>
              </a:rPr>
              <a:t>How do I take BALOO?</a:t>
            </a:r>
            <a:r>
              <a:rPr lang="en-US"/>
              <a:t> </a:t>
            </a:r>
            <a:endParaRPr/>
          </a:p>
          <a:p>
            <a:pPr indent="0" lvl="0" marL="0" rtl="0" algn="l">
              <a:lnSpc>
                <a:spcPct val="100000"/>
              </a:lnSpc>
              <a:spcBef>
                <a:spcPts val="640"/>
              </a:spcBef>
              <a:spcAft>
                <a:spcPts val="0"/>
              </a:spcAft>
              <a:buSzPts val="1400"/>
              <a:buNone/>
            </a:pPr>
            <a:r>
              <a:rPr lang="en-US" sz="1300"/>
              <a:t>BALOO consists of two components: online and hands-on. You’ll need to complete both — in order — to qualify as a “Trained” Cub Scout outdoor leader and receive the BALOO recognition patch. </a:t>
            </a:r>
            <a:endParaRPr sz="1300"/>
          </a:p>
          <a:p>
            <a:pPr indent="0" lvl="0" marL="0" rtl="0" algn="l">
              <a:lnSpc>
                <a:spcPct val="100000"/>
              </a:lnSpc>
              <a:spcBef>
                <a:spcPts val="640"/>
              </a:spcBef>
              <a:spcAft>
                <a:spcPts val="0"/>
              </a:spcAft>
              <a:buSzPts val="1400"/>
              <a:buNone/>
            </a:pPr>
            <a:r>
              <a:rPr lang="en-US" sz="1300"/>
              <a:t>1.Online component: The online portion of BALOO is available 24/7 on the BSA Learn Center. Just log in to My.Scouting.org to </a:t>
            </a:r>
            <a:endParaRPr sz="1300"/>
          </a:p>
          <a:p>
            <a:pPr indent="0" lvl="0" marL="0" rtl="0" algn="l">
              <a:lnSpc>
                <a:spcPct val="100000"/>
              </a:lnSpc>
              <a:spcBef>
                <a:spcPts val="640"/>
              </a:spcBef>
              <a:spcAft>
                <a:spcPts val="0"/>
              </a:spcAft>
              <a:buSzPts val="1400"/>
              <a:buNone/>
            </a:pPr>
            <a:r>
              <a:rPr lang="en-US" sz="1300"/>
              <a:t>2.Practical:This 1.5-day course is designed as an introduction to the Cub Scout outdoor program for leaders interested in adding a camping component to their Pack</a:t>
            </a:r>
            <a:endParaRPr sz="1300"/>
          </a:p>
        </p:txBody>
      </p:sp>
      <p:sp>
        <p:nvSpPr>
          <p:cNvPr id="323" name="Google Shape;323;g3b56bebbde2_0_140"/>
          <p:cNvSpPr txBox="1"/>
          <p:nvPr>
            <p:ph idx="1" type="body"/>
          </p:nvPr>
        </p:nvSpPr>
        <p:spPr>
          <a:xfrm>
            <a:off x="3207300" y="1152475"/>
            <a:ext cx="2643000" cy="355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rgbClr val="C00000"/>
                </a:solidFill>
              </a:rPr>
              <a:t>Why should take BALOO?</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1300"/>
              <a:t>The BSA requires that you have at least one BALOO-trained adult on every Cub Scout den or pack overnight outdoor event. That include pack camping and Webelos den overnighters. A BALOO-trained leader should be at any overnighter regardless of whether it is a pack, district or council event. Having at least one BALOO-trained adult will make your Cub Scouts’ camping experience as awesome as it can be.</a:t>
            </a:r>
            <a:endParaRPr sz="1300"/>
          </a:p>
          <a:p>
            <a:pPr indent="0" lvl="0" marL="0" rtl="0" algn="l">
              <a:lnSpc>
                <a:spcPct val="100000"/>
              </a:lnSpc>
              <a:spcBef>
                <a:spcPts val="640"/>
              </a:spcBef>
              <a:spcAft>
                <a:spcPts val="0"/>
              </a:spcAft>
              <a:buSzPts val="14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g3b56bebbde2_0_120"/>
          <p:cNvPicPr preferRelativeResize="0"/>
          <p:nvPr/>
        </p:nvPicPr>
        <p:blipFill rotWithShape="1">
          <a:blip r:embed="rId3">
            <a:alphaModFix/>
          </a:blip>
          <a:srcRect b="35699" l="0" r="0" t="0"/>
          <a:stretch/>
        </p:blipFill>
        <p:spPr>
          <a:xfrm>
            <a:off x="1411450" y="152400"/>
            <a:ext cx="6473524" cy="3111376"/>
          </a:xfrm>
          <a:prstGeom prst="rect">
            <a:avLst/>
          </a:prstGeom>
          <a:noFill/>
          <a:ln>
            <a:noFill/>
          </a:ln>
        </p:spPr>
      </p:pic>
      <p:pic>
        <p:nvPicPr>
          <p:cNvPr id="330" name="Google Shape;330;g3b56bebbde2_0_120"/>
          <p:cNvPicPr preferRelativeResize="0"/>
          <p:nvPr/>
        </p:nvPicPr>
        <p:blipFill rotWithShape="1">
          <a:blip r:embed="rId3">
            <a:alphaModFix/>
          </a:blip>
          <a:srcRect b="0" l="24896" r="0" t="64498"/>
          <a:stretch/>
        </p:blipFill>
        <p:spPr>
          <a:xfrm>
            <a:off x="2217237" y="3254425"/>
            <a:ext cx="4861949" cy="17177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3b56bebbde2_0_248"/>
          <p:cNvSpPr txBox="1"/>
          <p:nvPr>
            <p:ph type="title"/>
          </p:nvPr>
        </p:nvSpPr>
        <p:spPr>
          <a:xfrm>
            <a:off x="823132" y="361367"/>
            <a:ext cx="7493100" cy="492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lang="en-US" sz="3200"/>
              <a:t>Twin Valley 1</a:t>
            </a:r>
            <a:r>
              <a:rPr baseline="30000" lang="en-US" sz="3200"/>
              <a:t>st</a:t>
            </a:r>
            <a:r>
              <a:rPr lang="en-US" sz="3200"/>
              <a:t> Annual AOL Trail to Troop </a:t>
            </a:r>
            <a:endParaRPr/>
          </a:p>
        </p:txBody>
      </p:sp>
      <p:pic>
        <p:nvPicPr>
          <p:cNvPr id="336" name="Google Shape;336;g3b56bebbde2_0_248"/>
          <p:cNvPicPr preferRelativeResize="0"/>
          <p:nvPr/>
        </p:nvPicPr>
        <p:blipFill rotWithShape="1">
          <a:blip r:embed="rId3">
            <a:alphaModFix/>
          </a:blip>
          <a:srcRect b="0" l="0" r="0" t="0"/>
          <a:stretch/>
        </p:blipFill>
        <p:spPr>
          <a:xfrm>
            <a:off x="748665" y="1183005"/>
            <a:ext cx="3394710" cy="3394710"/>
          </a:xfrm>
          <a:prstGeom prst="rect">
            <a:avLst/>
          </a:prstGeom>
          <a:solidFill>
            <a:srgbClr val="FFFFFF"/>
          </a:solidFill>
          <a:ln>
            <a:noFill/>
          </a:ln>
        </p:spPr>
      </p:pic>
      <p:sp>
        <p:nvSpPr>
          <p:cNvPr id="337" name="Google Shape;337;g3b56bebbde2_0_248"/>
          <p:cNvSpPr txBox="1"/>
          <p:nvPr>
            <p:ph idx="2" type="body"/>
          </p:nvPr>
        </p:nvSpPr>
        <p:spPr>
          <a:xfrm>
            <a:off x="4648200" y="1088825"/>
            <a:ext cx="3891600" cy="3550500"/>
          </a:xfrm>
          <a:prstGeom prst="rect">
            <a:avLst/>
          </a:prstGeom>
          <a:noFill/>
          <a:ln>
            <a:noFill/>
          </a:ln>
        </p:spPr>
        <p:txBody>
          <a:bodyPr anchorCtr="0" anchor="t" bIns="0" lIns="0" spcFirstLastPara="1" rIns="0" wrap="square" tIns="0">
            <a:spAutoFit/>
          </a:bodyPr>
          <a:lstStyle/>
          <a:p>
            <a:pPr indent="-444500" lvl="0" marL="457200" rtl="0" algn="l">
              <a:lnSpc>
                <a:spcPct val="100000"/>
              </a:lnSpc>
              <a:spcBef>
                <a:spcPts val="0"/>
              </a:spcBef>
              <a:spcAft>
                <a:spcPts val="0"/>
              </a:spcAft>
              <a:buClr>
                <a:srgbClr val="980000"/>
              </a:buClr>
              <a:buSzPts val="1800"/>
              <a:buFont typeface="Arial"/>
              <a:buChar char="•"/>
            </a:pPr>
            <a:r>
              <a:rPr lang="en-US" sz="1800"/>
              <a:t>October 2</a:t>
            </a:r>
            <a:r>
              <a:rPr baseline="30000" lang="en-US" sz="1800"/>
              <a:t>nd</a:t>
            </a:r>
            <a:r>
              <a:rPr lang="en-US" sz="1800"/>
              <a:t>- 4</a:t>
            </a:r>
            <a:r>
              <a:rPr baseline="30000" lang="en-US" sz="1800"/>
              <a:t>th</a:t>
            </a:r>
            <a:r>
              <a:rPr lang="en-US" sz="1800"/>
              <a:t> at RLM</a:t>
            </a:r>
            <a:endParaRPr sz="3000"/>
          </a:p>
          <a:p>
            <a:pPr indent="-444500" lvl="0" marL="457200" rtl="0" algn="l">
              <a:lnSpc>
                <a:spcPct val="100000"/>
              </a:lnSpc>
              <a:spcBef>
                <a:spcPts val="640"/>
              </a:spcBef>
              <a:spcAft>
                <a:spcPts val="0"/>
              </a:spcAft>
              <a:buClr>
                <a:srgbClr val="980000"/>
              </a:buClr>
              <a:buSzPts val="1800"/>
              <a:buFont typeface="Arial"/>
              <a:buChar char="•"/>
            </a:pPr>
            <a:r>
              <a:rPr lang="en-US" sz="1800"/>
              <a:t>Open to 200 AOL Scouts &amp; Parents (not a family camping event, have to be an AOL Scout to attend)</a:t>
            </a:r>
            <a:endParaRPr sz="3000"/>
          </a:p>
          <a:p>
            <a:pPr indent="-444500" lvl="0" marL="457200" rtl="0" algn="l">
              <a:lnSpc>
                <a:spcPct val="100000"/>
              </a:lnSpc>
              <a:spcBef>
                <a:spcPts val="640"/>
              </a:spcBef>
              <a:spcAft>
                <a:spcPts val="0"/>
              </a:spcAft>
              <a:buClr>
                <a:srgbClr val="980000"/>
              </a:buClr>
              <a:buSzPts val="1800"/>
              <a:buFont typeface="Arial"/>
              <a:buChar char="•"/>
            </a:pPr>
            <a:r>
              <a:rPr lang="en-US" sz="1800"/>
              <a:t>Cost $85 per participant</a:t>
            </a:r>
            <a:endParaRPr sz="3000"/>
          </a:p>
          <a:p>
            <a:pPr indent="-444500" lvl="0" marL="457200" rtl="0" algn="l">
              <a:lnSpc>
                <a:spcPct val="100000"/>
              </a:lnSpc>
              <a:spcBef>
                <a:spcPts val="640"/>
              </a:spcBef>
              <a:spcAft>
                <a:spcPts val="0"/>
              </a:spcAft>
              <a:buClr>
                <a:srgbClr val="980000"/>
              </a:buClr>
              <a:buSzPts val="1800"/>
              <a:buFont typeface="Arial"/>
              <a:buChar char="•"/>
            </a:pPr>
            <a:r>
              <a:rPr lang="en-US" sz="1800"/>
              <a:t>Registration opens 4/1 through 9/1 or until sells out</a:t>
            </a:r>
            <a:endParaRPr sz="3000"/>
          </a:p>
          <a:p>
            <a:pPr indent="-444500" lvl="0" marL="457200" rtl="0" algn="l">
              <a:lnSpc>
                <a:spcPct val="100000"/>
              </a:lnSpc>
              <a:spcBef>
                <a:spcPts val="640"/>
              </a:spcBef>
              <a:spcAft>
                <a:spcPts val="0"/>
              </a:spcAft>
              <a:buClr>
                <a:srgbClr val="980000"/>
              </a:buClr>
              <a:buSzPts val="1800"/>
              <a:buFont typeface="Arial"/>
              <a:buChar char="•"/>
            </a:pPr>
            <a:r>
              <a:rPr lang="en-US" sz="1800"/>
              <a:t>Looking for the following adult help</a:t>
            </a:r>
            <a:endParaRPr sz="3000"/>
          </a:p>
          <a:p>
            <a:pPr indent="-114300" lvl="1" marL="457200" rtl="0" algn="l">
              <a:lnSpc>
                <a:spcPct val="100000"/>
              </a:lnSpc>
              <a:spcBef>
                <a:spcPts val="0"/>
              </a:spcBef>
              <a:spcAft>
                <a:spcPts val="0"/>
              </a:spcAft>
              <a:buSzPts val="1800"/>
              <a:buChar char="•"/>
            </a:pPr>
            <a:r>
              <a:rPr lang="en-US" sz="1800"/>
              <a:t> BB Gun ROS &amp; Instructor</a:t>
            </a:r>
            <a:endParaRPr sz="1800"/>
          </a:p>
          <a:p>
            <a:pPr indent="-114300" lvl="1" marL="457200" rtl="0" algn="l">
              <a:lnSpc>
                <a:spcPct val="100000"/>
              </a:lnSpc>
              <a:spcBef>
                <a:spcPts val="0"/>
              </a:spcBef>
              <a:spcAft>
                <a:spcPts val="0"/>
              </a:spcAft>
              <a:buSzPts val="1800"/>
              <a:buChar char="•"/>
            </a:pPr>
            <a:r>
              <a:rPr lang="en-US" sz="1800"/>
              <a:t> Medic</a:t>
            </a:r>
            <a:endParaRPr sz="1800"/>
          </a:p>
          <a:p>
            <a:pPr indent="-304800" lvl="0" marL="457200" rtl="0" algn="l">
              <a:lnSpc>
                <a:spcPct val="100000"/>
              </a:lnSpc>
              <a:spcBef>
                <a:spcPts val="640"/>
              </a:spcBef>
              <a:spcAft>
                <a:spcPts val="0"/>
              </a:spcAft>
              <a:buClr>
                <a:srgbClr val="980000"/>
              </a:buClr>
              <a:buSzPts val="2400"/>
              <a:buFont typeface="Arial"/>
              <a:buNone/>
            </a:pPr>
            <a:r>
              <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3bd172b3052_0_62"/>
          <p:cNvSpPr txBox="1"/>
          <p:nvPr>
            <p:ph type="title"/>
          </p:nvPr>
        </p:nvSpPr>
        <p:spPr>
          <a:xfrm>
            <a:off x="127925"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The Scouter Share</a:t>
            </a:r>
            <a:endParaRPr/>
          </a:p>
        </p:txBody>
      </p:sp>
      <p:pic>
        <p:nvPicPr>
          <p:cNvPr id="344" name="Google Shape;344;g3bd172b3052_0_62">
            <a:hlinkClick r:id="rId3"/>
          </p:cNvPr>
          <p:cNvPicPr preferRelativeResize="0"/>
          <p:nvPr/>
        </p:nvPicPr>
        <p:blipFill rotWithShape="1">
          <a:blip r:embed="rId4">
            <a:alphaModFix/>
          </a:blip>
          <a:srcRect b="0" l="0" r="0" t="0"/>
          <a:stretch/>
        </p:blipFill>
        <p:spPr>
          <a:xfrm>
            <a:off x="7057450" y="625200"/>
            <a:ext cx="1818843" cy="3775350"/>
          </a:xfrm>
          <a:prstGeom prst="rect">
            <a:avLst/>
          </a:prstGeom>
          <a:noFill/>
          <a:ln>
            <a:noFill/>
          </a:ln>
        </p:spPr>
      </p:pic>
      <p:pic>
        <p:nvPicPr>
          <p:cNvPr id="345" name="Google Shape;345;g3bd172b3052_0_62">
            <a:hlinkClick r:id="rId5"/>
          </p:cNvPr>
          <p:cNvPicPr preferRelativeResize="0"/>
          <p:nvPr/>
        </p:nvPicPr>
        <p:blipFill rotWithShape="1">
          <a:blip r:embed="rId6">
            <a:alphaModFix/>
          </a:blip>
          <a:srcRect b="0" l="0" r="0" t="0"/>
          <a:stretch/>
        </p:blipFill>
        <p:spPr>
          <a:xfrm>
            <a:off x="1090025" y="2825425"/>
            <a:ext cx="1575125" cy="1575125"/>
          </a:xfrm>
          <a:prstGeom prst="rect">
            <a:avLst/>
          </a:prstGeom>
          <a:noFill/>
          <a:ln>
            <a:noFill/>
          </a:ln>
        </p:spPr>
      </p:pic>
      <p:sp>
        <p:nvSpPr>
          <p:cNvPr id="346" name="Google Shape;346;g3bd172b3052_0_62"/>
          <p:cNvSpPr txBox="1"/>
          <p:nvPr/>
        </p:nvSpPr>
        <p:spPr>
          <a:xfrm>
            <a:off x="698950" y="1123950"/>
            <a:ext cx="59043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There are so many wonderful moments in our scout life - let’s share them!</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Highlight your unit’s great moments or great scouts to be shared across the Twin Valley District’s newsletter, website and social media handles.</a:t>
            </a:r>
            <a:endParaRPr b="0" i="0" sz="1500" u="none" cap="none" strike="noStrike">
              <a:solidFill>
                <a:srgbClr val="000000"/>
              </a:solidFill>
              <a:latin typeface="Calibri"/>
              <a:ea typeface="Calibri"/>
              <a:cs typeface="Calibri"/>
              <a:sym typeface="Calibri"/>
            </a:endParaRPr>
          </a:p>
        </p:txBody>
      </p:sp>
      <p:sp>
        <p:nvSpPr>
          <p:cNvPr id="347" name="Google Shape;347;g3bd172b3052_0_62"/>
          <p:cNvSpPr txBox="1"/>
          <p:nvPr/>
        </p:nvSpPr>
        <p:spPr>
          <a:xfrm>
            <a:off x="3113250" y="2923050"/>
            <a:ext cx="30699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All you need:</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Name, Email, City, Unit</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A sentence or two about the moment/scout</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One photo approved to be used</a:t>
            </a:r>
            <a:endParaRPr b="0" i="0" sz="1400" u="none" cap="none" strike="noStrike">
              <a:solidFill>
                <a:srgbClr val="000000"/>
              </a:solidFill>
              <a:latin typeface="Calibri"/>
              <a:ea typeface="Calibri"/>
              <a:cs typeface="Calibri"/>
              <a:sym typeface="Calibri"/>
            </a:endParaRPr>
          </a:p>
        </p:txBody>
      </p:sp>
      <p:sp>
        <p:nvSpPr>
          <p:cNvPr id="348" name="Google Shape;348;g3bd172b3052_0_62">
            <a:hlinkClick r:id="rId7"/>
          </p:cNvPr>
          <p:cNvSpPr/>
          <p:nvPr/>
        </p:nvSpPr>
        <p:spPr>
          <a:xfrm>
            <a:off x="813300" y="2666475"/>
            <a:ext cx="5545200" cy="1932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3b56bebbde2_0_38"/>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lang="en-US"/>
              <a:t>Recognizing Leaders &amp; Volunteers</a:t>
            </a:r>
            <a:endParaRPr/>
          </a:p>
        </p:txBody>
      </p:sp>
      <p:sp>
        <p:nvSpPr>
          <p:cNvPr id="355" name="Google Shape;355;g3b56bebbde2_0_38"/>
          <p:cNvSpPr txBox="1"/>
          <p:nvPr>
            <p:ph idx="1" type="body"/>
          </p:nvPr>
        </p:nvSpPr>
        <p:spPr>
          <a:xfrm>
            <a:off x="457200" y="1439000"/>
            <a:ext cx="8229600" cy="31893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a:t>Scouting Awards - Knots </a:t>
            </a:r>
            <a:endParaRPr/>
          </a:p>
          <a:p>
            <a:pPr indent="-342900" lvl="0" marL="457200" rtl="0" algn="l">
              <a:lnSpc>
                <a:spcPct val="100000"/>
              </a:lnSpc>
              <a:spcBef>
                <a:spcPts val="0"/>
              </a:spcBef>
              <a:spcAft>
                <a:spcPts val="0"/>
              </a:spcAft>
              <a:buSzPts val="1800"/>
              <a:buChar char="•"/>
            </a:pPr>
            <a:r>
              <a:rPr lang="en-US"/>
              <a:t>Service Stars - </a:t>
            </a:r>
            <a:endParaRPr/>
          </a:p>
          <a:p>
            <a:pPr indent="-342900" lvl="0" marL="457200" rtl="0" algn="l">
              <a:lnSpc>
                <a:spcPct val="100000"/>
              </a:lnSpc>
              <a:spcBef>
                <a:spcPts val="0"/>
              </a:spcBef>
              <a:spcAft>
                <a:spcPts val="0"/>
              </a:spcAft>
              <a:buSzPts val="1800"/>
              <a:buChar char="•"/>
            </a:pPr>
            <a:r>
              <a:rPr lang="en-US"/>
              <a:t>Veteran Scouter Recognition</a:t>
            </a:r>
            <a:endParaRPr/>
          </a:p>
          <a:p>
            <a:pPr indent="-342900" lvl="0" marL="457200" rtl="0" algn="l">
              <a:lnSpc>
                <a:spcPct val="100000"/>
              </a:lnSpc>
              <a:spcBef>
                <a:spcPts val="0"/>
              </a:spcBef>
              <a:spcAft>
                <a:spcPts val="0"/>
              </a:spcAft>
              <a:buSzPts val="1800"/>
              <a:buChar char="•"/>
            </a:pPr>
            <a:r>
              <a:rPr lang="en-US"/>
              <a:t>Annual Volunteer Recognition Awards</a:t>
            </a:r>
            <a:endParaRPr/>
          </a:p>
          <a:p>
            <a:pPr indent="-342900" lvl="1" marL="914400" rtl="0" algn="l">
              <a:lnSpc>
                <a:spcPct val="100000"/>
              </a:lnSpc>
              <a:spcBef>
                <a:spcPts val="0"/>
              </a:spcBef>
              <a:spcAft>
                <a:spcPts val="0"/>
              </a:spcAft>
              <a:buSzPts val="1800"/>
              <a:buChar char="–"/>
            </a:pPr>
            <a:r>
              <a:rPr lang="en-US" sz="1100">
                <a:highlight>
                  <a:srgbClr val="FFFFFF"/>
                </a:highlight>
                <a:latin typeface="Arial"/>
                <a:ea typeface="Arial"/>
                <a:cs typeface="Arial"/>
                <a:sym typeface="Arial"/>
              </a:rPr>
              <a:t>Submit your nomination using the </a:t>
            </a:r>
            <a:r>
              <a:rPr lang="en-US" sz="1100" u="sng">
                <a:solidFill>
                  <a:srgbClr val="00A4BD"/>
                </a:solidFill>
                <a:highlight>
                  <a:srgbClr val="FFFFFF"/>
                </a:highlight>
                <a:latin typeface="Arial"/>
                <a:ea typeface="Arial"/>
                <a:cs typeface="Arial"/>
                <a:sym typeface="Arial"/>
                <a:hlinkClick r:id="rId3">
                  <a:extLst>
                    <a:ext uri="{A12FA001-AC4F-418D-AE19-62706E023703}">
                      <ahyp:hlinkClr val="tx"/>
                    </a:ext>
                  </a:extLst>
                </a:hlinkClick>
              </a:rPr>
              <a:t>online form found here</a:t>
            </a:r>
            <a:endParaRPr/>
          </a:p>
          <a:p>
            <a:pPr indent="-342900" lvl="1" marL="914400" rtl="0" algn="l">
              <a:lnSpc>
                <a:spcPct val="100000"/>
              </a:lnSpc>
              <a:spcBef>
                <a:spcPts val="0"/>
              </a:spcBef>
              <a:spcAft>
                <a:spcPts val="0"/>
              </a:spcAft>
              <a:buSzPts val="1800"/>
              <a:buChar char="–"/>
            </a:pPr>
            <a:r>
              <a:rPr b="1" lang="en-US" sz="1100">
                <a:highlight>
                  <a:srgbClr val="FFFFFF"/>
                </a:highlight>
                <a:latin typeface="Arial"/>
                <a:ea typeface="Arial"/>
                <a:cs typeface="Arial"/>
                <a:sym typeface="Arial"/>
              </a:rPr>
              <a:t>Current accepting award nominations through March 13, 2026.</a:t>
            </a:r>
            <a:endParaRPr b="1" sz="1100">
              <a:highlight>
                <a:srgbClr val="FFFFFF"/>
              </a:highlight>
              <a:latin typeface="Arial"/>
              <a:ea typeface="Arial"/>
              <a:cs typeface="Arial"/>
              <a:sym typeface="Arial"/>
            </a:endParaRPr>
          </a:p>
          <a:p>
            <a:pPr indent="-342900" lvl="1" marL="914400" rtl="0" algn="l">
              <a:lnSpc>
                <a:spcPct val="100000"/>
              </a:lnSpc>
              <a:spcBef>
                <a:spcPts val="0"/>
              </a:spcBef>
              <a:spcAft>
                <a:spcPts val="0"/>
              </a:spcAft>
              <a:buSzPts val="1800"/>
              <a:buChar char="–"/>
            </a:pPr>
            <a:r>
              <a:rPr lang="en-US" sz="1100">
                <a:solidFill>
                  <a:srgbClr val="202124"/>
                </a:solidFill>
                <a:highlight>
                  <a:srgbClr val="FFFFFF"/>
                </a:highlight>
                <a:latin typeface="Roboto"/>
                <a:ea typeface="Roboto"/>
                <a:cs typeface="Roboto"/>
                <a:sym typeface="Roboto"/>
              </a:rPr>
              <a:t>DISTRICT AWARD OF MERIT, UNIT LEADERS OF THE YEAR, UNSUNG HERO, </a:t>
            </a:r>
            <a:r>
              <a:rPr lang="en-US" sz="1100">
                <a:highlight>
                  <a:srgbClr val="FFFFFF"/>
                </a:highlight>
                <a:latin typeface="Arial"/>
                <a:ea typeface="Arial"/>
                <a:cs typeface="Arial"/>
                <a:sym typeface="Arial"/>
              </a:rPr>
              <a:t> </a:t>
            </a:r>
            <a:r>
              <a:rPr lang="en-US" sz="1100">
                <a:solidFill>
                  <a:srgbClr val="202124"/>
                </a:solidFill>
                <a:highlight>
                  <a:srgbClr val="FFFFFF"/>
                </a:highlight>
                <a:latin typeface="Roboto"/>
                <a:ea typeface="Roboto"/>
                <a:cs typeface="Roboto"/>
                <a:sym typeface="Roboto"/>
              </a:rPr>
              <a:t>SPARK PLUG, SCOUTING FAMILY</a:t>
            </a:r>
            <a:endParaRPr sz="1100">
              <a:solidFill>
                <a:srgbClr val="202124"/>
              </a:solidFill>
              <a:highlight>
                <a:srgbClr val="FFFFFF"/>
              </a:highlight>
              <a:latin typeface="Roboto"/>
              <a:ea typeface="Roboto"/>
              <a:cs typeface="Roboto"/>
              <a:sym typeface="Roboto"/>
            </a:endParaRPr>
          </a:p>
          <a:p>
            <a:pPr indent="0" lvl="0" marL="0" rtl="0" algn="l">
              <a:lnSpc>
                <a:spcPct val="100000"/>
              </a:lnSpc>
              <a:spcBef>
                <a:spcPts val="0"/>
              </a:spcBef>
              <a:spcAft>
                <a:spcPts val="0"/>
              </a:spcAft>
              <a:buNone/>
            </a:pPr>
            <a:r>
              <a:t/>
            </a:r>
            <a:endParaRPr sz="1100">
              <a:solidFill>
                <a:srgbClr val="202124"/>
              </a:solidFill>
              <a:highlight>
                <a:srgbClr val="FFFFFF"/>
              </a:highlight>
              <a:latin typeface="Roboto"/>
              <a:ea typeface="Roboto"/>
              <a:cs typeface="Roboto"/>
              <a:sym typeface="Roboto"/>
            </a:endParaRPr>
          </a:p>
          <a:p>
            <a:pPr indent="0" lvl="0" marL="457200" rtl="0" algn="ctr">
              <a:lnSpc>
                <a:spcPct val="100000"/>
              </a:lnSpc>
              <a:spcBef>
                <a:spcPts val="0"/>
              </a:spcBef>
              <a:spcAft>
                <a:spcPts val="0"/>
              </a:spcAft>
              <a:buNone/>
            </a:pPr>
            <a:r>
              <a:rPr lang="en-US" sz="2000">
                <a:solidFill>
                  <a:srgbClr val="202124"/>
                </a:solidFill>
                <a:highlight>
                  <a:srgbClr val="FFFFFF"/>
                </a:highlight>
              </a:rPr>
              <a:t>How does your unit celebrate those that make it all happen?</a:t>
            </a:r>
            <a:endParaRPr sz="2000">
              <a:solidFill>
                <a:srgbClr val="202124"/>
              </a:solidFill>
              <a:highlight>
                <a:srgbClr val="FFFFFF"/>
              </a:highlight>
            </a:endParaRPr>
          </a:p>
          <a:p>
            <a:pPr indent="0" lvl="0" marL="0" rtl="0" algn="l">
              <a:lnSpc>
                <a:spcPct val="100000"/>
              </a:lnSpc>
              <a:spcBef>
                <a:spcPts val="0"/>
              </a:spcBef>
              <a:spcAft>
                <a:spcPts val="0"/>
              </a:spcAft>
              <a:buNone/>
            </a:pPr>
            <a:r>
              <a:t/>
            </a:r>
            <a:endParaRPr sz="1100">
              <a:solidFill>
                <a:srgbClr val="202124"/>
              </a:solidFill>
              <a:highlight>
                <a:srgbClr val="FFFFFF"/>
              </a:highlight>
              <a:latin typeface="Roboto"/>
              <a:ea typeface="Roboto"/>
              <a:cs typeface="Roboto"/>
              <a:sym typeface="Roboto"/>
            </a:endParaRPr>
          </a:p>
          <a:p>
            <a:pPr indent="0" lvl="0" marL="0" rtl="0" algn="l">
              <a:lnSpc>
                <a:spcPct val="100000"/>
              </a:lnSpc>
              <a:spcBef>
                <a:spcPts val="360"/>
              </a:spcBef>
              <a:spcAft>
                <a:spcPts val="0"/>
              </a:spcAft>
              <a:buSzPts val="1800"/>
              <a:buNone/>
            </a:pPr>
            <a:r>
              <a:rPr lang="en-US"/>
              <a:t> </a:t>
            </a:r>
            <a:endParaRPr/>
          </a:p>
        </p:txBody>
      </p:sp>
      <p:pic>
        <p:nvPicPr>
          <p:cNvPr id="356" name="Google Shape;356;g3b56bebbde2_0_38"/>
          <p:cNvPicPr preferRelativeResize="0"/>
          <p:nvPr/>
        </p:nvPicPr>
        <p:blipFill>
          <a:blip r:embed="rId4">
            <a:alphaModFix/>
          </a:blip>
          <a:stretch>
            <a:fillRect/>
          </a:stretch>
        </p:blipFill>
        <p:spPr>
          <a:xfrm>
            <a:off x="5066500" y="1506075"/>
            <a:ext cx="1164700" cy="528000"/>
          </a:xfrm>
          <a:prstGeom prst="rect">
            <a:avLst/>
          </a:prstGeom>
          <a:noFill/>
          <a:ln>
            <a:noFill/>
          </a:ln>
        </p:spPr>
      </p:pic>
      <p:pic>
        <p:nvPicPr>
          <p:cNvPr id="357" name="Google Shape;357;g3b56bebbde2_0_38"/>
          <p:cNvPicPr preferRelativeResize="0"/>
          <p:nvPr/>
        </p:nvPicPr>
        <p:blipFill>
          <a:blip r:embed="rId5">
            <a:alphaModFix/>
          </a:blip>
          <a:stretch>
            <a:fillRect/>
          </a:stretch>
        </p:blipFill>
        <p:spPr>
          <a:xfrm>
            <a:off x="6285100" y="1506075"/>
            <a:ext cx="1147826" cy="528000"/>
          </a:xfrm>
          <a:prstGeom prst="rect">
            <a:avLst/>
          </a:prstGeom>
          <a:noFill/>
          <a:ln>
            <a:noFill/>
          </a:ln>
        </p:spPr>
      </p:pic>
      <p:pic>
        <p:nvPicPr>
          <p:cNvPr id="358" name="Google Shape;358;g3b56bebbde2_0_38"/>
          <p:cNvPicPr preferRelativeResize="0"/>
          <p:nvPr/>
        </p:nvPicPr>
        <p:blipFill>
          <a:blip r:embed="rId6">
            <a:alphaModFix/>
          </a:blip>
          <a:stretch>
            <a:fillRect/>
          </a:stretch>
        </p:blipFill>
        <p:spPr>
          <a:xfrm>
            <a:off x="7486825" y="1506075"/>
            <a:ext cx="1199984" cy="528000"/>
          </a:xfrm>
          <a:prstGeom prst="rect">
            <a:avLst/>
          </a:prstGeom>
          <a:noFill/>
          <a:ln>
            <a:noFill/>
          </a:ln>
        </p:spPr>
      </p:pic>
      <p:pic>
        <p:nvPicPr>
          <p:cNvPr id="359" name="Google Shape;359;g3b56bebbde2_0_38"/>
          <p:cNvPicPr preferRelativeResize="0"/>
          <p:nvPr/>
        </p:nvPicPr>
        <p:blipFill rotWithShape="1">
          <a:blip r:embed="rId7">
            <a:alphaModFix/>
          </a:blip>
          <a:srcRect b="47737" l="37397" r="35206" t="0"/>
          <a:stretch/>
        </p:blipFill>
        <p:spPr>
          <a:xfrm>
            <a:off x="3456850" y="1840675"/>
            <a:ext cx="696775" cy="731075"/>
          </a:xfrm>
          <a:prstGeom prst="rect">
            <a:avLst/>
          </a:prstGeom>
          <a:noFill/>
          <a:ln>
            <a:noFill/>
          </a:ln>
        </p:spPr>
      </p:pic>
      <p:pic>
        <p:nvPicPr>
          <p:cNvPr id="360" name="Google Shape;360;g3b56bebbde2_0_38"/>
          <p:cNvPicPr preferRelativeResize="0"/>
          <p:nvPr/>
        </p:nvPicPr>
        <p:blipFill>
          <a:blip r:embed="rId8">
            <a:alphaModFix/>
          </a:blip>
          <a:stretch>
            <a:fillRect/>
          </a:stretch>
        </p:blipFill>
        <p:spPr>
          <a:xfrm flipH="1">
            <a:off x="5863784" y="2426141"/>
            <a:ext cx="596025" cy="5960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3b56bebbde2_0_44"/>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Breakout</a:t>
            </a:r>
            <a:endParaRPr/>
          </a:p>
        </p:txBody>
      </p:sp>
      <p:sp>
        <p:nvSpPr>
          <p:cNvPr id="366" name="Google Shape;366;g3b56bebbde2_0_44"/>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BSA Scouts</a:t>
            </a:r>
            <a:endParaRPr/>
          </a:p>
        </p:txBody>
      </p:sp>
      <p:sp>
        <p:nvSpPr>
          <p:cNvPr id="367" name="Google Shape;367;g3b56bebbde2_0_4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3c5fc4f3ebe_0_297"/>
          <p:cNvSpPr txBox="1"/>
          <p:nvPr>
            <p:ph type="title"/>
          </p:nvPr>
        </p:nvSpPr>
        <p:spPr>
          <a:xfrm>
            <a:off x="722325" y="291573"/>
            <a:ext cx="7772400" cy="740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How are you welcoming new Scouts?</a:t>
            </a:r>
            <a:endParaRPr/>
          </a:p>
        </p:txBody>
      </p:sp>
      <p:sp>
        <p:nvSpPr>
          <p:cNvPr id="374" name="Google Shape;374;g3c5fc4f3ebe_0_297"/>
          <p:cNvSpPr txBox="1"/>
          <p:nvPr>
            <p:ph idx="1" type="body"/>
          </p:nvPr>
        </p:nvSpPr>
        <p:spPr>
          <a:xfrm>
            <a:off x="722325" y="1657350"/>
            <a:ext cx="7772400" cy="2835600"/>
          </a:xfrm>
          <a:prstGeom prst="rect">
            <a:avLst/>
          </a:prstGeom>
        </p:spPr>
        <p:txBody>
          <a:bodyPr anchorCtr="0" anchor="b" bIns="45700" lIns="91425" spcFirstLastPara="1" rIns="91425" wrap="square" tIns="45700">
            <a:noAutofit/>
          </a:bodyPr>
          <a:lstStyle/>
          <a:p>
            <a:pPr indent="-355600" lvl="0" marL="457200" rtl="0" algn="l">
              <a:spcBef>
                <a:spcPts val="400"/>
              </a:spcBef>
              <a:spcAft>
                <a:spcPts val="0"/>
              </a:spcAft>
              <a:buClr>
                <a:schemeClr val="dk1"/>
              </a:buClr>
              <a:buSzPts val="2000"/>
              <a:buChar char="●"/>
            </a:pPr>
            <a:r>
              <a:rPr lang="en-US">
                <a:solidFill>
                  <a:schemeClr val="dk1"/>
                </a:solidFill>
              </a:rPr>
              <a:t>Less than 50% of troops in GGAC have a designated New Member Coordinator. Does your troop have one?</a:t>
            </a:r>
            <a:endParaRPr>
              <a:solidFill>
                <a:schemeClr val="dk1"/>
              </a:solidFill>
            </a:endParaRPr>
          </a:p>
          <a:p>
            <a:pPr indent="-355600" lvl="0" marL="457200" rtl="0" algn="l">
              <a:spcBef>
                <a:spcPts val="0"/>
              </a:spcBef>
              <a:spcAft>
                <a:spcPts val="0"/>
              </a:spcAft>
              <a:buClr>
                <a:schemeClr val="dk1"/>
              </a:buClr>
              <a:buSzPts val="2000"/>
              <a:buChar char="●"/>
            </a:pPr>
            <a:r>
              <a:rPr lang="en-US">
                <a:solidFill>
                  <a:schemeClr val="dk1"/>
                </a:solidFill>
              </a:rPr>
              <a:t>If you do not have one in your troop, consider creating the position.</a:t>
            </a:r>
            <a:endParaRPr>
              <a:solidFill>
                <a:schemeClr val="dk1"/>
              </a:solidFill>
            </a:endParaRPr>
          </a:p>
          <a:p>
            <a:pPr indent="-355600" lvl="0" marL="457200" rtl="0" algn="l">
              <a:spcBef>
                <a:spcPts val="0"/>
              </a:spcBef>
              <a:spcAft>
                <a:spcPts val="0"/>
              </a:spcAft>
              <a:buClr>
                <a:schemeClr val="dk1"/>
              </a:buClr>
              <a:buSzPts val="2000"/>
              <a:buChar char="●"/>
            </a:pPr>
            <a:r>
              <a:rPr lang="en-US">
                <a:solidFill>
                  <a:schemeClr val="dk1"/>
                </a:solidFill>
              </a:rPr>
              <a:t>How does your troop handle bridging ceremonies?</a:t>
            </a:r>
            <a:endParaRPr>
              <a:solidFill>
                <a:schemeClr val="dk1"/>
              </a:solidFill>
            </a:endParaRPr>
          </a:p>
          <a:p>
            <a:pPr indent="-342900" lvl="1" marL="914400" rtl="0" algn="l">
              <a:spcBef>
                <a:spcPts val="0"/>
              </a:spcBef>
              <a:spcAft>
                <a:spcPts val="0"/>
              </a:spcAft>
              <a:buClr>
                <a:schemeClr val="dk1"/>
              </a:buClr>
              <a:buSzPts val="1800"/>
              <a:buChar char="○"/>
            </a:pPr>
            <a:r>
              <a:rPr lang="en-US">
                <a:solidFill>
                  <a:schemeClr val="dk1"/>
                </a:solidFill>
              </a:rPr>
              <a:t>Is there a designated set of Scouts? A patrol?</a:t>
            </a:r>
            <a:endParaRPr>
              <a:solidFill>
                <a:schemeClr val="dk1"/>
              </a:solidFill>
            </a:endParaRPr>
          </a:p>
          <a:p>
            <a:pPr indent="-342900" lvl="1" marL="914400" rtl="0" algn="l">
              <a:spcBef>
                <a:spcPts val="0"/>
              </a:spcBef>
              <a:spcAft>
                <a:spcPts val="0"/>
              </a:spcAft>
              <a:buClr>
                <a:schemeClr val="dk1"/>
              </a:buClr>
              <a:buSzPts val="1800"/>
              <a:buChar char="○"/>
            </a:pPr>
            <a:r>
              <a:rPr lang="en-US">
                <a:solidFill>
                  <a:schemeClr val="dk1"/>
                </a:solidFill>
              </a:rPr>
              <a:t>What do you give to Scouts on the other side of the bridge?</a:t>
            </a:r>
            <a:endParaRPr>
              <a:solidFill>
                <a:schemeClr val="dk1"/>
              </a:solidFill>
            </a:endParaRPr>
          </a:p>
          <a:p>
            <a:pPr indent="-355600" lvl="0" marL="457200" rtl="0" algn="l">
              <a:spcBef>
                <a:spcPts val="0"/>
              </a:spcBef>
              <a:spcAft>
                <a:spcPts val="0"/>
              </a:spcAft>
              <a:buClr>
                <a:schemeClr val="dk1"/>
              </a:buClr>
              <a:buSzPts val="2000"/>
              <a:buChar char="●"/>
            </a:pPr>
            <a:r>
              <a:rPr lang="en-US">
                <a:solidFill>
                  <a:schemeClr val="dk1"/>
                </a:solidFill>
              </a:rPr>
              <a:t>Does your PLC know when Cubs are going to be visiting? Do they plan anything special?</a:t>
            </a:r>
            <a:endParaRPr>
              <a:solidFill>
                <a:schemeClr val="dk1"/>
              </a:solidFill>
            </a:endParaRPr>
          </a:p>
          <a:p>
            <a:pPr indent="-355600" lvl="0" marL="457200" rtl="0" algn="l">
              <a:spcBef>
                <a:spcPts val="0"/>
              </a:spcBef>
              <a:spcAft>
                <a:spcPts val="0"/>
              </a:spcAft>
              <a:buClr>
                <a:schemeClr val="dk1"/>
              </a:buClr>
              <a:buSzPts val="2000"/>
              <a:buChar char="●"/>
            </a:pPr>
            <a:r>
              <a:rPr lang="en-US">
                <a:solidFill>
                  <a:schemeClr val="dk1"/>
                </a:solidFill>
              </a:rPr>
              <a:t>Is there anything else your troop does to welcome new Scouts?</a:t>
            </a:r>
            <a:endParaRPr>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3b82bfe0ab0_0_1"/>
          <p:cNvSpPr txBox="1"/>
          <p:nvPr>
            <p:ph type="title"/>
          </p:nvPr>
        </p:nvSpPr>
        <p:spPr>
          <a:xfrm>
            <a:off x="291050" y="400050"/>
            <a:ext cx="85680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Camporee!</a:t>
            </a:r>
            <a:endParaRPr/>
          </a:p>
        </p:txBody>
      </p:sp>
      <p:sp>
        <p:nvSpPr>
          <p:cNvPr id="381" name="Google Shape;381;g3b82bfe0ab0_0_1"/>
          <p:cNvSpPr txBox="1"/>
          <p:nvPr>
            <p:ph idx="2" type="body"/>
          </p:nvPr>
        </p:nvSpPr>
        <p:spPr>
          <a:xfrm>
            <a:off x="457200" y="1631150"/>
            <a:ext cx="2482500" cy="2975700"/>
          </a:xfrm>
          <a:prstGeom prst="rect">
            <a:avLst/>
          </a:prstGeom>
          <a:noFill/>
          <a:ln>
            <a:noFill/>
          </a:ln>
        </p:spPr>
        <p:txBody>
          <a:bodyPr anchorCtr="0" anchor="t" bIns="45700" lIns="91425" spcFirstLastPara="1" rIns="91425" wrap="square" tIns="45700">
            <a:noAutofit/>
          </a:bodyPr>
          <a:lstStyle/>
          <a:p>
            <a:pPr indent="-352425" lvl="0" marL="457200" rtl="0" algn="l">
              <a:lnSpc>
                <a:spcPct val="100000"/>
              </a:lnSpc>
              <a:spcBef>
                <a:spcPts val="0"/>
              </a:spcBef>
              <a:spcAft>
                <a:spcPts val="0"/>
              </a:spcAft>
              <a:buSzPts val="1950"/>
              <a:buFont typeface="Arial"/>
              <a:buChar char="●"/>
            </a:pPr>
            <a:r>
              <a:rPr lang="en-US" sz="1950">
                <a:highlight>
                  <a:srgbClr val="FFFFFF"/>
                </a:highlight>
                <a:latin typeface="Arial"/>
                <a:ea typeface="Arial"/>
                <a:cs typeface="Arial"/>
                <a:sym typeface="Arial"/>
              </a:rPr>
              <a:t>Register </a:t>
            </a:r>
            <a:r>
              <a:rPr lang="en-US" sz="1950" u="sng">
                <a:solidFill>
                  <a:schemeClr val="hlink"/>
                </a:solidFill>
                <a:highlight>
                  <a:srgbClr val="FFFFFF"/>
                </a:highlight>
                <a:latin typeface="Arial"/>
                <a:ea typeface="Arial"/>
                <a:cs typeface="Arial"/>
                <a:sym typeface="Arial"/>
                <a:hlinkClick r:id="rId3"/>
              </a:rPr>
              <a:t>here</a:t>
            </a:r>
            <a:endParaRPr sz="1950">
              <a:highlight>
                <a:srgbClr val="FFFFFF"/>
              </a:highlight>
              <a:latin typeface="Arial"/>
              <a:ea typeface="Arial"/>
              <a:cs typeface="Arial"/>
              <a:sym typeface="Arial"/>
            </a:endParaRPr>
          </a:p>
          <a:p>
            <a:pPr indent="-352425" lvl="0" marL="457200" rtl="0" algn="l">
              <a:lnSpc>
                <a:spcPct val="100000"/>
              </a:lnSpc>
              <a:spcBef>
                <a:spcPts val="0"/>
              </a:spcBef>
              <a:spcAft>
                <a:spcPts val="0"/>
              </a:spcAft>
              <a:buSzPts val="1950"/>
              <a:buFont typeface="Arial"/>
              <a:buChar char="●"/>
            </a:pPr>
            <a:r>
              <a:rPr lang="en-US" sz="1950">
                <a:highlight>
                  <a:srgbClr val="FFFFFF"/>
                </a:highlight>
                <a:latin typeface="Arial"/>
                <a:ea typeface="Arial"/>
                <a:cs typeface="Arial"/>
                <a:sym typeface="Arial"/>
              </a:rPr>
              <a:t>$20 until 4/3</a:t>
            </a:r>
            <a:endParaRPr sz="1950">
              <a:highlight>
                <a:srgbClr val="FFFFFF"/>
              </a:highlight>
              <a:latin typeface="Arial"/>
              <a:ea typeface="Arial"/>
              <a:cs typeface="Arial"/>
              <a:sym typeface="Arial"/>
            </a:endParaRPr>
          </a:p>
          <a:p>
            <a:pPr indent="-352425" lvl="0" marL="457200" rtl="0" algn="l">
              <a:lnSpc>
                <a:spcPct val="100000"/>
              </a:lnSpc>
              <a:spcBef>
                <a:spcPts val="0"/>
              </a:spcBef>
              <a:spcAft>
                <a:spcPts val="0"/>
              </a:spcAft>
              <a:buSzPts val="1950"/>
              <a:buFont typeface="Arial"/>
              <a:buChar char="●"/>
            </a:pPr>
            <a:r>
              <a:rPr lang="en-US" sz="1950">
                <a:highlight>
                  <a:srgbClr val="FFFFFF"/>
                </a:highlight>
                <a:latin typeface="Arial"/>
                <a:ea typeface="Arial"/>
                <a:cs typeface="Arial"/>
                <a:sym typeface="Arial"/>
              </a:rPr>
              <a:t>$30 after</a:t>
            </a:r>
            <a:endParaRPr sz="195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950">
              <a:highlight>
                <a:srgbClr val="FFFFFF"/>
              </a:highlight>
              <a:latin typeface="Arial"/>
              <a:ea typeface="Arial"/>
              <a:cs typeface="Arial"/>
              <a:sym typeface="Arial"/>
            </a:endParaRPr>
          </a:p>
          <a:p>
            <a:pPr indent="0" lvl="0" marL="0" rtl="0" algn="l">
              <a:lnSpc>
                <a:spcPct val="100000"/>
              </a:lnSpc>
              <a:spcBef>
                <a:spcPts val="480"/>
              </a:spcBef>
              <a:spcAft>
                <a:spcPts val="0"/>
              </a:spcAft>
              <a:buSzPts val="2400"/>
              <a:buNone/>
            </a:pPr>
            <a:r>
              <a:t/>
            </a:r>
            <a:endParaRPr sz="2800"/>
          </a:p>
        </p:txBody>
      </p:sp>
      <p:pic>
        <p:nvPicPr>
          <p:cNvPr id="382" name="Google Shape;382;g3b82bfe0ab0_0_1" title="1.png"/>
          <p:cNvPicPr preferRelativeResize="0"/>
          <p:nvPr/>
        </p:nvPicPr>
        <p:blipFill>
          <a:blip r:embed="rId4">
            <a:alphaModFix/>
          </a:blip>
          <a:stretch>
            <a:fillRect/>
          </a:stretch>
        </p:blipFill>
        <p:spPr>
          <a:xfrm>
            <a:off x="2939800" y="1111250"/>
            <a:ext cx="6096000" cy="3429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3bd03e3ce0d_0_0"/>
          <p:cNvSpPr txBox="1"/>
          <p:nvPr>
            <p:ph type="title"/>
          </p:nvPr>
        </p:nvSpPr>
        <p:spPr>
          <a:xfrm>
            <a:off x="291050" y="400050"/>
            <a:ext cx="85680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Summer Camp</a:t>
            </a:r>
            <a:endParaRPr/>
          </a:p>
        </p:txBody>
      </p:sp>
      <p:sp>
        <p:nvSpPr>
          <p:cNvPr id="389" name="Google Shape;389;g3bd03e3ce0d_0_0"/>
          <p:cNvSpPr txBox="1"/>
          <p:nvPr>
            <p:ph idx="1" type="body"/>
          </p:nvPr>
        </p:nvSpPr>
        <p:spPr>
          <a:xfrm>
            <a:off x="457200" y="1151325"/>
            <a:ext cx="8105700" cy="892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480"/>
              </a:spcBef>
              <a:spcAft>
                <a:spcPts val="0"/>
              </a:spcAft>
              <a:buClr>
                <a:schemeClr val="dk1"/>
              </a:buClr>
              <a:buSzPts val="1100"/>
              <a:buFont typeface="Arial"/>
              <a:buNone/>
            </a:pPr>
            <a:r>
              <a:t/>
            </a:r>
            <a:endParaRPr sz="1900">
              <a:highlight>
                <a:srgbClr val="FFFFFF"/>
              </a:highlight>
              <a:latin typeface="Arial"/>
              <a:ea typeface="Arial"/>
              <a:cs typeface="Arial"/>
              <a:sym typeface="Arial"/>
            </a:endParaRPr>
          </a:p>
          <a:p>
            <a:pPr indent="0" lvl="0" marL="0" rtl="0" algn="l">
              <a:lnSpc>
                <a:spcPct val="100000"/>
              </a:lnSpc>
              <a:spcBef>
                <a:spcPts val="480"/>
              </a:spcBef>
              <a:spcAft>
                <a:spcPts val="0"/>
              </a:spcAft>
              <a:buClr>
                <a:schemeClr val="dk1"/>
              </a:buClr>
              <a:buSzPts val="1100"/>
              <a:buFont typeface="Arial"/>
              <a:buNone/>
            </a:pPr>
            <a:r>
              <a:t/>
            </a:r>
            <a:endParaRPr sz="1900">
              <a:highlight>
                <a:srgbClr val="FFFFFF"/>
              </a:highlight>
              <a:latin typeface="Arial"/>
              <a:ea typeface="Arial"/>
              <a:cs typeface="Arial"/>
              <a:sym typeface="Arial"/>
            </a:endParaRPr>
          </a:p>
          <a:p>
            <a:pPr indent="0" lvl="0" marL="0" rtl="0" algn="l">
              <a:lnSpc>
                <a:spcPct val="100000"/>
              </a:lnSpc>
              <a:spcBef>
                <a:spcPts val="480"/>
              </a:spcBef>
              <a:spcAft>
                <a:spcPts val="0"/>
              </a:spcAft>
              <a:buClr>
                <a:schemeClr val="dk1"/>
              </a:buClr>
              <a:buSzPts val="1100"/>
              <a:buFont typeface="Arial"/>
              <a:buNone/>
            </a:pPr>
            <a:r>
              <a:rPr lang="en-US" sz="1900">
                <a:highlight>
                  <a:srgbClr val="FFFFFF"/>
                </a:highlight>
                <a:latin typeface="Arial"/>
                <a:ea typeface="Arial"/>
                <a:cs typeface="Arial"/>
                <a:sym typeface="Arial"/>
              </a:rPr>
              <a:t>It’s time to start thinking about Summer Camp (if you aren’t already)</a:t>
            </a:r>
            <a:br>
              <a:rPr lang="en-US" sz="1900">
                <a:highlight>
                  <a:srgbClr val="FFFFFF"/>
                </a:highlight>
                <a:latin typeface="Arial"/>
                <a:ea typeface="Arial"/>
                <a:cs typeface="Arial"/>
                <a:sym typeface="Arial"/>
              </a:rPr>
            </a:br>
            <a:endParaRPr sz="1900">
              <a:highlight>
                <a:srgbClr val="FFFFFF"/>
              </a:highlight>
              <a:latin typeface="Arial"/>
              <a:ea typeface="Arial"/>
              <a:cs typeface="Arial"/>
              <a:sym typeface="Arial"/>
            </a:endParaRPr>
          </a:p>
          <a:p>
            <a:pPr indent="0" lvl="0" marL="0" rtl="0" algn="l">
              <a:lnSpc>
                <a:spcPct val="100000"/>
              </a:lnSpc>
              <a:spcBef>
                <a:spcPts val="480"/>
              </a:spcBef>
              <a:spcAft>
                <a:spcPts val="0"/>
              </a:spcAft>
              <a:buClr>
                <a:schemeClr val="dk1"/>
              </a:buClr>
              <a:buSzPts val="1100"/>
              <a:buFont typeface="Arial"/>
              <a:buNone/>
            </a:pPr>
            <a:r>
              <a:rPr lang="en-US" sz="1900">
                <a:highlight>
                  <a:srgbClr val="FFFFFF"/>
                </a:highlight>
                <a:latin typeface="Arial"/>
                <a:ea typeface="Arial"/>
                <a:cs typeface="Arial"/>
                <a:sym typeface="Arial"/>
              </a:rPr>
              <a:t>Calls to Action:</a:t>
            </a:r>
            <a:endParaRPr/>
          </a:p>
        </p:txBody>
      </p:sp>
      <p:sp>
        <p:nvSpPr>
          <p:cNvPr id="390" name="Google Shape;390;g3bd03e3ce0d_0_0"/>
          <p:cNvSpPr txBox="1"/>
          <p:nvPr>
            <p:ph idx="2" type="body"/>
          </p:nvPr>
        </p:nvSpPr>
        <p:spPr>
          <a:xfrm>
            <a:off x="457200" y="2044224"/>
            <a:ext cx="7255800" cy="2562600"/>
          </a:xfrm>
          <a:prstGeom prst="rect">
            <a:avLst/>
          </a:prstGeom>
          <a:noFill/>
          <a:ln>
            <a:noFill/>
          </a:ln>
        </p:spPr>
        <p:txBody>
          <a:bodyPr anchorCtr="0" anchor="t" bIns="45700" lIns="91425" spcFirstLastPara="1" rIns="91425" wrap="square" tIns="45700">
            <a:noAutofit/>
          </a:bodyPr>
          <a:lstStyle/>
          <a:p>
            <a:pPr indent="-339725" lvl="0" marL="457200" rtl="0" algn="l">
              <a:lnSpc>
                <a:spcPct val="100000"/>
              </a:lnSpc>
              <a:spcBef>
                <a:spcPts val="0"/>
              </a:spcBef>
              <a:spcAft>
                <a:spcPts val="0"/>
              </a:spcAft>
              <a:buSzPts val="1750"/>
              <a:buFont typeface="Arial"/>
              <a:buChar char="●"/>
            </a:pPr>
            <a:r>
              <a:rPr lang="en-US" sz="1750">
                <a:highlight>
                  <a:srgbClr val="FFFFFF"/>
                </a:highlight>
                <a:latin typeface="Arial"/>
                <a:ea typeface="Arial"/>
                <a:cs typeface="Arial"/>
                <a:sym typeface="Arial"/>
              </a:rPr>
              <a:t>Start talking about Summer Camp with your Scouts and families</a:t>
            </a:r>
            <a:endParaRPr sz="1750">
              <a:highlight>
                <a:srgbClr val="FFFFFF"/>
              </a:highlight>
              <a:latin typeface="Arial"/>
              <a:ea typeface="Arial"/>
              <a:cs typeface="Arial"/>
              <a:sym typeface="Arial"/>
            </a:endParaRPr>
          </a:p>
          <a:p>
            <a:pPr indent="-339725" lvl="0" marL="457200" rtl="0" algn="l">
              <a:lnSpc>
                <a:spcPct val="100000"/>
              </a:lnSpc>
              <a:spcBef>
                <a:spcPts val="0"/>
              </a:spcBef>
              <a:spcAft>
                <a:spcPts val="0"/>
              </a:spcAft>
              <a:buSzPts val="1750"/>
              <a:buFont typeface="Arial"/>
              <a:buChar char="●"/>
            </a:pPr>
            <a:r>
              <a:rPr lang="en-US" sz="1750">
                <a:highlight>
                  <a:srgbClr val="FFFFFF"/>
                </a:highlight>
                <a:latin typeface="Arial"/>
                <a:ea typeface="Arial"/>
                <a:cs typeface="Arial"/>
                <a:sym typeface="Arial"/>
              </a:rPr>
              <a:t>Start collecting deposits for camp (due to council late March)</a:t>
            </a:r>
            <a:endParaRPr sz="1750">
              <a:highlight>
                <a:srgbClr val="FFFFFF"/>
              </a:highlight>
              <a:latin typeface="Arial"/>
              <a:ea typeface="Arial"/>
              <a:cs typeface="Arial"/>
              <a:sym typeface="Arial"/>
            </a:endParaRPr>
          </a:p>
          <a:p>
            <a:pPr indent="-339725" lvl="0" marL="457200" rtl="0" algn="l">
              <a:lnSpc>
                <a:spcPct val="100000"/>
              </a:lnSpc>
              <a:spcBef>
                <a:spcPts val="0"/>
              </a:spcBef>
              <a:spcAft>
                <a:spcPts val="0"/>
              </a:spcAft>
              <a:buSzPts val="1750"/>
              <a:buFont typeface="Arial"/>
              <a:buChar char="●"/>
            </a:pPr>
            <a:r>
              <a:rPr lang="en-US" sz="1750">
                <a:highlight>
                  <a:srgbClr val="FFFFFF"/>
                </a:highlight>
                <a:latin typeface="Arial"/>
                <a:ea typeface="Arial"/>
                <a:cs typeface="Arial"/>
                <a:sym typeface="Arial"/>
              </a:rPr>
              <a:t>Let your Scouts and families know that merit badge schedules are being released February 17 (for GGAC camps)</a:t>
            </a:r>
            <a:endParaRPr sz="1750">
              <a:highlight>
                <a:srgbClr val="FFFFFF"/>
              </a:highlight>
              <a:latin typeface="Arial"/>
              <a:ea typeface="Arial"/>
              <a:cs typeface="Arial"/>
              <a:sym typeface="Arial"/>
            </a:endParaRPr>
          </a:p>
          <a:p>
            <a:pPr indent="-339725" lvl="0" marL="457200" rtl="0" algn="l">
              <a:lnSpc>
                <a:spcPct val="100000"/>
              </a:lnSpc>
              <a:spcBef>
                <a:spcPts val="0"/>
              </a:spcBef>
              <a:spcAft>
                <a:spcPts val="0"/>
              </a:spcAft>
              <a:buSzPts val="1750"/>
              <a:buFont typeface="Arial"/>
              <a:buChar char="●"/>
            </a:pPr>
            <a:r>
              <a:rPr lang="en-US" sz="1750">
                <a:highlight>
                  <a:srgbClr val="FFFFFF"/>
                </a:highlight>
                <a:latin typeface="Arial"/>
                <a:ea typeface="Arial"/>
                <a:cs typeface="Arial"/>
                <a:sym typeface="Arial"/>
              </a:rPr>
              <a:t>Encourage Scouts who may need financial help to apply for Camperships</a:t>
            </a:r>
            <a:endParaRPr sz="1750">
              <a:highlight>
                <a:srgbClr val="FFFFFF"/>
              </a:highlight>
              <a:latin typeface="Arial"/>
              <a:ea typeface="Arial"/>
              <a:cs typeface="Arial"/>
              <a:sym typeface="Arial"/>
            </a:endParaRPr>
          </a:p>
          <a:p>
            <a:pPr indent="-339725" lvl="0" marL="457200" rtl="0" algn="l">
              <a:lnSpc>
                <a:spcPct val="100000"/>
              </a:lnSpc>
              <a:spcBef>
                <a:spcPts val="0"/>
              </a:spcBef>
              <a:spcAft>
                <a:spcPts val="0"/>
              </a:spcAft>
              <a:buSzPts val="1750"/>
              <a:buFont typeface="Arial"/>
              <a:buChar char="●"/>
            </a:pPr>
            <a:r>
              <a:rPr lang="en-US" sz="1750">
                <a:highlight>
                  <a:srgbClr val="FFFFFF"/>
                </a:highlight>
                <a:latin typeface="Arial"/>
                <a:ea typeface="Arial"/>
                <a:cs typeface="Arial"/>
                <a:sym typeface="Arial"/>
              </a:rPr>
              <a:t>Encourage older Scouts to apply for staff positions </a:t>
            </a:r>
            <a:r>
              <a:rPr lang="en-US" sz="1750" u="sng">
                <a:solidFill>
                  <a:schemeClr val="hlink"/>
                </a:solidFill>
                <a:highlight>
                  <a:srgbClr val="FFFFFF"/>
                </a:highlight>
                <a:latin typeface="Arial"/>
                <a:ea typeface="Arial"/>
                <a:cs typeface="Arial"/>
                <a:sym typeface="Arial"/>
                <a:hlinkClick r:id="rId3"/>
              </a:rPr>
              <a:t>here</a:t>
            </a:r>
            <a:br>
              <a:rPr lang="en-US" sz="1750">
                <a:highlight>
                  <a:srgbClr val="FFFFFF"/>
                </a:highlight>
                <a:latin typeface="Arial"/>
                <a:ea typeface="Arial"/>
                <a:cs typeface="Arial"/>
                <a:sym typeface="Arial"/>
              </a:rPr>
            </a:br>
            <a:br>
              <a:rPr lang="en-US" sz="1750">
                <a:highlight>
                  <a:srgbClr val="FFFFFF"/>
                </a:highlight>
                <a:latin typeface="Arial"/>
                <a:ea typeface="Arial"/>
                <a:cs typeface="Arial"/>
                <a:sym typeface="Arial"/>
              </a:rPr>
            </a:br>
            <a:r>
              <a:rPr lang="en-US" sz="1750">
                <a:highlight>
                  <a:srgbClr val="FFFFFF"/>
                </a:highlight>
                <a:latin typeface="Arial"/>
                <a:ea typeface="Arial"/>
                <a:cs typeface="Arial"/>
                <a:sym typeface="Arial"/>
              </a:rPr>
              <a:t>More information at https://goldengatescouting.org/summer-camp/</a:t>
            </a:r>
            <a:endParaRPr sz="175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950">
              <a:highlight>
                <a:srgbClr val="FFFFFF"/>
              </a:highlight>
              <a:latin typeface="Arial"/>
              <a:ea typeface="Arial"/>
              <a:cs typeface="Arial"/>
              <a:sym typeface="Arial"/>
            </a:endParaRPr>
          </a:p>
          <a:p>
            <a:pPr indent="0" lvl="0" marL="0" rtl="0" algn="l">
              <a:lnSpc>
                <a:spcPct val="100000"/>
              </a:lnSpc>
              <a:spcBef>
                <a:spcPts val="480"/>
              </a:spcBef>
              <a:spcAft>
                <a:spcPts val="0"/>
              </a:spcAft>
              <a:buSzPts val="2400"/>
              <a:buNone/>
            </a:pPr>
            <a:r>
              <a:t/>
            </a: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
          <p:cNvSpPr txBox="1"/>
          <p:nvPr>
            <p:ph type="ctrTitle"/>
          </p:nvPr>
        </p:nvSpPr>
        <p:spPr>
          <a:xfrm>
            <a:off x="685800" y="2727766"/>
            <a:ext cx="77724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Twin Valley Roundtable</a:t>
            </a:r>
            <a:endParaRPr/>
          </a:p>
        </p:txBody>
      </p:sp>
      <p:sp>
        <p:nvSpPr>
          <p:cNvPr id="108" name="Google Shape;108;p1"/>
          <p:cNvSpPr txBox="1"/>
          <p:nvPr>
            <p:ph idx="1" type="subTitle"/>
          </p:nvPr>
        </p:nvSpPr>
        <p:spPr>
          <a:xfrm>
            <a:off x="1371600" y="3849141"/>
            <a:ext cx="6400800" cy="533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3200"/>
              <a:buNone/>
            </a:pPr>
            <a:r>
              <a:rPr lang="en-US"/>
              <a:t>February 5, 2026</a:t>
            </a:r>
            <a:endParaRPr/>
          </a:p>
        </p:txBody>
      </p:sp>
      <p:pic>
        <p:nvPicPr>
          <p:cNvPr descr="A picture containing game&#10;&#10;Description automatically generated" id="109" name="Google Shape;109;p1"/>
          <p:cNvPicPr preferRelativeResize="0"/>
          <p:nvPr/>
        </p:nvPicPr>
        <p:blipFill rotWithShape="1">
          <a:blip r:embed="rId3">
            <a:alphaModFix/>
          </a:blip>
          <a:srcRect b="0" l="0" r="0" t="0"/>
          <a:stretch/>
        </p:blipFill>
        <p:spPr>
          <a:xfrm>
            <a:off x="3244777" y="57150"/>
            <a:ext cx="2654445" cy="26517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3c5fc4f3ebe_0_217"/>
          <p:cNvSpPr/>
          <p:nvPr/>
        </p:nvSpPr>
        <p:spPr>
          <a:xfrm>
            <a:off x="1183" y="264232"/>
            <a:ext cx="8858100" cy="4983900"/>
          </a:xfrm>
          <a:prstGeom prst="rect">
            <a:avLst/>
          </a:prstGeom>
          <a:noFill/>
          <a:ln>
            <a:noFill/>
          </a:ln>
        </p:spPr>
        <p:txBody>
          <a:bodyPr anchorCtr="0" anchor="ctr" bIns="33225" lIns="66450" spcFirstLastPara="1" rIns="66450" wrap="square" tIns="33225">
            <a:noAutofit/>
          </a:bodyPr>
          <a:lstStyle/>
          <a:p>
            <a:pPr indent="0" lvl="0" marL="0" marR="0" rtl="0" algn="ctr">
              <a:spcBef>
                <a:spcPts val="0"/>
              </a:spcBef>
              <a:spcAft>
                <a:spcPts val="0"/>
              </a:spcAft>
              <a:buNone/>
            </a:pPr>
            <a:r>
              <a:t/>
            </a:r>
            <a:endParaRPr b="0" i="0" sz="1308" u="none" cap="none" strike="noStrike">
              <a:solidFill>
                <a:srgbClr val="FFFFFF"/>
              </a:solidFill>
              <a:latin typeface="Arial"/>
              <a:ea typeface="Arial"/>
              <a:cs typeface="Arial"/>
              <a:sym typeface="Arial"/>
            </a:endParaRPr>
          </a:p>
        </p:txBody>
      </p:sp>
      <p:sp>
        <p:nvSpPr>
          <p:cNvPr id="397" name="Google Shape;397;g3c5fc4f3ebe_0_217"/>
          <p:cNvSpPr txBox="1"/>
          <p:nvPr/>
        </p:nvSpPr>
        <p:spPr>
          <a:xfrm>
            <a:off x="177948" y="2052573"/>
            <a:ext cx="4480500" cy="1879200"/>
          </a:xfrm>
          <a:prstGeom prst="rect">
            <a:avLst/>
          </a:prstGeom>
          <a:noFill/>
          <a:ln>
            <a:noFill/>
          </a:ln>
        </p:spPr>
        <p:txBody>
          <a:bodyPr anchorCtr="0" anchor="t" bIns="33225" lIns="66450" spcFirstLastPara="1" rIns="66450" wrap="square" tIns="33225">
            <a:spAutoFit/>
          </a:bodyPr>
          <a:lstStyle/>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Who:</a:t>
            </a:r>
            <a:r>
              <a:rPr b="1" i="0" lang="en-US" sz="1308" u="none" cap="none" strike="noStrike">
                <a:solidFill>
                  <a:srgbClr val="595959"/>
                </a:solidFill>
                <a:latin typeface="Arial"/>
                <a:ea typeface="Arial"/>
                <a:cs typeface="Arial"/>
                <a:sym typeface="Arial"/>
              </a:rPr>
              <a:t>         </a:t>
            </a:r>
            <a:r>
              <a:rPr b="0" i="0" lang="en-US" sz="1308" u="none" cap="none" strike="noStrike">
                <a:solidFill>
                  <a:srgbClr val="595959"/>
                </a:solidFill>
                <a:latin typeface="Arial"/>
                <a:ea typeface="Arial"/>
                <a:cs typeface="Arial"/>
                <a:sym typeface="Arial"/>
              </a:rPr>
              <a:t>Provisional Scouts, aged 14-20</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What:</a:t>
            </a:r>
            <a:r>
              <a:rPr b="0" i="0" lang="en-US" sz="1308" u="none" cap="none" strike="noStrike">
                <a:solidFill>
                  <a:srgbClr val="595959"/>
                </a:solidFill>
                <a:latin typeface="Arial"/>
                <a:ea typeface="Arial"/>
                <a:cs typeface="Arial"/>
                <a:sym typeface="Arial"/>
              </a:rPr>
              <a:t>        Backpacking, canoeing, COPE, </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0" i="0" lang="en-US" sz="1308" u="none" cap="none" strike="noStrike">
                <a:solidFill>
                  <a:srgbClr val="595959"/>
                </a:solidFill>
                <a:latin typeface="Arial"/>
                <a:ea typeface="Arial"/>
                <a:cs typeface="Arial"/>
                <a:sym typeface="Arial"/>
              </a:rPr>
              <a:t>                   trail cooking, leadership devo</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When:</a:t>
            </a:r>
            <a:r>
              <a:rPr b="0" i="0" lang="en-US" sz="1308" u="none" cap="none" strike="noStrike">
                <a:solidFill>
                  <a:srgbClr val="595959"/>
                </a:solidFill>
                <a:latin typeface="Arial"/>
                <a:ea typeface="Arial"/>
                <a:cs typeface="Arial"/>
                <a:sym typeface="Arial"/>
              </a:rPr>
              <a:t>       July 5 – July 11</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Where:</a:t>
            </a:r>
            <a:r>
              <a:rPr b="0" i="0" lang="en-US" sz="1308" u="none" cap="none" strike="noStrike">
                <a:solidFill>
                  <a:srgbClr val="595959"/>
                </a:solidFill>
                <a:latin typeface="Arial"/>
                <a:ea typeface="Arial"/>
                <a:cs typeface="Arial"/>
                <a:sym typeface="Arial"/>
              </a:rPr>
              <a:t>      Camp Royaneh</a:t>
            </a:r>
            <a:endParaRPr b="0" i="0" sz="1308" u="none" cap="none" strike="noStrike">
              <a:solidFill>
                <a:srgbClr val="000000"/>
              </a:solidFill>
              <a:latin typeface="Arial"/>
              <a:ea typeface="Arial"/>
              <a:cs typeface="Arial"/>
              <a:sym typeface="Arial"/>
            </a:endParaRPr>
          </a:p>
          <a:p>
            <a:pPr indent="0" lvl="0" marL="0" marR="0" rtl="0" algn="l">
              <a:spcBef>
                <a:spcPts val="0"/>
              </a:spcBef>
              <a:spcAft>
                <a:spcPts val="0"/>
              </a:spcAft>
              <a:buClr>
                <a:srgbClr val="595959"/>
              </a:buClr>
              <a:buSzPts val="1308"/>
              <a:buFont typeface="Arial"/>
              <a:buNone/>
            </a:pPr>
            <a:r>
              <a:rPr b="1" i="0" lang="en-US" sz="1308" u="sng" cap="none" strike="noStrike">
                <a:solidFill>
                  <a:srgbClr val="595959"/>
                </a:solidFill>
                <a:latin typeface="Arial"/>
                <a:ea typeface="Arial"/>
                <a:cs typeface="Arial"/>
                <a:sym typeface="Arial"/>
              </a:rPr>
              <a:t>Cost:</a:t>
            </a:r>
            <a:r>
              <a:rPr b="0" i="0" lang="en-US" sz="1308" u="none" cap="none" strike="noStrike">
                <a:solidFill>
                  <a:srgbClr val="595959"/>
                </a:solidFill>
                <a:latin typeface="Arial"/>
                <a:ea typeface="Arial"/>
                <a:cs typeface="Arial"/>
                <a:sym typeface="Arial"/>
              </a:rPr>
              <a:t>         Same as camp, $815 </a:t>
            </a:r>
            <a:endParaRPr sz="1017"/>
          </a:p>
          <a:p>
            <a:pPr indent="0" lvl="0" marL="0" marR="0" rtl="0" algn="l">
              <a:spcBef>
                <a:spcPts val="0"/>
              </a:spcBef>
              <a:spcAft>
                <a:spcPts val="0"/>
              </a:spcAft>
              <a:buNone/>
            </a:pPr>
            <a:r>
              <a:rPr b="1" i="0" lang="en-US" sz="1308" u="sng" cap="none" strike="noStrike">
                <a:solidFill>
                  <a:srgbClr val="595959"/>
                </a:solidFill>
                <a:latin typeface="Arial"/>
                <a:ea typeface="Arial"/>
                <a:cs typeface="Arial"/>
                <a:sym typeface="Arial"/>
              </a:rPr>
              <a:t>Discount: </a:t>
            </a:r>
            <a:r>
              <a:rPr b="0" i="0" lang="en-US" sz="1308" u="none" cap="none" strike="noStrike">
                <a:solidFill>
                  <a:srgbClr val="595959"/>
                </a:solidFill>
                <a:latin typeface="Arial"/>
                <a:ea typeface="Arial"/>
                <a:cs typeface="Arial"/>
                <a:sym typeface="Arial"/>
              </a:rPr>
              <a:t>Half off for anyone attending a week of camp</a:t>
            </a:r>
            <a:endParaRPr b="0" sz="1308">
              <a:solidFill>
                <a:srgbClr val="000000"/>
              </a:solidFill>
              <a:latin typeface="Arial"/>
              <a:ea typeface="Arial"/>
              <a:cs typeface="Arial"/>
              <a:sym typeface="Arial"/>
            </a:endParaRPr>
          </a:p>
          <a:p>
            <a:pPr indent="0" lvl="0" marL="0" marR="0" rtl="0" algn="l">
              <a:spcBef>
                <a:spcPts val="0"/>
              </a:spcBef>
              <a:spcAft>
                <a:spcPts val="0"/>
              </a:spcAft>
              <a:buNone/>
            </a:pPr>
            <a:r>
              <a:rPr b="1" lang="en-US" sz="1308" u="sng">
                <a:solidFill>
                  <a:srgbClr val="595959"/>
                </a:solidFill>
                <a:latin typeface="Arial"/>
                <a:ea typeface="Arial"/>
                <a:cs typeface="Arial"/>
                <a:sym typeface="Arial"/>
              </a:rPr>
              <a:t>Questions:</a:t>
            </a:r>
            <a:r>
              <a:rPr b="1" lang="en-US" sz="1308">
                <a:solidFill>
                  <a:srgbClr val="595959"/>
                </a:solidFill>
                <a:latin typeface="Arial"/>
                <a:ea typeface="Arial"/>
                <a:cs typeface="Arial"/>
                <a:sym typeface="Arial"/>
              </a:rPr>
              <a:t> </a:t>
            </a:r>
            <a:r>
              <a:rPr lang="en-US" sz="1308">
                <a:solidFill>
                  <a:srgbClr val="595959"/>
                </a:solidFill>
                <a:latin typeface="Arial"/>
                <a:ea typeface="Arial"/>
                <a:cs typeface="Arial"/>
                <a:sym typeface="Arial"/>
              </a:rPr>
              <a:t>croraadventure@gmail.com</a:t>
            </a: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pic>
        <p:nvPicPr>
          <p:cNvPr id="398" name="Google Shape;398;g3c5fc4f3ebe_0_217"/>
          <p:cNvPicPr preferRelativeResize="0"/>
          <p:nvPr/>
        </p:nvPicPr>
        <p:blipFill rotWithShape="1">
          <a:blip r:embed="rId3">
            <a:alphaModFix/>
          </a:blip>
          <a:srcRect b="0" l="0" r="0" t="0"/>
          <a:stretch/>
        </p:blipFill>
        <p:spPr>
          <a:xfrm>
            <a:off x="302780" y="535798"/>
            <a:ext cx="5447805" cy="1246532"/>
          </a:xfrm>
          <a:prstGeom prst="rect">
            <a:avLst/>
          </a:prstGeom>
          <a:noFill/>
          <a:ln>
            <a:noFill/>
          </a:ln>
        </p:spPr>
      </p:pic>
      <p:pic>
        <p:nvPicPr>
          <p:cNvPr id="399" name="Google Shape;399;g3c5fc4f3ebe_0_217"/>
          <p:cNvPicPr preferRelativeResize="0"/>
          <p:nvPr/>
        </p:nvPicPr>
        <p:blipFill rotWithShape="1">
          <a:blip r:embed="rId4">
            <a:alphaModFix/>
          </a:blip>
          <a:srcRect b="0" l="0" r="0" t="0"/>
          <a:stretch/>
        </p:blipFill>
        <p:spPr>
          <a:xfrm>
            <a:off x="7216830" y="1896827"/>
            <a:ext cx="1361523" cy="1349421"/>
          </a:xfrm>
          <a:prstGeom prst="rect">
            <a:avLst/>
          </a:prstGeom>
          <a:noFill/>
          <a:ln>
            <a:noFill/>
          </a:ln>
        </p:spPr>
      </p:pic>
      <p:pic>
        <p:nvPicPr>
          <p:cNvPr descr="Instagram Logo png and symbol, meaning ..." id="400" name="Google Shape;400;g3c5fc4f3ebe_0_217"/>
          <p:cNvPicPr preferRelativeResize="0"/>
          <p:nvPr/>
        </p:nvPicPr>
        <p:blipFill rotWithShape="1">
          <a:blip r:embed="rId5">
            <a:alphaModFix/>
          </a:blip>
          <a:srcRect b="0" l="0" r="0" t="0"/>
          <a:stretch/>
        </p:blipFill>
        <p:spPr>
          <a:xfrm>
            <a:off x="7027717" y="377064"/>
            <a:ext cx="1739748" cy="1314926"/>
          </a:xfrm>
          <a:prstGeom prst="rect">
            <a:avLst/>
          </a:prstGeom>
          <a:noFill/>
          <a:ln>
            <a:noFill/>
          </a:ln>
        </p:spPr>
      </p:pic>
      <p:sp>
        <p:nvSpPr>
          <p:cNvPr id="401" name="Google Shape;401;g3c5fc4f3ebe_0_217"/>
          <p:cNvSpPr txBox="1"/>
          <p:nvPr/>
        </p:nvSpPr>
        <p:spPr>
          <a:xfrm>
            <a:off x="6945831" y="1561316"/>
            <a:ext cx="2198100" cy="671100"/>
          </a:xfrm>
          <a:prstGeom prst="rect">
            <a:avLst/>
          </a:prstGeom>
          <a:noFill/>
          <a:ln>
            <a:noFill/>
          </a:ln>
        </p:spPr>
        <p:txBody>
          <a:bodyPr anchorCtr="0" anchor="t" bIns="33225" lIns="66450" spcFirstLastPara="1" rIns="66450" wrap="square" tIns="33225">
            <a:spAutoFit/>
          </a:bodyPr>
          <a:lstStyle/>
          <a:p>
            <a:pPr indent="0" lvl="0" marL="0" marR="0" rtl="0" algn="l">
              <a:spcBef>
                <a:spcPts val="0"/>
              </a:spcBef>
              <a:spcAft>
                <a:spcPts val="0"/>
              </a:spcAft>
              <a:buClr>
                <a:srgbClr val="595959"/>
              </a:buClr>
              <a:buSzPts val="1308"/>
              <a:buFont typeface="Arial"/>
              <a:buNone/>
            </a:pPr>
            <a:r>
              <a:rPr lang="en-US" sz="1308">
                <a:solidFill>
                  <a:srgbClr val="595959"/>
                </a:solidFill>
                <a:latin typeface="Arial"/>
                <a:ea typeface="Arial"/>
                <a:cs typeface="Arial"/>
                <a:sym typeface="Arial"/>
              </a:rPr>
              <a:t>oceantoredwoodadventure</a:t>
            </a:r>
            <a:endParaRPr b="0" sz="1308">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8"/>
              <a:buFont typeface="Arial"/>
              <a:buNone/>
            </a:pP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sp>
        <p:nvSpPr>
          <p:cNvPr id="402" name="Google Shape;402;g3c5fc4f3ebe_0_217"/>
          <p:cNvSpPr txBox="1"/>
          <p:nvPr/>
        </p:nvSpPr>
        <p:spPr>
          <a:xfrm>
            <a:off x="6798478" y="3094238"/>
            <a:ext cx="2198100" cy="671100"/>
          </a:xfrm>
          <a:prstGeom prst="rect">
            <a:avLst/>
          </a:prstGeom>
          <a:noFill/>
          <a:ln>
            <a:noFill/>
          </a:ln>
        </p:spPr>
        <p:txBody>
          <a:bodyPr anchorCtr="0" anchor="t" bIns="33225" lIns="66450" spcFirstLastPara="1" rIns="66450" wrap="square" tIns="33225">
            <a:spAutoFit/>
          </a:bodyPr>
          <a:lstStyle/>
          <a:p>
            <a:pPr indent="0" lvl="0" marL="0" marR="0" rtl="0" algn="ctr">
              <a:spcBef>
                <a:spcPts val="0"/>
              </a:spcBef>
              <a:spcAft>
                <a:spcPts val="0"/>
              </a:spcAft>
              <a:buClr>
                <a:srgbClr val="595959"/>
              </a:buClr>
              <a:buSzPts val="1308"/>
              <a:buFont typeface="Arial"/>
              <a:buNone/>
            </a:pPr>
            <a:r>
              <a:rPr lang="en-US" sz="1308">
                <a:solidFill>
                  <a:srgbClr val="595959"/>
                </a:solidFill>
                <a:latin typeface="Arial"/>
                <a:ea typeface="Arial"/>
                <a:cs typeface="Arial"/>
                <a:sym typeface="Arial"/>
              </a:rPr>
              <a:t>Registration &amp; More Info</a:t>
            </a:r>
            <a:endParaRPr b="0" sz="1308">
              <a:solidFill>
                <a:srgbClr val="000000"/>
              </a:solidFill>
              <a:latin typeface="Arial"/>
              <a:ea typeface="Arial"/>
              <a:cs typeface="Arial"/>
              <a:sym typeface="Arial"/>
            </a:endParaRPr>
          </a:p>
          <a:p>
            <a:pPr indent="0" lvl="0" marL="0" marR="0" rtl="0" algn="l">
              <a:spcBef>
                <a:spcPts val="0"/>
              </a:spcBef>
              <a:spcAft>
                <a:spcPts val="0"/>
              </a:spcAft>
              <a:buClr>
                <a:srgbClr val="000000"/>
              </a:buClr>
              <a:buSzPts val="1308"/>
              <a:buFont typeface="Arial"/>
              <a:buNone/>
            </a:pPr>
            <a:br>
              <a:rPr b="0" lang="en-US" sz="1308">
                <a:solidFill>
                  <a:srgbClr val="000000"/>
                </a:solidFill>
                <a:latin typeface="Arial"/>
                <a:ea typeface="Arial"/>
                <a:cs typeface="Arial"/>
                <a:sym typeface="Arial"/>
              </a:rPr>
            </a:br>
            <a:endParaRPr sz="1308">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3bd03e3ce0d_0_53"/>
          <p:cNvSpPr txBox="1"/>
          <p:nvPr>
            <p:ph type="title"/>
          </p:nvPr>
        </p:nvSpPr>
        <p:spPr>
          <a:xfrm>
            <a:off x="457200" y="400050"/>
            <a:ext cx="82296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Reverence Hike</a:t>
            </a:r>
            <a:endParaRPr/>
          </a:p>
        </p:txBody>
      </p:sp>
      <p:sp>
        <p:nvSpPr>
          <p:cNvPr id="409" name="Google Shape;409;g3bd03e3ce0d_0_53"/>
          <p:cNvSpPr txBox="1"/>
          <p:nvPr>
            <p:ph idx="1" type="body"/>
          </p:nvPr>
        </p:nvSpPr>
        <p:spPr>
          <a:xfrm>
            <a:off x="457200" y="1151325"/>
            <a:ext cx="82296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a:t>Last weekend, Troop 998G toured local houses of worship</a:t>
            </a:r>
            <a:endParaRPr/>
          </a:p>
        </p:txBody>
      </p:sp>
      <p:sp>
        <p:nvSpPr>
          <p:cNvPr id="410" name="Google Shape;410;g3bd03e3ce0d_0_53"/>
          <p:cNvSpPr txBox="1"/>
          <p:nvPr>
            <p:ph idx="2" type="body"/>
          </p:nvPr>
        </p:nvSpPr>
        <p:spPr>
          <a:xfrm>
            <a:off x="457200" y="1631147"/>
            <a:ext cx="8229600" cy="27693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US"/>
              <a:t>Muslim Community Center in Pleasanton</a:t>
            </a:r>
            <a:endParaRPr/>
          </a:p>
          <a:p>
            <a:pPr indent="-381000" lvl="0" marL="457200" rtl="0" algn="l">
              <a:spcBef>
                <a:spcPts val="0"/>
              </a:spcBef>
              <a:spcAft>
                <a:spcPts val="0"/>
              </a:spcAft>
              <a:buSzPts val="2400"/>
              <a:buChar char="•"/>
            </a:pPr>
            <a:r>
              <a:rPr lang="en-US"/>
              <a:t>Gurdwara Sahib Of Livermore Tri-Valley Sikh Center</a:t>
            </a:r>
            <a:endParaRPr/>
          </a:p>
          <a:p>
            <a:pPr indent="-381000" lvl="0" marL="457200" rtl="0" algn="l">
              <a:spcBef>
                <a:spcPts val="0"/>
              </a:spcBef>
              <a:spcAft>
                <a:spcPts val="0"/>
              </a:spcAft>
              <a:buSzPts val="2400"/>
              <a:buChar char="•"/>
            </a:pPr>
            <a:r>
              <a:rPr lang="en-US"/>
              <a:t>Shiva-Vishnu Temple in Livermore</a:t>
            </a:r>
            <a:endParaRPr/>
          </a:p>
          <a:p>
            <a:pPr indent="-381000" lvl="0" marL="457200" rtl="0" algn="l">
              <a:spcBef>
                <a:spcPts val="0"/>
              </a:spcBef>
              <a:spcAft>
                <a:spcPts val="0"/>
              </a:spcAft>
              <a:buSzPts val="2400"/>
              <a:buChar char="•"/>
            </a:pPr>
            <a:r>
              <a:rPr lang="en-US"/>
              <a:t>San Francisco Zen Center</a:t>
            </a:r>
            <a:endParaRPr/>
          </a:p>
          <a:p>
            <a:pPr indent="-381000" lvl="0" marL="457200" rtl="0" algn="l">
              <a:spcBef>
                <a:spcPts val="0"/>
              </a:spcBef>
              <a:spcAft>
                <a:spcPts val="0"/>
              </a:spcAft>
              <a:buSzPts val="2400"/>
              <a:buChar char="•"/>
            </a:pPr>
            <a:r>
              <a:rPr lang="en-US"/>
              <a:t>St. Mary’s Cathedral in San Francisco</a:t>
            </a:r>
            <a:endParaRPr/>
          </a:p>
          <a:p>
            <a:pPr indent="-381000" lvl="0" marL="457200" rtl="0" algn="l">
              <a:spcBef>
                <a:spcPts val="0"/>
              </a:spcBef>
              <a:spcAft>
                <a:spcPts val="0"/>
              </a:spcAft>
              <a:buSzPts val="2400"/>
              <a:buChar char="•"/>
            </a:pPr>
            <a:r>
              <a:rPr lang="en-US"/>
              <a:t>The Synagogue was closed :( </a:t>
            </a:r>
            <a:endParaRPr/>
          </a:p>
          <a:p>
            <a:pPr indent="-381000" lvl="0" marL="457200" rtl="0" algn="l">
              <a:spcBef>
                <a:spcPts val="0"/>
              </a:spcBef>
              <a:spcAft>
                <a:spcPts val="0"/>
              </a:spcAft>
              <a:buSzPts val="2400"/>
              <a:buChar char="•"/>
            </a:pPr>
            <a:r>
              <a:rPr lang="en-US"/>
              <a:t>But we did get to go to Japan Town!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g3c5fc4f3ebe_0_312" title="c3e07890-eea5-430e-ab18-0688d02a3124.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417" name="Google Shape;417;g3c5fc4f3ebe_0_312" title="5ac4f045-d39c-462a-938c-c1f29fa8be10.JPG"/>
          <p:cNvPicPr preferRelativeResize="0"/>
          <p:nvPr/>
        </p:nvPicPr>
        <p:blipFill>
          <a:blip r:embed="rId4">
            <a:alphaModFix/>
          </a:blip>
          <a:stretch>
            <a:fillRect/>
          </a:stretch>
        </p:blipFill>
        <p:spPr>
          <a:xfrm>
            <a:off x="3993727" y="556700"/>
            <a:ext cx="5057771" cy="379332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g3c5fc4f3ebe_0_303" title="IMG_7771.PNG"/>
          <p:cNvPicPr preferRelativeResize="0"/>
          <p:nvPr/>
        </p:nvPicPr>
        <p:blipFill>
          <a:blip r:embed="rId3">
            <a:alphaModFix/>
          </a:blip>
          <a:stretch>
            <a:fillRect/>
          </a:stretch>
        </p:blipFill>
        <p:spPr>
          <a:xfrm>
            <a:off x="76700" y="-598675"/>
            <a:ext cx="2775026" cy="6010202"/>
          </a:xfrm>
          <a:prstGeom prst="rect">
            <a:avLst/>
          </a:prstGeom>
          <a:noFill/>
          <a:ln>
            <a:noFill/>
          </a:ln>
        </p:spPr>
      </p:pic>
      <p:pic>
        <p:nvPicPr>
          <p:cNvPr id="424" name="Google Shape;424;g3c5fc4f3ebe_0_303" title="IMG_7773.PNG"/>
          <p:cNvPicPr preferRelativeResize="0"/>
          <p:nvPr/>
        </p:nvPicPr>
        <p:blipFill>
          <a:blip r:embed="rId4">
            <a:alphaModFix/>
          </a:blip>
          <a:stretch>
            <a:fillRect/>
          </a:stretch>
        </p:blipFill>
        <p:spPr>
          <a:xfrm>
            <a:off x="2961150" y="486649"/>
            <a:ext cx="7474950" cy="3451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3bd03e3ce0d_0_7"/>
          <p:cNvSpPr txBox="1"/>
          <p:nvPr>
            <p:ph type="title"/>
          </p:nvPr>
        </p:nvSpPr>
        <p:spPr>
          <a:xfrm>
            <a:off x="291050" y="400050"/>
            <a:ext cx="8568000" cy="663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International Spirit Award</a:t>
            </a:r>
            <a:endParaRPr/>
          </a:p>
        </p:txBody>
      </p:sp>
      <p:sp>
        <p:nvSpPr>
          <p:cNvPr id="431" name="Google Shape;431;g3bd03e3ce0d_0_7"/>
          <p:cNvSpPr txBox="1"/>
          <p:nvPr>
            <p:ph idx="1" type="body"/>
          </p:nvPr>
        </p:nvSpPr>
        <p:spPr>
          <a:xfrm>
            <a:off x="291050" y="1151325"/>
            <a:ext cx="6809700" cy="343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480"/>
              </a:spcBef>
              <a:spcAft>
                <a:spcPts val="0"/>
              </a:spcAft>
              <a:buClr>
                <a:schemeClr val="dk1"/>
              </a:buClr>
              <a:buSzPts val="1100"/>
              <a:buFont typeface="Arial"/>
              <a:buNone/>
            </a:pPr>
            <a:r>
              <a:rPr lang="en-US" sz="1900">
                <a:highlight>
                  <a:srgbClr val="FFFFFF"/>
                </a:highlight>
                <a:latin typeface="Arial"/>
                <a:ea typeface="Arial"/>
                <a:cs typeface="Arial"/>
                <a:sym typeface="Arial"/>
              </a:rPr>
              <a:t>The International Spirit Award is awarded to registered Scouts and Scouters who have completed the necessary requirements, have gained a greater knowledge of international Scouting, and have developed a greater appreciation and awareness of different cultures and countries.</a:t>
            </a:r>
            <a:endParaRPr sz="1900">
              <a:highlight>
                <a:srgbClr val="FFFFFF"/>
              </a:highlight>
              <a:latin typeface="Arial"/>
              <a:ea typeface="Arial"/>
              <a:cs typeface="Arial"/>
              <a:sym typeface="Arial"/>
            </a:endParaRPr>
          </a:p>
          <a:p>
            <a:pPr indent="0" lvl="0" marL="0" rtl="0" algn="l">
              <a:lnSpc>
                <a:spcPct val="100000"/>
              </a:lnSpc>
              <a:spcBef>
                <a:spcPts val="480"/>
              </a:spcBef>
              <a:spcAft>
                <a:spcPts val="0"/>
              </a:spcAft>
              <a:buClr>
                <a:schemeClr val="dk1"/>
              </a:buClr>
              <a:buSzPts val="1100"/>
              <a:buFont typeface="Arial"/>
              <a:buNone/>
            </a:pPr>
            <a:r>
              <a:t/>
            </a:r>
            <a:endParaRPr sz="1900">
              <a:highlight>
                <a:srgbClr val="FFFFFF"/>
              </a:highlight>
              <a:latin typeface="Arial"/>
              <a:ea typeface="Arial"/>
              <a:cs typeface="Arial"/>
              <a:sym typeface="Arial"/>
            </a:endParaRPr>
          </a:p>
          <a:p>
            <a:pPr indent="0" lvl="0" marL="0" rtl="0" algn="l">
              <a:lnSpc>
                <a:spcPct val="100000"/>
              </a:lnSpc>
              <a:spcBef>
                <a:spcPts val="480"/>
              </a:spcBef>
              <a:spcAft>
                <a:spcPts val="0"/>
              </a:spcAft>
              <a:buClr>
                <a:schemeClr val="dk1"/>
              </a:buClr>
              <a:buSzPts val="1100"/>
              <a:buFont typeface="Arial"/>
              <a:buNone/>
            </a:pPr>
            <a:r>
              <a:t/>
            </a:r>
            <a:endParaRPr sz="1900">
              <a:highlight>
                <a:srgbClr val="FFFFFF"/>
              </a:highlight>
              <a:latin typeface="Arial"/>
              <a:ea typeface="Arial"/>
              <a:cs typeface="Arial"/>
              <a:sym typeface="Arial"/>
            </a:endParaRPr>
          </a:p>
        </p:txBody>
      </p:sp>
      <p:pic>
        <p:nvPicPr>
          <p:cNvPr id="432" name="Google Shape;432;g3bd03e3ce0d_0_7"/>
          <p:cNvPicPr preferRelativeResize="0"/>
          <p:nvPr/>
        </p:nvPicPr>
        <p:blipFill>
          <a:blip r:embed="rId3">
            <a:alphaModFix/>
          </a:blip>
          <a:stretch>
            <a:fillRect/>
          </a:stretch>
        </p:blipFill>
        <p:spPr>
          <a:xfrm>
            <a:off x="6827188" y="256388"/>
            <a:ext cx="2143125" cy="2143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3bd03e3ce0d_0_17"/>
          <p:cNvSpPr txBox="1"/>
          <p:nvPr>
            <p:ph type="title"/>
          </p:nvPr>
        </p:nvSpPr>
        <p:spPr>
          <a:xfrm>
            <a:off x="457200" y="400050"/>
            <a:ext cx="82296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International Spirit Award</a:t>
            </a:r>
            <a:endParaRPr/>
          </a:p>
        </p:txBody>
      </p:sp>
      <p:sp>
        <p:nvSpPr>
          <p:cNvPr id="439" name="Google Shape;439;g3bd03e3ce0d_0_17"/>
          <p:cNvSpPr txBox="1"/>
          <p:nvPr>
            <p:ph idx="1" type="body"/>
          </p:nvPr>
        </p:nvSpPr>
        <p:spPr>
          <a:xfrm>
            <a:off x="457200" y="1151335"/>
            <a:ext cx="40401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a:t>What do Scouts need to do?</a:t>
            </a:r>
            <a:endParaRPr/>
          </a:p>
        </p:txBody>
      </p:sp>
      <p:sp>
        <p:nvSpPr>
          <p:cNvPr id="440" name="Google Shape;440;g3bd03e3ce0d_0_17"/>
          <p:cNvSpPr txBox="1"/>
          <p:nvPr>
            <p:ph idx="2" type="body"/>
          </p:nvPr>
        </p:nvSpPr>
        <p:spPr>
          <a:xfrm>
            <a:off x="457200" y="1631157"/>
            <a:ext cx="4040100" cy="2769300"/>
          </a:xfrm>
          <a:prstGeom prst="rect">
            <a:avLst/>
          </a:prstGeom>
        </p:spPr>
        <p:txBody>
          <a:bodyPr anchorCtr="0" anchor="t" bIns="45700" lIns="91425" spcFirstLastPara="1" rIns="91425" wrap="square" tIns="45700">
            <a:noAutofit/>
          </a:bodyPr>
          <a:lstStyle/>
          <a:p>
            <a:pPr indent="-342900" lvl="0" marL="457200" rtl="0" algn="l">
              <a:spcBef>
                <a:spcPts val="480"/>
              </a:spcBef>
              <a:spcAft>
                <a:spcPts val="0"/>
              </a:spcAft>
              <a:buSzPts val="1800"/>
              <a:buChar char="•"/>
            </a:pPr>
            <a:r>
              <a:rPr lang="en-US" sz="1800"/>
              <a:t>Earn the World Conservation Award.</a:t>
            </a:r>
            <a:endParaRPr sz="1800"/>
          </a:p>
          <a:p>
            <a:pPr indent="-342900" lvl="0" marL="457200" rtl="0" algn="l">
              <a:spcBef>
                <a:spcPts val="0"/>
              </a:spcBef>
              <a:spcAft>
                <a:spcPts val="0"/>
              </a:spcAft>
              <a:buSzPts val="1800"/>
              <a:buChar char="•"/>
            </a:pPr>
            <a:r>
              <a:rPr lang="en-US" sz="1800"/>
              <a:t>Earn Citizenship in the World</a:t>
            </a:r>
            <a:endParaRPr sz="1800"/>
          </a:p>
          <a:p>
            <a:pPr indent="-342900" lvl="0" marL="457200" rtl="0" algn="l">
              <a:spcBef>
                <a:spcPts val="0"/>
              </a:spcBef>
              <a:spcAft>
                <a:spcPts val="0"/>
              </a:spcAft>
              <a:buSzPts val="1800"/>
              <a:buChar char="•"/>
            </a:pPr>
            <a:r>
              <a:rPr lang="en-US" sz="1800"/>
              <a:t>Participate in Jamboree-on-the-Air or Jamboree-on-the-Internet.</a:t>
            </a:r>
            <a:endParaRPr sz="1800"/>
          </a:p>
          <a:p>
            <a:pPr indent="-342900" lvl="0" marL="457200" rtl="0" algn="l">
              <a:spcBef>
                <a:spcPts val="0"/>
              </a:spcBef>
              <a:spcAft>
                <a:spcPts val="0"/>
              </a:spcAft>
              <a:buSzPts val="1800"/>
              <a:buChar char="•"/>
            </a:pPr>
            <a:r>
              <a:rPr lang="en-US" sz="1800"/>
              <a:t>Organize a World Friendship Fund collection at a unit meeting or district roundtable.</a:t>
            </a:r>
            <a:endParaRPr sz="1800"/>
          </a:p>
          <a:p>
            <a:pPr indent="-342900" lvl="0" marL="457200" rtl="0" algn="l">
              <a:spcBef>
                <a:spcPts val="0"/>
              </a:spcBef>
              <a:spcAft>
                <a:spcPts val="0"/>
              </a:spcAft>
              <a:buSzPts val="1800"/>
              <a:buChar char="•"/>
            </a:pPr>
            <a:r>
              <a:rPr lang="en-US" sz="1800"/>
              <a:t>Complete three of the 10 Experience Requirements.</a:t>
            </a:r>
            <a:endParaRPr sz="1800"/>
          </a:p>
        </p:txBody>
      </p:sp>
      <p:sp>
        <p:nvSpPr>
          <p:cNvPr id="441" name="Google Shape;441;g3bd03e3ce0d_0_17"/>
          <p:cNvSpPr txBox="1"/>
          <p:nvPr>
            <p:ph idx="3" type="body"/>
          </p:nvPr>
        </p:nvSpPr>
        <p:spPr>
          <a:xfrm>
            <a:off x="4645026" y="1151335"/>
            <a:ext cx="40419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a:t>What do Scouters need to do?</a:t>
            </a:r>
            <a:endParaRPr/>
          </a:p>
        </p:txBody>
      </p:sp>
      <p:sp>
        <p:nvSpPr>
          <p:cNvPr id="442" name="Google Shape;442;g3bd03e3ce0d_0_17"/>
          <p:cNvSpPr txBox="1"/>
          <p:nvPr>
            <p:ph idx="4" type="body"/>
          </p:nvPr>
        </p:nvSpPr>
        <p:spPr>
          <a:xfrm>
            <a:off x="4645026" y="1631157"/>
            <a:ext cx="4041900" cy="2769300"/>
          </a:xfrm>
          <a:prstGeom prst="rect">
            <a:avLst/>
          </a:prstGeom>
        </p:spPr>
        <p:txBody>
          <a:bodyPr anchorCtr="0" anchor="t" bIns="45700" lIns="91425" spcFirstLastPara="1" rIns="91425" wrap="square" tIns="45700">
            <a:noAutofit/>
          </a:bodyPr>
          <a:lstStyle/>
          <a:p>
            <a:pPr indent="-336550" lvl="0" marL="457200" rtl="0" algn="l">
              <a:spcBef>
                <a:spcPts val="480"/>
              </a:spcBef>
              <a:spcAft>
                <a:spcPts val="0"/>
              </a:spcAft>
              <a:buSzPts val="1700"/>
              <a:buChar char="•"/>
            </a:pPr>
            <a:r>
              <a:rPr lang="en-US" sz="1700"/>
              <a:t>Learn about and explain the World Organization of the Scout Movement (www.scout.org). </a:t>
            </a:r>
            <a:endParaRPr sz="1700"/>
          </a:p>
          <a:p>
            <a:pPr indent="-336550" lvl="0" marL="457200" rtl="0" algn="l">
              <a:spcBef>
                <a:spcPts val="0"/>
              </a:spcBef>
              <a:spcAft>
                <a:spcPts val="0"/>
              </a:spcAft>
              <a:buSzPts val="1700"/>
              <a:buChar char="•"/>
            </a:pPr>
            <a:r>
              <a:rPr lang="en-US" sz="1700"/>
              <a:t>Read and promote the most current International Department newsletter</a:t>
            </a:r>
            <a:endParaRPr sz="1700"/>
          </a:p>
          <a:p>
            <a:pPr indent="-336550" lvl="0" marL="457200" rtl="0" algn="l">
              <a:spcBef>
                <a:spcPts val="0"/>
              </a:spcBef>
              <a:spcAft>
                <a:spcPts val="0"/>
              </a:spcAft>
              <a:buSzPts val="1700"/>
              <a:buChar char="•"/>
            </a:pPr>
            <a:r>
              <a:rPr lang="en-US" sz="1700"/>
              <a:t>Help organize or participate in two JotA or JotI events.</a:t>
            </a:r>
            <a:endParaRPr sz="1700"/>
          </a:p>
          <a:p>
            <a:pPr indent="-336550" lvl="0" marL="457200" rtl="0" algn="l">
              <a:spcBef>
                <a:spcPts val="0"/>
              </a:spcBef>
              <a:spcAft>
                <a:spcPts val="0"/>
              </a:spcAft>
              <a:buSzPts val="1700"/>
              <a:buChar char="•"/>
            </a:pPr>
            <a:r>
              <a:rPr lang="en-US" sz="1700"/>
              <a:t>Organize a World Friendship Fund collection at a unit meeting or district roundtable.</a:t>
            </a:r>
            <a:endParaRPr sz="1700"/>
          </a:p>
          <a:p>
            <a:pPr indent="-336550" lvl="0" marL="457200" rtl="0" algn="l">
              <a:spcBef>
                <a:spcPts val="0"/>
              </a:spcBef>
              <a:spcAft>
                <a:spcPts val="0"/>
              </a:spcAft>
              <a:buSzPts val="1700"/>
              <a:buChar char="•"/>
            </a:pPr>
            <a:r>
              <a:rPr lang="en-US" sz="1700"/>
              <a:t>Complete four of the 10 Experience Requirements. </a:t>
            </a:r>
            <a:endParaRPr sz="17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3bd03e3ce0d_0_29"/>
          <p:cNvSpPr txBox="1"/>
          <p:nvPr>
            <p:ph type="title"/>
          </p:nvPr>
        </p:nvSpPr>
        <p:spPr>
          <a:xfrm>
            <a:off x="457200" y="400050"/>
            <a:ext cx="82296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International Spirit Award</a:t>
            </a:r>
            <a:endParaRPr/>
          </a:p>
        </p:txBody>
      </p:sp>
      <p:sp>
        <p:nvSpPr>
          <p:cNvPr id="449" name="Google Shape;449;g3bd03e3ce0d_0_29"/>
          <p:cNvSpPr txBox="1"/>
          <p:nvPr>
            <p:ph idx="1" type="body"/>
          </p:nvPr>
        </p:nvSpPr>
        <p:spPr>
          <a:xfrm>
            <a:off x="457200" y="1151325"/>
            <a:ext cx="82296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a:t>Experience Requirements (there are 10 - this is a curated list)</a:t>
            </a:r>
            <a:endParaRPr/>
          </a:p>
        </p:txBody>
      </p:sp>
      <p:sp>
        <p:nvSpPr>
          <p:cNvPr id="450" name="Google Shape;450;g3bd03e3ce0d_0_29"/>
          <p:cNvSpPr txBox="1"/>
          <p:nvPr>
            <p:ph idx="2" type="body"/>
          </p:nvPr>
        </p:nvSpPr>
        <p:spPr>
          <a:xfrm>
            <a:off x="457200" y="1631150"/>
            <a:ext cx="8229600" cy="27693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US"/>
              <a:t>Host an international Scout or unit at a local Council camp.</a:t>
            </a:r>
            <a:endParaRPr/>
          </a:p>
          <a:p>
            <a:pPr indent="-381000" lvl="0" marL="457200" rtl="0" algn="l">
              <a:spcBef>
                <a:spcPts val="0"/>
              </a:spcBef>
              <a:spcAft>
                <a:spcPts val="0"/>
              </a:spcAft>
              <a:buSzPts val="2400"/>
              <a:buChar char="•"/>
            </a:pPr>
            <a:r>
              <a:rPr lang="en-US"/>
              <a:t>Learn about another country and prepare a dinner traditionally served there.</a:t>
            </a:r>
            <a:endParaRPr/>
          </a:p>
          <a:p>
            <a:pPr indent="-381000" lvl="0" marL="457200" rtl="0" algn="l">
              <a:spcBef>
                <a:spcPts val="0"/>
              </a:spcBef>
              <a:spcAft>
                <a:spcPts val="0"/>
              </a:spcAft>
              <a:buSzPts val="2400"/>
              <a:buChar char="•"/>
            </a:pPr>
            <a:r>
              <a:rPr lang="en-US"/>
              <a:t>Organize and participate in a Messengers of Peace project.</a:t>
            </a:r>
            <a:endParaRPr/>
          </a:p>
          <a:p>
            <a:pPr indent="-381000" lvl="0" marL="457200" rtl="0" algn="l">
              <a:spcBef>
                <a:spcPts val="0"/>
              </a:spcBef>
              <a:spcAft>
                <a:spcPts val="0"/>
              </a:spcAft>
              <a:buSzPts val="2400"/>
              <a:buChar char="•"/>
            </a:pPr>
            <a:r>
              <a:rPr lang="en-US"/>
              <a:t>Research Scouting in another country. Make a presentation at a unit meeting.</a:t>
            </a:r>
            <a:endParaRPr/>
          </a:p>
          <a:p>
            <a:pPr indent="-381000" lvl="0" marL="457200" rtl="0" algn="l">
              <a:spcBef>
                <a:spcPts val="0"/>
              </a:spcBef>
              <a:spcAft>
                <a:spcPts val="0"/>
              </a:spcAft>
              <a:buSzPts val="2400"/>
              <a:buChar char="•"/>
            </a:pPr>
            <a:r>
              <a:rPr lang="en-US"/>
              <a:t>Research the process of obtaining a U.S. passport. Create a fact sheet for your unit.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3bd03e3ce0d_0_43"/>
          <p:cNvSpPr txBox="1"/>
          <p:nvPr>
            <p:ph type="title"/>
          </p:nvPr>
        </p:nvSpPr>
        <p:spPr>
          <a:xfrm>
            <a:off x="457200" y="400050"/>
            <a:ext cx="82296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International Spirit Award</a:t>
            </a:r>
            <a:endParaRPr/>
          </a:p>
        </p:txBody>
      </p:sp>
      <p:sp>
        <p:nvSpPr>
          <p:cNvPr id="457" name="Google Shape;457;g3bd03e3ce0d_0_43"/>
          <p:cNvSpPr txBox="1"/>
          <p:nvPr>
            <p:ph idx="1" type="body"/>
          </p:nvPr>
        </p:nvSpPr>
        <p:spPr>
          <a:xfrm>
            <a:off x="457200" y="1151325"/>
            <a:ext cx="8229600" cy="4797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a:t>Where can I get more </a:t>
            </a:r>
            <a:r>
              <a:rPr lang="en-US"/>
              <a:t>information</a:t>
            </a:r>
            <a:r>
              <a:rPr lang="en-US"/>
              <a:t>?</a:t>
            </a:r>
            <a:endParaRPr/>
          </a:p>
        </p:txBody>
      </p:sp>
      <p:sp>
        <p:nvSpPr>
          <p:cNvPr id="458" name="Google Shape;458;g3bd03e3ce0d_0_43"/>
          <p:cNvSpPr txBox="1"/>
          <p:nvPr>
            <p:ph idx="2" type="body"/>
          </p:nvPr>
        </p:nvSpPr>
        <p:spPr>
          <a:xfrm>
            <a:off x="457200" y="1631150"/>
            <a:ext cx="8229600" cy="27693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US"/>
              <a:t>Award application is </a:t>
            </a:r>
            <a:r>
              <a:rPr lang="en-US" u="sng">
                <a:solidFill>
                  <a:schemeClr val="hlink"/>
                </a:solidFill>
                <a:hlinkClick r:id="rId3"/>
              </a:rPr>
              <a:t>here</a:t>
            </a:r>
            <a:r>
              <a:rPr lang="en-US"/>
              <a:t>.</a:t>
            </a:r>
            <a:endParaRPr/>
          </a:p>
          <a:p>
            <a:pPr indent="-381000" lvl="0" marL="457200" rtl="0" algn="l">
              <a:spcBef>
                <a:spcPts val="0"/>
              </a:spcBef>
              <a:spcAft>
                <a:spcPts val="0"/>
              </a:spcAft>
              <a:buSzPts val="2400"/>
              <a:buChar char="•"/>
            </a:pPr>
            <a:r>
              <a:rPr lang="en-US"/>
              <a:t>All international recognitions can be found </a:t>
            </a:r>
            <a:r>
              <a:rPr lang="en-US" u="sng">
                <a:solidFill>
                  <a:schemeClr val="hlink"/>
                </a:solidFill>
                <a:hlinkClick r:id="rId4"/>
              </a:rPr>
              <a:t>here</a:t>
            </a:r>
            <a:r>
              <a:rPr lang="en-US"/>
              <a:t>. </a:t>
            </a:r>
            <a:endParaRPr/>
          </a:p>
          <a:p>
            <a:pPr indent="-381000" lvl="0" marL="457200" rtl="0" algn="l">
              <a:spcBef>
                <a:spcPts val="0"/>
              </a:spcBef>
              <a:spcAft>
                <a:spcPts val="0"/>
              </a:spcAft>
              <a:buSzPts val="2400"/>
              <a:buChar char="•"/>
            </a:pPr>
            <a:r>
              <a:rPr lang="en-US"/>
              <a:t>JOTA and JOTI information is </a:t>
            </a:r>
            <a:r>
              <a:rPr lang="en-US" u="sng">
                <a:solidFill>
                  <a:schemeClr val="hlink"/>
                </a:solidFill>
                <a:hlinkClick r:id="rId5"/>
              </a:rPr>
              <a:t>here</a:t>
            </a:r>
            <a:r>
              <a:rPr lang="en-US"/>
              <a:t>.</a:t>
            </a:r>
            <a:endParaRPr/>
          </a:p>
          <a:p>
            <a:pPr indent="-381000" lvl="0" marL="457200" rtl="0" algn="l">
              <a:spcBef>
                <a:spcPts val="0"/>
              </a:spcBef>
              <a:spcAft>
                <a:spcPts val="0"/>
              </a:spcAft>
              <a:buSzPts val="2400"/>
              <a:buChar char="•"/>
            </a:pPr>
            <a:r>
              <a:rPr lang="en-US"/>
              <a:t>Messengers Of Peace information is </a:t>
            </a:r>
            <a:r>
              <a:rPr lang="en-US" u="sng">
                <a:solidFill>
                  <a:schemeClr val="hlink"/>
                </a:solidFill>
                <a:hlinkClick r:id="rId6"/>
              </a:rPr>
              <a:t>here</a:t>
            </a:r>
            <a:r>
              <a:rPr lang="en-US"/>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lang="en-US"/>
              <a:t>Tonight’s slides are available online at:</a:t>
            </a:r>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3"/>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4"/>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5"/>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6"/>
            </a:endParaRPr>
          </a:p>
          <a:p>
            <a:pPr indent="0" lvl="0" marL="0" rtl="0" algn="ctr">
              <a:lnSpc>
                <a:spcPct val="100000"/>
              </a:lnSpc>
              <a:spcBef>
                <a:spcPts val="400"/>
              </a:spcBef>
              <a:spcAft>
                <a:spcPts val="0"/>
              </a:spcAft>
              <a:buClr>
                <a:schemeClr val="dk1"/>
              </a:buClr>
              <a:buSzPts val="2000"/>
              <a:buNone/>
            </a:pPr>
            <a:r>
              <a:t/>
            </a:r>
            <a:endParaRPr sz="2000" u="sng">
              <a:solidFill>
                <a:schemeClr val="hlink"/>
              </a:solidFill>
              <a:hlinkClick r:id="rId7"/>
            </a:endParaRPr>
          </a:p>
          <a:p>
            <a:pPr indent="0" lvl="0" marL="0" rtl="0" algn="ctr">
              <a:lnSpc>
                <a:spcPct val="100000"/>
              </a:lnSpc>
              <a:spcBef>
                <a:spcPts val="400"/>
              </a:spcBef>
              <a:spcAft>
                <a:spcPts val="0"/>
              </a:spcAft>
              <a:buClr>
                <a:schemeClr val="dk1"/>
              </a:buClr>
              <a:buSzPts val="2000"/>
              <a:buNone/>
            </a:pPr>
            <a:r>
              <a:rPr lang="en-US" sz="2000" u="sng">
                <a:solidFill>
                  <a:schemeClr val="hlink"/>
                </a:solidFill>
                <a:hlinkClick r:id="rId8"/>
              </a:rPr>
              <a:t>https://twinvalley.ggacbsa.org/</a:t>
            </a:r>
            <a:r>
              <a:rPr lang="en-US" sz="2000"/>
              <a:t> </a:t>
            </a:r>
            <a:endParaRPr/>
          </a:p>
          <a:p>
            <a:pPr indent="0" lvl="0" marL="0" rtl="0" algn="l">
              <a:lnSpc>
                <a:spcPct val="100000"/>
              </a:lnSpc>
              <a:spcBef>
                <a:spcPts val="640"/>
              </a:spcBef>
              <a:spcAft>
                <a:spcPts val="0"/>
              </a:spcAft>
              <a:buClr>
                <a:schemeClr val="dk1"/>
              </a:buClr>
              <a:buSzPts val="3200"/>
              <a:buNone/>
            </a:pPr>
            <a:r>
              <a:t/>
            </a:r>
            <a:endParaRPr/>
          </a:p>
        </p:txBody>
      </p:sp>
      <p:pic>
        <p:nvPicPr>
          <p:cNvPr id="115" name="Google Shape;115;p3">
            <a:hlinkClick r:id="rId9"/>
          </p:cNvPr>
          <p:cNvPicPr preferRelativeResize="0"/>
          <p:nvPr/>
        </p:nvPicPr>
        <p:blipFill rotWithShape="1">
          <a:blip r:embed="rId10">
            <a:alphaModFix/>
          </a:blip>
          <a:srcRect b="0" l="0" r="0" t="0"/>
          <a:stretch/>
        </p:blipFill>
        <p:spPr>
          <a:xfrm>
            <a:off x="2137021" y="1815510"/>
            <a:ext cx="4869959" cy="2585040"/>
          </a:xfrm>
          <a:prstGeom prst="rect">
            <a:avLst/>
          </a:prstGeom>
          <a:noFill/>
          <a:ln>
            <a:noFill/>
          </a:ln>
        </p:spPr>
      </p:pic>
      <p:sp>
        <p:nvSpPr>
          <p:cNvPr id="116" name="Google Shape;116;p3"/>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Welcome to Roundtable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3c5fc4f3ebe_0_325"/>
          <p:cNvSpPr txBox="1"/>
          <p:nvPr>
            <p:ph type="title"/>
          </p:nvPr>
        </p:nvSpPr>
        <p:spPr>
          <a:xfrm>
            <a:off x="457200" y="400050"/>
            <a:ext cx="82296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 word from Dr. Weiss</a:t>
            </a:r>
            <a:endParaRPr/>
          </a:p>
        </p:txBody>
      </p:sp>
      <p:sp>
        <p:nvSpPr>
          <p:cNvPr id="123" name="Google Shape;123;g3c5fc4f3ebe_0_325"/>
          <p:cNvSpPr txBox="1"/>
          <p:nvPr>
            <p:ph idx="1" type="body"/>
          </p:nvPr>
        </p:nvSpPr>
        <p:spPr>
          <a:xfrm>
            <a:off x="457200" y="1200150"/>
            <a:ext cx="8229600" cy="32004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US"/>
              <a:t>Silver Beaver</a:t>
            </a:r>
            <a:endParaRPr/>
          </a:p>
          <a:p>
            <a:pPr indent="-342900" lvl="0" marL="457200" rtl="0" algn="l">
              <a:spcBef>
                <a:spcPts val="0"/>
              </a:spcBef>
              <a:spcAft>
                <a:spcPts val="0"/>
              </a:spcAft>
              <a:buSzPts val="1800"/>
              <a:buChar char="•"/>
            </a:pPr>
            <a:r>
              <a:rPr lang="en-US"/>
              <a:t>District Awards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3c5fc4f3ebe_0_5"/>
          <p:cNvSpPr txBox="1"/>
          <p:nvPr>
            <p:ph idx="1" type="body"/>
          </p:nvPr>
        </p:nvSpPr>
        <p:spPr>
          <a:xfrm>
            <a:off x="1372516" y="2869181"/>
            <a:ext cx="5915100" cy="1289100"/>
          </a:xfrm>
          <a:prstGeom prst="rect">
            <a:avLst/>
          </a:prstGeom>
          <a:noFill/>
          <a:ln>
            <a:noFill/>
          </a:ln>
        </p:spPr>
        <p:txBody>
          <a:bodyPr anchorCtr="0" anchor="t" bIns="34275" lIns="68575" spcFirstLastPara="1" rIns="68575" wrap="square" tIns="34275">
            <a:normAutofit lnSpcReduction="20000"/>
          </a:bodyPr>
          <a:lstStyle/>
          <a:p>
            <a:pPr indent="0" lvl="0" marL="0" rtl="0" algn="ctr">
              <a:lnSpc>
                <a:spcPct val="90000"/>
              </a:lnSpc>
              <a:spcBef>
                <a:spcPts val="0"/>
              </a:spcBef>
              <a:spcAft>
                <a:spcPts val="0"/>
              </a:spcAft>
              <a:buClr>
                <a:srgbClr val="888888"/>
              </a:buClr>
              <a:buSzPts val="3600"/>
              <a:buNone/>
            </a:pPr>
            <a:r>
              <a:rPr i="1" lang="en-US" sz="3600"/>
              <a:t>District Updates</a:t>
            </a:r>
            <a:endParaRPr/>
          </a:p>
          <a:p>
            <a:pPr indent="0" lvl="0" marL="0" rtl="0" algn="ctr">
              <a:lnSpc>
                <a:spcPct val="90000"/>
              </a:lnSpc>
              <a:spcBef>
                <a:spcPts val="800"/>
              </a:spcBef>
              <a:spcAft>
                <a:spcPts val="0"/>
              </a:spcAft>
              <a:buClr>
                <a:srgbClr val="888888"/>
              </a:buClr>
              <a:buSzPts val="2400"/>
              <a:buNone/>
            </a:pPr>
            <a:r>
              <a:rPr i="1" lang="en-US"/>
              <a:t>Twin Valley District Roundtable</a:t>
            </a:r>
            <a:endParaRPr/>
          </a:p>
          <a:p>
            <a:pPr indent="0" lvl="0" marL="0" rtl="0" algn="ctr">
              <a:lnSpc>
                <a:spcPct val="90000"/>
              </a:lnSpc>
              <a:spcBef>
                <a:spcPts val="800"/>
              </a:spcBef>
              <a:spcAft>
                <a:spcPts val="0"/>
              </a:spcAft>
              <a:buClr>
                <a:srgbClr val="888888"/>
              </a:buClr>
              <a:buSzPts val="2400"/>
              <a:buNone/>
            </a:pPr>
            <a:r>
              <a:rPr i="1" lang="en-US"/>
              <a:t>February 5, 2026</a:t>
            </a:r>
            <a:endParaRPr/>
          </a:p>
        </p:txBody>
      </p:sp>
      <p:sp>
        <p:nvSpPr>
          <p:cNvPr id="129" name="Google Shape;129;g3c5fc4f3ebe_0_5"/>
          <p:cNvSpPr txBox="1"/>
          <p:nvPr/>
        </p:nvSpPr>
        <p:spPr>
          <a:xfrm>
            <a:off x="281066" y="4654446"/>
            <a:ext cx="23496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F7F7F"/>
                </a:solidFill>
                <a:latin typeface="Calibri"/>
                <a:ea typeface="Calibri"/>
                <a:cs typeface="Calibri"/>
                <a:sym typeface="Calibri"/>
              </a:rPr>
              <a:t>Fil de Cal - District Executive, Twin Valley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7F7F7F"/>
                </a:solidFill>
                <a:latin typeface="Calibri"/>
                <a:ea typeface="Calibri"/>
                <a:cs typeface="Calibri"/>
                <a:sym typeface="Calibri"/>
              </a:rPr>
              <a:t>Golden Gate Area Council</a:t>
            </a:r>
            <a:endParaRPr b="0" i="0" sz="1100" u="none" cap="none" strike="noStrike">
              <a:solidFill>
                <a:srgbClr val="000000"/>
              </a:solidFill>
              <a:latin typeface="Arial"/>
              <a:ea typeface="Arial"/>
              <a:cs typeface="Arial"/>
              <a:sym typeface="Arial"/>
            </a:endParaRPr>
          </a:p>
        </p:txBody>
      </p:sp>
      <p:pic>
        <p:nvPicPr>
          <p:cNvPr descr="A logo of a tree with a yellow and brown symbol&#10;&#10;AI-generated content may be incorrect." id="130" name="Google Shape;130;g3c5fc4f3ebe_0_5"/>
          <p:cNvPicPr preferRelativeResize="0"/>
          <p:nvPr/>
        </p:nvPicPr>
        <p:blipFill rotWithShape="1">
          <a:blip r:embed="rId3">
            <a:alphaModFix/>
          </a:blip>
          <a:srcRect b="0" l="0" r="0" t="0"/>
          <a:stretch/>
        </p:blipFill>
        <p:spPr>
          <a:xfrm>
            <a:off x="8183797" y="0"/>
            <a:ext cx="960203" cy="903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g3c5fc4f3ebe_0_11"/>
          <p:cNvPicPr preferRelativeResize="0"/>
          <p:nvPr/>
        </p:nvPicPr>
        <p:blipFill rotWithShape="1">
          <a:blip r:embed="rId3">
            <a:alphaModFix/>
          </a:blip>
          <a:srcRect b="0" l="0" r="0" t="0"/>
          <a:stretch/>
        </p:blipFill>
        <p:spPr>
          <a:xfrm>
            <a:off x="639893" y="991598"/>
            <a:ext cx="5856245" cy="4194231"/>
          </a:xfrm>
          <a:prstGeom prst="rect">
            <a:avLst/>
          </a:prstGeom>
          <a:noFill/>
          <a:ln>
            <a:noFill/>
          </a:ln>
        </p:spPr>
      </p:pic>
      <p:sp>
        <p:nvSpPr>
          <p:cNvPr id="136" name="Google Shape;136;g3c5fc4f3ebe_0_11"/>
          <p:cNvSpPr txBox="1"/>
          <p:nvPr>
            <p:ph type="title"/>
          </p:nvPr>
        </p:nvSpPr>
        <p:spPr>
          <a:xfrm>
            <a:off x="628650" y="273844"/>
            <a:ext cx="82473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75697"/>
              </a:buClr>
              <a:buSzPts val="3300"/>
              <a:buFont typeface="Arial Black"/>
              <a:buNone/>
            </a:pPr>
            <a:r>
              <a:rPr lang="en-US"/>
              <a:t>January 2026 Membership Update</a:t>
            </a:r>
            <a:endParaRPr/>
          </a:p>
        </p:txBody>
      </p:sp>
      <p:sp>
        <p:nvSpPr>
          <p:cNvPr id="137" name="Google Shape;137;g3c5fc4f3ebe_0_11"/>
          <p:cNvSpPr txBox="1"/>
          <p:nvPr/>
        </p:nvSpPr>
        <p:spPr>
          <a:xfrm>
            <a:off x="6599420" y="1992755"/>
            <a:ext cx="2344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Dec: -2.82%   </a:t>
            </a:r>
            <a:endParaRPr b="0" i="0" sz="1800" u="none" cap="none" strike="noStrike">
              <a:solidFill>
                <a:schemeClr val="dk1"/>
              </a:solidFill>
              <a:latin typeface="Calibri"/>
              <a:ea typeface="Calibri"/>
              <a:cs typeface="Calibri"/>
              <a:sym typeface="Calibri"/>
            </a:endParaRPr>
          </a:p>
        </p:txBody>
      </p:sp>
      <p:sp>
        <p:nvSpPr>
          <p:cNvPr id="138" name="Google Shape;138;g3c5fc4f3ebe_0_11"/>
          <p:cNvSpPr txBox="1"/>
          <p:nvPr/>
        </p:nvSpPr>
        <p:spPr>
          <a:xfrm>
            <a:off x="6469217" y="1014101"/>
            <a:ext cx="11508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As of 2/2/2026</a:t>
            </a:r>
            <a:endParaRPr b="0" i="0" sz="1100" u="none" cap="none" strike="noStrike">
              <a:solidFill>
                <a:srgbClr val="000000"/>
              </a:solidFill>
              <a:latin typeface="Arial"/>
              <a:ea typeface="Arial"/>
              <a:cs typeface="Arial"/>
              <a:sym typeface="Arial"/>
            </a:endParaRPr>
          </a:p>
        </p:txBody>
      </p:sp>
      <p:sp>
        <p:nvSpPr>
          <p:cNvPr id="139" name="Google Shape;139;g3c5fc4f3ebe_0_11"/>
          <p:cNvSpPr/>
          <p:nvPr/>
        </p:nvSpPr>
        <p:spPr>
          <a:xfrm flipH="1" rot="10800000">
            <a:off x="712612" y="3734636"/>
            <a:ext cx="5638200" cy="1079400"/>
          </a:xfrm>
          <a:prstGeom prst="roundRect">
            <a:avLst>
              <a:gd fmla="val 16667" name="adj"/>
            </a:avLst>
          </a:prstGeom>
          <a:noFill/>
          <a:ln cap="flat" cmpd="sng" w="428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3c5fc4f3ebe_0_19"/>
          <p:cNvSpPr txBox="1"/>
          <p:nvPr>
            <p:ph type="title"/>
          </p:nvPr>
        </p:nvSpPr>
        <p:spPr>
          <a:xfrm>
            <a:off x="253745" y="273844"/>
            <a:ext cx="8812500" cy="994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075697"/>
              </a:buClr>
              <a:buSzPct val="75000"/>
              <a:buFont typeface="Arial Black"/>
              <a:buNone/>
            </a:pPr>
            <a:r>
              <a:rPr lang="en-US"/>
              <a:t>2026 Membership Campaign - Council</a:t>
            </a:r>
            <a:endParaRPr/>
          </a:p>
        </p:txBody>
      </p:sp>
      <p:sp>
        <p:nvSpPr>
          <p:cNvPr id="145" name="Google Shape;145;g3c5fc4f3ebe_0_19"/>
          <p:cNvSpPr txBox="1"/>
          <p:nvPr/>
        </p:nvSpPr>
        <p:spPr>
          <a:xfrm>
            <a:off x="733806" y="1604772"/>
            <a:ext cx="3450600" cy="145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Council Goal: </a:t>
            </a:r>
            <a:r>
              <a:rPr b="1" i="0" lang="en-US" sz="1800" u="none" cap="none" strike="noStrike">
                <a:solidFill>
                  <a:schemeClr val="accent6"/>
                </a:solidFill>
                <a:latin typeface="Arial"/>
                <a:ea typeface="Arial"/>
                <a:cs typeface="Arial"/>
                <a:sym typeface="Arial"/>
              </a:rPr>
              <a:t>+2.00% Growth*</a:t>
            </a:r>
            <a:endParaRPr sz="1100"/>
          </a:p>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4,000 new Scouts**</a:t>
            </a:r>
            <a:endParaRPr sz="1100"/>
          </a:p>
          <a:p>
            <a:pPr indent="0" lvl="8"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of which 2,500 Cubs</a:t>
            </a:r>
            <a:endParaRPr sz="1100"/>
          </a:p>
          <a:p>
            <a:pPr indent="-215900" lvl="8"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32 New Units***</a:t>
            </a:r>
            <a:endParaRPr sz="1100"/>
          </a:p>
          <a:p>
            <a:pPr indent="-215900" lvl="8"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72% retention****</a:t>
            </a:r>
            <a:endParaRPr sz="1100"/>
          </a:p>
        </p:txBody>
      </p:sp>
      <p:sp>
        <p:nvSpPr>
          <p:cNvPr id="146" name="Google Shape;146;g3c5fc4f3ebe_0_19"/>
          <p:cNvSpPr txBox="1"/>
          <p:nvPr/>
        </p:nvSpPr>
        <p:spPr>
          <a:xfrm>
            <a:off x="253745" y="3975354"/>
            <a:ext cx="674700" cy="762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2025 YE:</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 </a:t>
            </a:r>
            <a:r>
              <a:rPr b="0" i="0" lang="en-US" sz="900" u="none" cap="none" strike="noStrike">
                <a:solidFill>
                  <a:srgbClr val="C00000"/>
                </a:solidFill>
                <a:latin typeface="Arial"/>
                <a:ea typeface="Arial"/>
                <a:cs typeface="Arial"/>
                <a:sym typeface="Arial"/>
              </a:rPr>
              <a:t>-7.19%</a:t>
            </a:r>
            <a:endParaRPr sz="1100"/>
          </a:p>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 3,372</a:t>
            </a:r>
            <a:endParaRPr sz="1100"/>
          </a:p>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 26</a:t>
            </a:r>
            <a:endParaRPr sz="1100"/>
          </a:p>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 68.1%</a:t>
            </a:r>
            <a:endParaRPr sz="1100"/>
          </a:p>
        </p:txBody>
      </p:sp>
      <p:sp>
        <p:nvSpPr>
          <p:cNvPr id="147" name="Google Shape;147;g3c5fc4f3ebe_0_19"/>
          <p:cNvSpPr txBox="1"/>
          <p:nvPr/>
        </p:nvSpPr>
        <p:spPr>
          <a:xfrm>
            <a:off x="4596970" y="1604772"/>
            <a:ext cx="3918300" cy="1731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800" u="none" cap="none" strike="noStrike">
                <a:solidFill>
                  <a:schemeClr val="accent6"/>
                </a:solidFill>
                <a:latin typeface="Arial"/>
                <a:ea typeface="Arial"/>
                <a:cs typeface="Arial"/>
                <a:sym typeface="Arial"/>
              </a:rPr>
              <a:t>Five pillars of Membership Growth</a:t>
            </a:r>
            <a:endParaRPr sz="1100"/>
          </a:p>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Peer-to-Peer</a:t>
            </a:r>
            <a:endParaRPr sz="1100"/>
          </a:p>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Unit Join Events</a:t>
            </a:r>
            <a:r>
              <a:rPr b="0" baseline="30000" i="0" lang="en-US" sz="1800" u="none" cap="none" strike="noStrike">
                <a:solidFill>
                  <a:srgbClr val="000000"/>
                </a:solidFill>
                <a:latin typeface="Arial"/>
                <a:ea typeface="Arial"/>
                <a:cs typeface="Arial"/>
                <a:sym typeface="Arial"/>
              </a:rPr>
              <a:t>+</a:t>
            </a:r>
            <a:endParaRPr sz="1100"/>
          </a:p>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Community Awareness</a:t>
            </a:r>
            <a:endParaRPr sz="1100"/>
          </a:p>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Fall Round Up (Sign-Up Nights)</a:t>
            </a:r>
            <a:endParaRPr sz="1100"/>
          </a:p>
          <a:p>
            <a:pPr indent="-215900" lvl="0" marL="215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New Unit formation</a:t>
            </a:r>
            <a:endParaRPr sz="1100"/>
          </a:p>
        </p:txBody>
      </p:sp>
      <p:pic>
        <p:nvPicPr>
          <p:cNvPr id="148" name="Google Shape;148;g3c5fc4f3ebe_0_19"/>
          <p:cNvPicPr preferRelativeResize="0"/>
          <p:nvPr/>
        </p:nvPicPr>
        <p:blipFill rotWithShape="1">
          <a:blip r:embed="rId3">
            <a:alphaModFix/>
          </a:blip>
          <a:srcRect b="0" l="0" r="0" t="0"/>
          <a:stretch/>
        </p:blipFill>
        <p:spPr>
          <a:xfrm>
            <a:off x="7727210" y="3474954"/>
            <a:ext cx="1163045" cy="1175585"/>
          </a:xfrm>
          <a:prstGeom prst="rect">
            <a:avLst/>
          </a:prstGeom>
          <a:noFill/>
          <a:ln>
            <a:noFill/>
          </a:ln>
        </p:spPr>
      </p:pic>
      <p:sp>
        <p:nvSpPr>
          <p:cNvPr id="149" name="Google Shape;149;g3c5fc4f3ebe_0_19"/>
          <p:cNvSpPr txBox="1"/>
          <p:nvPr/>
        </p:nvSpPr>
        <p:spPr>
          <a:xfrm>
            <a:off x="7469178" y="3474954"/>
            <a:ext cx="5160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baseline="30000" i="0" lang="en-US" sz="1500" u="none" cap="none" strike="noStrike">
                <a:solidFill>
                  <a:srgbClr val="00000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S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2014-09-24T15:50:59Z</dcterms:created>
  <dc:creator>Peter Zischka</dc:creator>
</cp:coreProperties>
</file>