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7315200" cy="9601200"/>
  <p:embeddedFontLst>
    <p:embeddedFont>
      <p:font typeface="Roboto"/>
      <p:regular r:id="rId55"/>
      <p:bold r:id="rId56"/>
      <p:italic r:id="rId57"/>
      <p:boldItalic r:id="rId58"/>
    </p:embeddedFont>
    <p:embeddedFont>
      <p:font typeface="Poppins"/>
      <p:regular r:id="rId59"/>
      <p:bold r:id="rId60"/>
      <p:italic r:id="rId61"/>
      <p:boldItalic r:id="rId62"/>
    </p:embeddedFont>
    <p:embeddedFont>
      <p:font typeface="Arial Black"/>
      <p:regular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2928">
          <p15:clr>
            <a:srgbClr val="A4A3A4"/>
          </p15:clr>
        </p15:guide>
        <p15:guide id="4" pos="2832">
          <p15:clr>
            <a:srgbClr val="A4A3A4"/>
          </p15:clr>
        </p15:guide>
        <p15:guide id="5" orient="horz" pos="708">
          <p15:clr>
            <a:srgbClr val="A4A3A4"/>
          </p15:clr>
        </p15:guide>
        <p15:guide id="6" pos="288">
          <p15:clr>
            <a:srgbClr val="A4A3A4"/>
          </p15:clr>
        </p15:guide>
        <p15:guide id="7" pos="5472">
          <p15:clr>
            <a:srgbClr val="A4A3A4"/>
          </p15:clr>
        </p15:guide>
        <p15:guide id="8" orient="horz" pos="228">
          <p15:clr>
            <a:srgbClr val="A4A3A4"/>
          </p15:clr>
        </p15:guide>
        <p15:guide id="9" orient="horz" pos="2772">
          <p15:clr>
            <a:srgbClr val="A4A3A4"/>
          </p15:clr>
        </p15:guide>
        <p15:guide id="10" orient="horz" pos="1044">
          <p15:clr>
            <a:srgbClr val="A4A3A4"/>
          </p15:clr>
        </p15:guide>
        <p15:guide id="11" orient="horz" pos="818">
          <p15:clr>
            <a:srgbClr val="747775"/>
          </p15:clr>
        </p15:guide>
        <p15:guide id="12" orient="horz" pos="1780">
          <p15:clr>
            <a:srgbClr val="747775"/>
          </p15:clr>
        </p15:guide>
        <p15:guide id="13" orient="horz" pos="1115">
          <p15:clr>
            <a:srgbClr val="747775"/>
          </p15:clr>
        </p15:guide>
      </p15:sldGuideLst>
    </p:ext>
    <p:ext uri="GoogleSlidesCustomDataVersion2">
      <go:slidesCustomData xmlns:go="http://customooxmlschemas.google.com/" r:id="rId64" roundtripDataSignature="AMtx7miEEoveFiEi499lGs2HfRyKDY5Q/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ichael Lennox"/>
  <p:cmAuthor clrIdx="1" id="1" initials="" lastIdx="3" name="Greg Pallesch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928"/>
        <p:guide pos="2832"/>
        <p:guide pos="708" orient="horz"/>
        <p:guide pos="288"/>
        <p:guide pos="5472"/>
        <p:guide pos="228" orient="horz"/>
        <p:guide pos="2772" orient="horz"/>
        <p:guide pos="1044" orient="horz"/>
        <p:guide pos="818" orient="horz"/>
        <p:guide pos="1780" orient="horz"/>
        <p:guide pos="111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oppins-boldItalic.fntdata"/><Relationship Id="rId61" Type="http://schemas.openxmlformats.org/officeDocument/2006/relationships/font" Target="fonts/Poppins-italic.fntdata"/><Relationship Id="rId20" Type="http://schemas.openxmlformats.org/officeDocument/2006/relationships/slide" Target="slides/slide14.xml"/><Relationship Id="rId64" Type="http://customschemas.google.com/relationships/presentationmetadata" Target="metadata"/><Relationship Id="rId63" Type="http://schemas.openxmlformats.org/officeDocument/2006/relationships/font" Target="fonts/ArialBlack-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Poppins-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oboto-italic.fntdata"/><Relationship Id="rId12" Type="http://schemas.openxmlformats.org/officeDocument/2006/relationships/slide" Target="slides/slide6.xml"/><Relationship Id="rId56" Type="http://schemas.openxmlformats.org/officeDocument/2006/relationships/font" Target="fonts/Roboto-bold.fntdata"/><Relationship Id="rId15" Type="http://schemas.openxmlformats.org/officeDocument/2006/relationships/slide" Target="slides/slide9.xml"/><Relationship Id="rId59" Type="http://schemas.openxmlformats.org/officeDocument/2006/relationships/font" Target="fonts/Poppins-regular.fntdata"/><Relationship Id="rId14" Type="http://schemas.openxmlformats.org/officeDocument/2006/relationships/slide" Target="slides/slide8.xml"/><Relationship Id="rId58"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1-08T07:50:47.448">
    <p:pos x="40" y="665"/>
    <p:text>Test before meeting</p:text>
    <p:extLst>
      <p:ext uri="{C676402C-5697-4E1C-873F-D02D1690AC5C}">
        <p15:threadingInfo timeZoneBias="0"/>
      </p:ext>
      <p:ext uri="http://customooxmlschemas.google.com/">
        <go:slidesCustomData xmlns:go="http://customooxmlschemas.google.com/" commentPostId="AAABv7JK6io"/>
      </p:ext>
    </p:extLst>
  </p:cm>
  <p:cm authorId="1" idx="1" dt="2026-01-08T07:50:38.597">
    <p:pos x="40" y="665"/>
    <p:text>_Marked as resolved_</p:text>
    <p:extLst>
      <p:ext uri="{C676402C-5697-4E1C-873F-D02D1690AC5C}">
        <p15:threadingInfo timeZoneBias="0">
          <p15:parentCm authorId="0" idx="1"/>
        </p15:threadingInfo>
      </p:ext>
      <p:ext uri="http://customooxmlschemas.google.com/">
        <go:slidesCustomData xmlns:go="http://customooxmlschemas.google.com/" commentPostId="AAAByY94RZI"/>
      </p:ext>
    </p:extLst>
  </p:cm>
  <p:cm authorId="1" idx="2" dt="2026-01-08T07:50:47.448">
    <p:pos x="40" y="665"/>
    <p:text>_Re-opened_</p:text>
    <p:extLst>
      <p:ext uri="{C676402C-5697-4E1C-873F-D02D1690AC5C}">
        <p15:threadingInfo timeZoneBias="0">
          <p15:parentCm authorId="0" idx="1"/>
        </p15:threadingInfo>
      </p:ext>
      <p:ext uri="http://customooxmlschemas.google.com/">
        <go:slidesCustomData xmlns:go="http://customooxmlschemas.google.com/" commentPostId="AAAByY94RZM"/>
      </p:ext>
    </p:extLst>
  </p:cm>
  <p:cm authorId="1" idx="3" dt="2026-01-08T07:53:33.035">
    <p:pos x="288" y="161"/>
    <p:text>@lennox.michael@gmail.com I have added the slides that Fil sent over and finished all the cub scout breakout slides. There were some slides that I was asked to include in the Scout Breakout. There are a ton of District Details still that got copied over from last meeting that we may want to drop. If you need any help tomorrow with the deck, let me know.
_Assigned to you_</p:text>
    <p:extLst>
      <p:ext uri="{C676402C-5697-4E1C-873F-D02D1690AC5C}">
        <p15:threadingInfo timeZoneBias="0"/>
      </p:ext>
      <p:ext uri="http://customooxmlschemas.google.com/">
        <go:slidesCustomData xmlns:go="http://customooxmlschemas.google.com/" commentPostId="AAAByY94RZ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0060"/>
          </a:xfrm>
          <a:prstGeom prst="rect">
            <a:avLst/>
          </a:prstGeom>
          <a:noFill/>
          <a:ln>
            <a:noFill/>
          </a:ln>
        </p:spPr>
        <p:txBody>
          <a:bodyPr anchorCtr="0" anchor="t"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4143587" y="0"/>
            <a:ext cx="3169920" cy="480060"/>
          </a:xfrm>
          <a:prstGeom prst="rect">
            <a:avLst/>
          </a:prstGeom>
          <a:noFill/>
          <a:ln>
            <a:noFill/>
          </a:ln>
        </p:spPr>
        <p:txBody>
          <a:bodyPr anchorCtr="0" anchor="t" bIns="48325" lIns="96650" spcFirstLastPara="1" rIns="96650" wrap="square" tIns="48325">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rm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0060"/>
          </a:xfrm>
          <a:prstGeom prst="rect">
            <a:avLst/>
          </a:prstGeom>
          <a:noFill/>
          <a:ln>
            <a:noFill/>
          </a:ln>
        </p:spPr>
        <p:txBody>
          <a:bodyPr anchorCtr="0" anchor="b"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80" name="Google Shape;80;p2: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b7f3ecf261_0_147: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47" name="Google Shape;147;g3b7f3ecf261_0_147: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b7f3ecf261_0_158: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59" name="Google Shape;159;g3b7f3ecf261_0_158: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b7f3ecf261_0_167: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69" name="Google Shape;169;g3b7f3ecf261_0_167: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b7f3ecf261_0_173: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76" name="Google Shape;176;g3b7f3ecf261_0_173: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b7f3ecf261_0_178: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82" name="Google Shape;182;g3b7f3ecf261_0_178: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b7f3ecf261_0_191: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89" name="Google Shape;189;g3b7f3ecf261_0_191: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b7f3ecf261_0_198: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97" name="Google Shape;197;g3b7f3ecf261_0_198: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afbdf5ab1f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3afbdf5ab1f_0_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06" name="Google Shape;206;g3afbdf5ab1f_0_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b56bebbde2_0_153:notes"/>
          <p:cNvSpPr txBox="1"/>
          <p:nvPr>
            <p:ph idx="1" type="body"/>
          </p:nvPr>
        </p:nvSpPr>
        <p:spPr>
          <a:xfrm>
            <a:off x="731520" y="4560547"/>
            <a:ext cx="5852100" cy="43203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214" name="Google Shape;214;g3b56bebbde2_0_153:notes"/>
          <p:cNvSpPr/>
          <p:nvPr>
            <p:ph idx="2" type="sldImg"/>
          </p:nvPr>
        </p:nvSpPr>
        <p:spPr>
          <a:xfrm>
            <a:off x="1219440" y="720067"/>
            <a:ext cx="4877100" cy="3600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8: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21" name="Google Shape;221;p8: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1c3cd07d6c_0_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85" name="Google Shape;85;g31c3cd07d6c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9: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27" name="Google Shape;227;p1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b56bebbde2_0_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36" name="Google Shape;236;g3b56bebbde2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b56bebbde2_0_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3b56bebbde2_0_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43" name="Google Shape;243;g3b56bebbde2_0_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b56bebbde2_0_1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3b56bebbde2_0_13: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53" name="Google Shape;253;g3b56bebbde2_0_13: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b56bebbde2_0_1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b56bebbde2_0_19: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260" name="Google Shape;260;g3b56bebbde2_0_19: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b56bebbde2_0_112: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3b56bebbde2_0_112: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68" name="Google Shape;268;g3b56bebbde2_0_112: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b56bebbde2_0_14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b56bebbde2_0_140: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277" name="Google Shape;277;g3b56bebbde2_0_140: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b56bebbde2_0_12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3b56bebbde2_0_12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86" name="Google Shape;286;g3b56bebbde2_0_12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b56bebbde2_0_10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3b56bebbde2_0_10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96" name="Google Shape;296;g3b56bebbde2_0_10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b82bfe0ab0_0_4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3b82bfe0ab0_0_49: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03" name="Google Shape;303;g3b82bfe0ab0_0_49: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f361730e31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f361730e31_0_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93" name="Google Shape;93;g2f361730e31_0_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b56bebbde2_0_248:notes"/>
          <p:cNvSpPr txBox="1"/>
          <p:nvPr>
            <p:ph idx="1" type="body"/>
          </p:nvPr>
        </p:nvSpPr>
        <p:spPr>
          <a:xfrm>
            <a:off x="731520" y="4560547"/>
            <a:ext cx="5852100" cy="43203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09" name="Google Shape;309;g3b56bebbde2_0_248:notes"/>
          <p:cNvSpPr/>
          <p:nvPr>
            <p:ph idx="2" type="sldImg"/>
          </p:nvPr>
        </p:nvSpPr>
        <p:spPr>
          <a:xfrm>
            <a:off x="1219440" y="720067"/>
            <a:ext cx="4877100" cy="3600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b56bebbde2_0_254:notes"/>
          <p:cNvSpPr txBox="1"/>
          <p:nvPr>
            <p:ph idx="1" type="body"/>
          </p:nvPr>
        </p:nvSpPr>
        <p:spPr>
          <a:xfrm>
            <a:off x="731520" y="4560547"/>
            <a:ext cx="5852100" cy="43203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16" name="Google Shape;316;g3b56bebbde2_0_254:notes"/>
          <p:cNvSpPr/>
          <p:nvPr>
            <p:ph idx="2" type="sldImg"/>
          </p:nvPr>
        </p:nvSpPr>
        <p:spPr>
          <a:xfrm>
            <a:off x="1219440" y="720067"/>
            <a:ext cx="4877100" cy="3600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b56bebbde2_0_261:notes"/>
          <p:cNvSpPr txBox="1"/>
          <p:nvPr>
            <p:ph idx="1" type="body"/>
          </p:nvPr>
        </p:nvSpPr>
        <p:spPr>
          <a:xfrm>
            <a:off x="731520" y="4560547"/>
            <a:ext cx="5852100" cy="43203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24" name="Google Shape;324;g3b56bebbde2_0_261:notes"/>
          <p:cNvSpPr/>
          <p:nvPr>
            <p:ph idx="2" type="sldImg"/>
          </p:nvPr>
        </p:nvSpPr>
        <p:spPr>
          <a:xfrm>
            <a:off x="1219440" y="720067"/>
            <a:ext cx="4877100" cy="3600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b56bebbde2_0_38: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3b56bebbde2_0_38: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32" name="Google Shape;332;g3b56bebbde2_0_38: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b56bebbde2_0_44: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38" name="Google Shape;338;g3b56bebbde2_0_44: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ba8cc39db2_2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ba8cc39db2_2_0: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46" name="Google Shape;346;g3ba8cc39db2_2_0: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b7f3ecf261_0_6: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b7f3ecf261_0_6: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58" name="Google Shape;358;g3b7f3ecf261_0_6: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b7f3ecf261_0_2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b7f3ecf261_0_21: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70" name="Google Shape;370;g3b7f3ecf261_0_21: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b7f3ecf261_0_27: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b7f3ecf261_0_27: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79" name="Google Shape;379;g3b7f3ecf261_0_27: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b56bebbde2_0_236:notes"/>
          <p:cNvSpPr txBox="1"/>
          <p:nvPr>
            <p:ph idx="1" type="body"/>
          </p:nvPr>
        </p:nvSpPr>
        <p:spPr>
          <a:xfrm>
            <a:off x="731520" y="4560547"/>
            <a:ext cx="5852100" cy="43203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87" name="Google Shape;387;g3b56bebbde2_0_236:notes"/>
          <p:cNvSpPr/>
          <p:nvPr>
            <p:ph idx="2" type="sldImg"/>
          </p:nvPr>
        </p:nvSpPr>
        <p:spPr>
          <a:xfrm>
            <a:off x="1219440" y="720067"/>
            <a:ext cx="4877100" cy="3600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03" name="Google Shape;103;p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b56bebbde2_0_242:notes"/>
          <p:cNvSpPr txBox="1"/>
          <p:nvPr>
            <p:ph idx="1" type="body"/>
          </p:nvPr>
        </p:nvSpPr>
        <p:spPr>
          <a:xfrm>
            <a:off x="731520" y="4560547"/>
            <a:ext cx="5852100" cy="43203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94" name="Google Shape;394;g3b56bebbde2_0_242:notes"/>
          <p:cNvSpPr/>
          <p:nvPr>
            <p:ph idx="2" type="sldImg"/>
          </p:nvPr>
        </p:nvSpPr>
        <p:spPr>
          <a:xfrm>
            <a:off x="1219440" y="720067"/>
            <a:ext cx="4877100" cy="3600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b7f3ecf261_0_56: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b7f3ecf261_0_56: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02" name="Google Shape;402;g3b7f3ecf261_0_56: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b7f3ecf261_0_6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b7f3ecf261_0_63: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10" name="Google Shape;410;g3b7f3ecf261_0_63: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b7f3ecf261_0_7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b7f3ecf261_0_70: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18" name="Google Shape;418;g3b7f3ecf261_0_70: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b7f3ecf261_0_77: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b7f3ecf261_0_77: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26" name="Google Shape;426;g3b7f3ecf261_0_77: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b7f3ecf261_0_84: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b7f3ecf261_0_84: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33" name="Google Shape;433;g3b7f3ecf261_0_84: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b7f3ecf261_0_11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b7f3ecf261_0_113: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52" name="Google Shape;452;g3b7f3ecf261_0_113: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b82bfe0ab0_0_26: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b82bfe0ab0_0_26: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59" name="Google Shape;459;g3b82bfe0ab0_0_26: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b82bfe0ab0_0_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b82bfe0ab0_0_1: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72" name="Google Shape;472;g3b82bfe0ab0_0_1: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10" name="Google Shape;110;p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b7f3ecf261_0_120: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17" name="Google Shape;117;g3b7f3ecf261_0_120: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b7f3ecf261_0_126: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23" name="Google Shape;123;g3b7f3ecf261_0_126: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b7f3ecf261_0_133: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31" name="Google Shape;131;g3b7f3ecf261_0_133: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b7f3ecf261_0_141: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40" name="Google Shape;140;g3b7f3ecf261_0_141: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6"/>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26"/>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 name="Shape 46"/>
        <p:cNvGrpSpPr/>
        <p:nvPr/>
      </p:nvGrpSpPr>
      <p:grpSpPr>
        <a:xfrm>
          <a:off x="0" y="0"/>
          <a:ext cx="0" cy="0"/>
          <a:chOff x="0" y="0"/>
          <a:chExt cx="0" cy="0"/>
        </a:xfrm>
      </p:grpSpPr>
      <p:sp>
        <p:nvSpPr>
          <p:cNvPr id="47" name="Google Shape;47;p35"/>
          <p:cNvSpPr txBox="1"/>
          <p:nvPr>
            <p:ph type="title"/>
          </p:nvPr>
        </p:nvSpPr>
        <p:spPr>
          <a:xfrm>
            <a:off x="457201" y="400050"/>
            <a:ext cx="3008400" cy="676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8" name="Google Shape;48;p35"/>
          <p:cNvSpPr txBox="1"/>
          <p:nvPr>
            <p:ph idx="1" type="body"/>
          </p:nvPr>
        </p:nvSpPr>
        <p:spPr>
          <a:xfrm>
            <a:off x="3575050" y="400050"/>
            <a:ext cx="5111700" cy="40005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9" name="Google Shape;49;p35"/>
          <p:cNvSpPr txBox="1"/>
          <p:nvPr>
            <p:ph idx="2" type="body"/>
          </p:nvPr>
        </p:nvSpPr>
        <p:spPr>
          <a:xfrm>
            <a:off x="457201" y="1076326"/>
            <a:ext cx="3008400" cy="3324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0" name="Shape 50"/>
        <p:cNvGrpSpPr/>
        <p:nvPr/>
      </p:nvGrpSpPr>
      <p:grpSpPr>
        <a:xfrm>
          <a:off x="0" y="0"/>
          <a:ext cx="0" cy="0"/>
          <a:chOff x="0" y="0"/>
          <a:chExt cx="0" cy="0"/>
        </a:xfrm>
      </p:grpSpPr>
      <p:sp>
        <p:nvSpPr>
          <p:cNvPr id="51" name="Google Shape;51;p36"/>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2" name="Google Shape;52;p36"/>
          <p:cNvSpPr/>
          <p:nvPr>
            <p:ph idx="2" type="pic"/>
          </p:nvPr>
        </p:nvSpPr>
        <p:spPr>
          <a:xfrm>
            <a:off x="1792288" y="459581"/>
            <a:ext cx="5486400" cy="3086100"/>
          </a:xfrm>
          <a:prstGeom prst="rect">
            <a:avLst/>
          </a:prstGeom>
          <a:noFill/>
          <a:ln>
            <a:noFill/>
          </a:ln>
        </p:spPr>
      </p:sp>
      <p:sp>
        <p:nvSpPr>
          <p:cNvPr id="53" name="Google Shape;53;p36"/>
          <p:cNvSpPr txBox="1"/>
          <p:nvPr>
            <p:ph idx="1" type="body"/>
          </p:nvPr>
        </p:nvSpPr>
        <p:spPr>
          <a:xfrm>
            <a:off x="1792288" y="4025503"/>
            <a:ext cx="5486400" cy="432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4" name="Shape 54"/>
        <p:cNvGrpSpPr/>
        <p:nvPr/>
      </p:nvGrpSpPr>
      <p:grpSpPr>
        <a:xfrm>
          <a:off x="0" y="0"/>
          <a:ext cx="0" cy="0"/>
          <a:chOff x="0" y="0"/>
          <a:chExt cx="0" cy="0"/>
        </a:xfrm>
      </p:grpSpPr>
      <p:sp>
        <p:nvSpPr>
          <p:cNvPr id="55" name="Google Shape;55;p37"/>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6" name="Google Shape;56;p37"/>
          <p:cNvSpPr txBox="1"/>
          <p:nvPr>
            <p:ph idx="1" type="body"/>
          </p:nvPr>
        </p:nvSpPr>
        <p:spPr>
          <a:xfrm rot="5400000">
            <a:off x="2971800" y="-1314450"/>
            <a:ext cx="32004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7" name="Shape 57"/>
        <p:cNvGrpSpPr/>
        <p:nvPr/>
      </p:nvGrpSpPr>
      <p:grpSpPr>
        <a:xfrm>
          <a:off x="0" y="0"/>
          <a:ext cx="0" cy="0"/>
          <a:chOff x="0" y="0"/>
          <a:chExt cx="0" cy="0"/>
        </a:xfrm>
      </p:grpSpPr>
      <p:sp>
        <p:nvSpPr>
          <p:cNvPr id="58" name="Google Shape;58;p38"/>
          <p:cNvSpPr txBox="1"/>
          <p:nvPr>
            <p:ph type="title"/>
          </p:nvPr>
        </p:nvSpPr>
        <p:spPr>
          <a:xfrm rot="5400000">
            <a:off x="5657850" y="1371601"/>
            <a:ext cx="40005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9" name="Google Shape;59;p38"/>
          <p:cNvSpPr txBox="1"/>
          <p:nvPr>
            <p:ph idx="1" type="body"/>
          </p:nvPr>
        </p:nvSpPr>
        <p:spPr>
          <a:xfrm rot="5400000">
            <a:off x="1466850" y="-609599"/>
            <a:ext cx="40005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0" name="Shape 60"/>
        <p:cNvGrpSpPr/>
        <p:nvPr/>
      </p:nvGrpSpPr>
      <p:grpSpPr>
        <a:xfrm>
          <a:off x="0" y="0"/>
          <a:ext cx="0" cy="0"/>
          <a:chOff x="0" y="0"/>
          <a:chExt cx="0" cy="0"/>
        </a:xfrm>
      </p:grpSpPr>
      <p:sp>
        <p:nvSpPr>
          <p:cNvPr id="61" name="Google Shape;61;g33461b9af83_1_313"/>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 name="Google Shape;62;g33461b9af83_1_313"/>
          <p:cNvSpPr txBox="1"/>
          <p:nvPr>
            <p:ph idx="1" type="body"/>
          </p:nvPr>
        </p:nvSpPr>
        <p:spPr>
          <a:xfrm>
            <a:off x="311700" y="1152475"/>
            <a:ext cx="3999900" cy="3416400"/>
          </a:xfrm>
          <a:prstGeom prst="rect">
            <a:avLst/>
          </a:prstGeom>
          <a:noFill/>
          <a:ln>
            <a:noFill/>
          </a:ln>
        </p:spPr>
        <p:txBody>
          <a:bodyPr anchorCtr="0" anchor="t" bIns="45700" lIns="91425" spcFirstLastPara="1" rIns="91425" wrap="square" tIns="45700">
            <a:noAutofit/>
          </a:bodyPr>
          <a:lstStyle>
            <a:lvl1pPr indent="-317500" lvl="0" marL="457200" algn="l">
              <a:lnSpc>
                <a:spcPct val="100000"/>
              </a:lnSpc>
              <a:spcBef>
                <a:spcPts val="640"/>
              </a:spcBef>
              <a:spcAft>
                <a:spcPts val="0"/>
              </a:spcAft>
              <a:buSzPts val="1400"/>
              <a:buChar char="•"/>
              <a:defRPr sz="1400"/>
            </a:lvl1pPr>
            <a:lvl2pPr indent="-304800" lvl="1" marL="914400" algn="l">
              <a:lnSpc>
                <a:spcPct val="100000"/>
              </a:lnSpc>
              <a:spcBef>
                <a:spcPts val="560"/>
              </a:spcBef>
              <a:spcAft>
                <a:spcPts val="0"/>
              </a:spcAft>
              <a:buSzPts val="1200"/>
              <a:buChar char="–"/>
              <a:defRPr sz="1200"/>
            </a:lvl2pPr>
            <a:lvl3pPr indent="-304800" lvl="2" marL="1371600" algn="l">
              <a:lnSpc>
                <a:spcPct val="100000"/>
              </a:lnSpc>
              <a:spcBef>
                <a:spcPts val="480"/>
              </a:spcBef>
              <a:spcAft>
                <a:spcPts val="0"/>
              </a:spcAft>
              <a:buSzPts val="1200"/>
              <a:buChar char="•"/>
              <a:defRPr sz="12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63" name="Google Shape;63;g33461b9af83_1_313"/>
          <p:cNvSpPr txBox="1"/>
          <p:nvPr>
            <p:ph idx="2" type="body"/>
          </p:nvPr>
        </p:nvSpPr>
        <p:spPr>
          <a:xfrm>
            <a:off x="4832400" y="1152475"/>
            <a:ext cx="3999900" cy="3416400"/>
          </a:xfrm>
          <a:prstGeom prst="rect">
            <a:avLst/>
          </a:prstGeom>
          <a:noFill/>
          <a:ln>
            <a:noFill/>
          </a:ln>
        </p:spPr>
        <p:txBody>
          <a:bodyPr anchorCtr="0" anchor="t" bIns="45700" lIns="91425" spcFirstLastPara="1" rIns="91425" wrap="square" tIns="45700">
            <a:noAutofit/>
          </a:bodyPr>
          <a:lstStyle>
            <a:lvl1pPr indent="-317500" lvl="0" marL="457200" algn="l">
              <a:lnSpc>
                <a:spcPct val="100000"/>
              </a:lnSpc>
              <a:spcBef>
                <a:spcPts val="640"/>
              </a:spcBef>
              <a:spcAft>
                <a:spcPts val="0"/>
              </a:spcAft>
              <a:buSzPts val="1400"/>
              <a:buChar char="•"/>
              <a:defRPr sz="1400"/>
            </a:lvl1pPr>
            <a:lvl2pPr indent="-304800" lvl="1" marL="914400" algn="l">
              <a:lnSpc>
                <a:spcPct val="100000"/>
              </a:lnSpc>
              <a:spcBef>
                <a:spcPts val="560"/>
              </a:spcBef>
              <a:spcAft>
                <a:spcPts val="0"/>
              </a:spcAft>
              <a:buSzPts val="1200"/>
              <a:buChar char="–"/>
              <a:defRPr sz="1200"/>
            </a:lvl2pPr>
            <a:lvl3pPr indent="-304800" lvl="2" marL="1371600" algn="l">
              <a:lnSpc>
                <a:spcPct val="100000"/>
              </a:lnSpc>
              <a:spcBef>
                <a:spcPts val="480"/>
              </a:spcBef>
              <a:spcAft>
                <a:spcPts val="0"/>
              </a:spcAft>
              <a:buSzPts val="1200"/>
              <a:buChar char="•"/>
              <a:defRPr sz="12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64" name="Google Shape;64;g33461b9af83_1_3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OBJECT_1">
    <p:spTree>
      <p:nvGrpSpPr>
        <p:cNvPr id="65" name="Shape 65"/>
        <p:cNvGrpSpPr/>
        <p:nvPr/>
      </p:nvGrpSpPr>
      <p:grpSpPr>
        <a:xfrm>
          <a:off x="0" y="0"/>
          <a:ext cx="0" cy="0"/>
          <a:chOff x="0" y="0"/>
          <a:chExt cx="0" cy="0"/>
        </a:xfrm>
      </p:grpSpPr>
      <p:sp>
        <p:nvSpPr>
          <p:cNvPr id="66" name="Google Shape;66;g3b56bebbde2_0_229"/>
          <p:cNvSpPr txBox="1"/>
          <p:nvPr>
            <p:ph type="title"/>
          </p:nvPr>
        </p:nvSpPr>
        <p:spPr>
          <a:xfrm>
            <a:off x="823132" y="361367"/>
            <a:ext cx="7493100" cy="696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98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g3b56bebbde2_0_229"/>
          <p:cNvSpPr txBox="1"/>
          <p:nvPr>
            <p:ph idx="1" type="body"/>
          </p:nvPr>
        </p:nvSpPr>
        <p:spPr>
          <a:xfrm>
            <a:off x="457200" y="1183005"/>
            <a:ext cx="3977700" cy="3394800"/>
          </a:xfrm>
          <a:prstGeom prst="rect">
            <a:avLst/>
          </a:prstGeom>
          <a:noFill/>
          <a:ln>
            <a:noFill/>
          </a:ln>
        </p:spPr>
        <p:txBody>
          <a:bodyPr anchorCtr="0" anchor="t" bIns="0" lIns="0" spcFirstLastPara="1" rIns="0" wrap="square" tIns="0">
            <a:spAutoFit/>
          </a:bodyPr>
          <a:lstStyle>
            <a:lvl1pPr indent="-228600" lvl="0" marL="457200" algn="l">
              <a:spcBef>
                <a:spcPts val="640"/>
              </a:spcBef>
              <a:spcAft>
                <a:spcPts val="0"/>
              </a:spcAft>
              <a:buSzPts val="3200"/>
              <a:buNone/>
              <a:defRPr/>
            </a:lvl1pPr>
            <a:lvl2pPr indent="-228600" lvl="1" marL="914400" algn="l">
              <a:spcBef>
                <a:spcPts val="560"/>
              </a:spcBef>
              <a:spcAft>
                <a:spcPts val="0"/>
              </a:spcAft>
              <a:buSzPts val="2800"/>
              <a:buNone/>
              <a:defRPr/>
            </a:lvl2pPr>
            <a:lvl3pPr indent="-228600" lvl="2" marL="1371600" algn="l">
              <a:spcBef>
                <a:spcPts val="480"/>
              </a:spcBef>
              <a:spcAft>
                <a:spcPts val="0"/>
              </a:spcAft>
              <a:buSzPts val="2400"/>
              <a:buNone/>
              <a:defRPr/>
            </a:lvl3pPr>
            <a:lvl4pPr indent="-228600" lvl="3" marL="1828800" algn="l">
              <a:spcBef>
                <a:spcPts val="400"/>
              </a:spcBef>
              <a:spcAft>
                <a:spcPts val="0"/>
              </a:spcAft>
              <a:buSzPts val="2000"/>
              <a:buNone/>
              <a:defRPr/>
            </a:lvl4pPr>
            <a:lvl5pPr indent="-228600" lvl="4" marL="2286000" algn="l">
              <a:spcBef>
                <a:spcPts val="400"/>
              </a:spcBef>
              <a:spcAft>
                <a:spcPts val="0"/>
              </a:spcAft>
              <a:buSzPts val="2000"/>
              <a:buNone/>
              <a:defRPr/>
            </a:lvl5pPr>
            <a:lvl6pPr indent="-228600" lvl="5" marL="2743200" algn="l">
              <a:spcBef>
                <a:spcPts val="400"/>
              </a:spcBef>
              <a:spcAft>
                <a:spcPts val="0"/>
              </a:spcAft>
              <a:buSzPts val="2000"/>
              <a:buNone/>
              <a:defRPr/>
            </a:lvl6pPr>
            <a:lvl7pPr indent="-228600" lvl="6" marL="3200400" algn="l">
              <a:spcBef>
                <a:spcPts val="400"/>
              </a:spcBef>
              <a:spcAft>
                <a:spcPts val="0"/>
              </a:spcAft>
              <a:buSzPts val="2000"/>
              <a:buNone/>
              <a:defRPr/>
            </a:lvl7pPr>
            <a:lvl8pPr indent="-228600" lvl="7" marL="3657600" algn="l">
              <a:spcBef>
                <a:spcPts val="400"/>
              </a:spcBef>
              <a:spcAft>
                <a:spcPts val="0"/>
              </a:spcAft>
              <a:buSzPts val="2000"/>
              <a:buNone/>
              <a:defRPr/>
            </a:lvl8pPr>
            <a:lvl9pPr indent="-228600" lvl="8" marL="4114800" algn="l">
              <a:spcBef>
                <a:spcPts val="400"/>
              </a:spcBef>
              <a:spcAft>
                <a:spcPts val="0"/>
              </a:spcAft>
              <a:buSzPts val="2000"/>
              <a:buNone/>
              <a:defRPr/>
            </a:lvl9pPr>
          </a:lstStyle>
          <a:p/>
        </p:txBody>
      </p:sp>
      <p:sp>
        <p:nvSpPr>
          <p:cNvPr id="68" name="Google Shape;68;g3b56bebbde2_0_229"/>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algn="l">
              <a:spcBef>
                <a:spcPts val="640"/>
              </a:spcBef>
              <a:spcAft>
                <a:spcPts val="0"/>
              </a:spcAft>
              <a:buSzPts val="3200"/>
              <a:buNone/>
              <a:defRPr/>
            </a:lvl1pPr>
            <a:lvl2pPr indent="-228600" lvl="1" marL="914400" algn="l">
              <a:spcBef>
                <a:spcPts val="560"/>
              </a:spcBef>
              <a:spcAft>
                <a:spcPts val="0"/>
              </a:spcAft>
              <a:buSzPts val="2800"/>
              <a:buNone/>
              <a:defRPr/>
            </a:lvl2pPr>
            <a:lvl3pPr indent="-228600" lvl="2" marL="1371600" algn="l">
              <a:spcBef>
                <a:spcPts val="480"/>
              </a:spcBef>
              <a:spcAft>
                <a:spcPts val="0"/>
              </a:spcAft>
              <a:buSzPts val="2400"/>
              <a:buNone/>
              <a:defRPr/>
            </a:lvl3pPr>
            <a:lvl4pPr indent="-228600" lvl="3" marL="1828800" algn="l">
              <a:spcBef>
                <a:spcPts val="400"/>
              </a:spcBef>
              <a:spcAft>
                <a:spcPts val="0"/>
              </a:spcAft>
              <a:buSzPts val="2000"/>
              <a:buNone/>
              <a:defRPr/>
            </a:lvl4pPr>
            <a:lvl5pPr indent="-228600" lvl="4" marL="2286000" algn="l">
              <a:spcBef>
                <a:spcPts val="400"/>
              </a:spcBef>
              <a:spcAft>
                <a:spcPts val="0"/>
              </a:spcAft>
              <a:buSzPts val="2000"/>
              <a:buNone/>
              <a:defRPr/>
            </a:lvl5pPr>
            <a:lvl6pPr indent="-228600" lvl="5" marL="2743200" algn="l">
              <a:spcBef>
                <a:spcPts val="400"/>
              </a:spcBef>
              <a:spcAft>
                <a:spcPts val="0"/>
              </a:spcAft>
              <a:buSzPts val="2000"/>
              <a:buNone/>
              <a:defRPr/>
            </a:lvl6pPr>
            <a:lvl7pPr indent="-228600" lvl="6" marL="3200400" algn="l">
              <a:spcBef>
                <a:spcPts val="400"/>
              </a:spcBef>
              <a:spcAft>
                <a:spcPts val="0"/>
              </a:spcAft>
              <a:buSzPts val="2000"/>
              <a:buNone/>
              <a:defRPr/>
            </a:lvl7pPr>
            <a:lvl8pPr indent="-228600" lvl="7" marL="3657600" algn="l">
              <a:spcBef>
                <a:spcPts val="400"/>
              </a:spcBef>
              <a:spcAft>
                <a:spcPts val="0"/>
              </a:spcAft>
              <a:buSzPts val="2000"/>
              <a:buNone/>
              <a:defRPr/>
            </a:lvl8pPr>
            <a:lvl9pPr indent="-228600" lvl="8" marL="4114800" algn="l">
              <a:spcBef>
                <a:spcPts val="400"/>
              </a:spcBef>
              <a:spcAft>
                <a:spcPts val="0"/>
              </a:spcAft>
              <a:buSzPts val="2000"/>
              <a:buNone/>
              <a:defRPr/>
            </a:lvl9pPr>
          </a:lstStyle>
          <a:p/>
        </p:txBody>
      </p:sp>
      <p:sp>
        <p:nvSpPr>
          <p:cNvPr id="69" name="Google Shape;69;g3b56bebbde2_0_229"/>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g3b56bebbde2_0_229"/>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g3b56bebbde2_0_229"/>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p:spTree>
      <p:nvGrpSpPr>
        <p:cNvPr id="72" name="Shape 72"/>
        <p:cNvGrpSpPr/>
        <p:nvPr/>
      </p:nvGrpSpPr>
      <p:grpSpPr>
        <a:xfrm>
          <a:off x="0" y="0"/>
          <a:ext cx="0" cy="0"/>
          <a:chOff x="0" y="0"/>
          <a:chExt cx="0" cy="0"/>
        </a:xfrm>
      </p:grpSpPr>
      <p:sp>
        <p:nvSpPr>
          <p:cNvPr id="73" name="Google Shape;73;g3b7f3ecf261_0_285"/>
          <p:cNvSpPr txBox="1"/>
          <p:nvPr>
            <p:ph idx="1" type="body"/>
          </p:nvPr>
        </p:nvSpPr>
        <p:spPr>
          <a:xfrm>
            <a:off x="623888" y="2848708"/>
            <a:ext cx="7886700" cy="17187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888888"/>
              </a:buClr>
              <a:buSzPts val="2400"/>
              <a:buNone/>
              <a:defRPr sz="2400">
                <a:solidFill>
                  <a:srgbClr val="888888"/>
                </a:solidFill>
                <a:latin typeface="Arial Black"/>
                <a:ea typeface="Arial Black"/>
                <a:cs typeface="Arial Black"/>
                <a:sym typeface="Arial Black"/>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4" name="Google Shape;74;g3b7f3ecf261_0_285"/>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5" name="Google Shape;75;g3b7f3ecf261_0_285"/>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6" name="Google Shape;76;g3b7f3ecf261_0_285"/>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descr="A pixelated eagle and fleur-de-lis&#10;&#10;Description automatically generated" id="77" name="Google Shape;77;g3b7f3ecf261_0_285"/>
          <p:cNvPicPr preferRelativeResize="0"/>
          <p:nvPr/>
        </p:nvPicPr>
        <p:blipFill rotWithShape="1">
          <a:blip r:embed="rId2">
            <a:alphaModFix/>
          </a:blip>
          <a:srcRect b="0" l="0" r="0" t="0"/>
          <a:stretch/>
        </p:blipFill>
        <p:spPr>
          <a:xfrm>
            <a:off x="628650" y="1203265"/>
            <a:ext cx="7881938" cy="121861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25"/>
          <p:cNvSpPr txBox="1"/>
          <p:nvPr>
            <p:ph type="ctrTitle"/>
          </p:nvPr>
        </p:nvSpPr>
        <p:spPr>
          <a:xfrm>
            <a:off x="685800" y="1212057"/>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 name="Google Shape;20;p25"/>
          <p:cNvSpPr txBox="1"/>
          <p:nvPr>
            <p:ph idx="1" type="subTitle"/>
          </p:nvPr>
        </p:nvSpPr>
        <p:spPr>
          <a:xfrm>
            <a:off x="1371600" y="2528888"/>
            <a:ext cx="6400800" cy="1314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27"/>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 name="Google Shape;23;p27"/>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33"/>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g1f190459a08_0_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g1f190459a08_0_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9" name="Google Shape;29;g1f190459a08_0_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 name="Shape 30"/>
        <p:cNvGrpSpPr/>
        <p:nvPr/>
      </p:nvGrpSpPr>
      <p:grpSpPr>
        <a:xfrm>
          <a:off x="0" y="0"/>
          <a:ext cx="0" cy="0"/>
          <a:chOff x="0" y="0"/>
          <a:chExt cx="0" cy="0"/>
        </a:xfrm>
      </p:grpSpPr>
      <p:sp>
        <p:nvSpPr>
          <p:cNvPr id="31" name="Google Shape;31;p32"/>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 name="Google Shape;32;p32"/>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3" name="Google Shape;33;p32"/>
          <p:cNvSpPr txBox="1"/>
          <p:nvPr>
            <p:ph idx="2" type="body"/>
          </p:nvPr>
        </p:nvSpPr>
        <p:spPr>
          <a:xfrm>
            <a:off x="457200" y="1631157"/>
            <a:ext cx="4040100" cy="2769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4" name="Google Shape;34;p32"/>
          <p:cNvSpPr txBox="1"/>
          <p:nvPr>
            <p:ph idx="3" type="body"/>
          </p:nvPr>
        </p:nvSpPr>
        <p:spPr>
          <a:xfrm>
            <a:off x="4645026" y="1151335"/>
            <a:ext cx="40419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5" name="Google Shape;35;p32"/>
          <p:cNvSpPr txBox="1"/>
          <p:nvPr>
            <p:ph idx="4" type="body"/>
          </p:nvPr>
        </p:nvSpPr>
        <p:spPr>
          <a:xfrm>
            <a:off x="4645026" y="1631157"/>
            <a:ext cx="4041900" cy="2769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29"/>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8" name="Google Shape;38;p29"/>
          <p:cNvSpPr txBox="1"/>
          <p:nvPr>
            <p:ph idx="1" type="body"/>
          </p:nvPr>
        </p:nvSpPr>
        <p:spPr>
          <a:xfrm>
            <a:off x="457200" y="1200151"/>
            <a:ext cx="4038600" cy="32004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29"/>
          <p:cNvSpPr txBox="1"/>
          <p:nvPr>
            <p:ph idx="2" type="body"/>
          </p:nvPr>
        </p:nvSpPr>
        <p:spPr>
          <a:xfrm>
            <a:off x="4648200" y="1200151"/>
            <a:ext cx="4038600" cy="32004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Title and Content">
  <p:cSld name="08 Title and Content">
    <p:spTree>
      <p:nvGrpSpPr>
        <p:cNvPr id="41" name="Shape 41"/>
        <p:cNvGrpSpPr/>
        <p:nvPr/>
      </p:nvGrpSpPr>
      <p:grpSpPr>
        <a:xfrm>
          <a:off x="0" y="0"/>
          <a:ext cx="0" cy="0"/>
          <a:chOff x="0" y="0"/>
          <a:chExt cx="0" cy="0"/>
        </a:xfrm>
      </p:grpSpPr>
      <p:sp>
        <p:nvSpPr>
          <p:cNvPr id="42" name="Google Shape;42;p28"/>
          <p:cNvSpPr txBox="1"/>
          <p:nvPr>
            <p:ph idx="1" type="body"/>
          </p:nvPr>
        </p:nvSpPr>
        <p:spPr>
          <a:xfrm>
            <a:off x="457200" y="1352550"/>
            <a:ext cx="7086600" cy="3086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900"/>
              </a:spcBef>
              <a:spcAft>
                <a:spcPts val="0"/>
              </a:spcAft>
              <a:buClr>
                <a:schemeClr val="dk1"/>
              </a:buClr>
              <a:buSzPts val="1400"/>
              <a:buNone/>
              <a:defRPr/>
            </a:lvl1pPr>
            <a:lvl2pPr indent="-228600" lvl="1" marL="914400" algn="l">
              <a:lnSpc>
                <a:spcPct val="100000"/>
              </a:lnSpc>
              <a:spcBef>
                <a:spcPts val="900"/>
              </a:spcBef>
              <a:spcAft>
                <a:spcPts val="0"/>
              </a:spcAft>
              <a:buClr>
                <a:schemeClr val="dk1"/>
              </a:buClr>
              <a:buSzPts val="1400"/>
              <a:buNone/>
              <a:defRPr/>
            </a:lvl2pPr>
            <a:lvl3pPr indent="-317500" lvl="2" marL="1371600" algn="l">
              <a:lnSpc>
                <a:spcPct val="100000"/>
              </a:lnSpc>
              <a:spcBef>
                <a:spcPts val="600"/>
              </a:spcBef>
              <a:spcAft>
                <a:spcPts val="0"/>
              </a:spcAft>
              <a:buClr>
                <a:schemeClr val="dk1"/>
              </a:buClr>
              <a:buSzPts val="1400"/>
              <a:buChar char="•"/>
              <a:defRPr/>
            </a:lvl3pPr>
            <a:lvl4pPr indent="-317500" lvl="3" marL="1828800" algn="l">
              <a:lnSpc>
                <a:spcPct val="100000"/>
              </a:lnSpc>
              <a:spcBef>
                <a:spcPts val="600"/>
              </a:spcBef>
              <a:spcAft>
                <a:spcPts val="0"/>
              </a:spcAft>
              <a:buClr>
                <a:schemeClr val="dk1"/>
              </a:buClr>
              <a:buSzPts val="1400"/>
              <a:buChar char="–"/>
              <a:defRPr/>
            </a:lvl4pPr>
            <a:lvl5pPr indent="-317500" lvl="4" marL="2286000" algn="l">
              <a:lnSpc>
                <a:spcPct val="100000"/>
              </a:lnSpc>
              <a:spcBef>
                <a:spcPts val="600"/>
              </a:spcBef>
              <a:spcAft>
                <a:spcPts val="0"/>
              </a:spcAft>
              <a:buClr>
                <a:schemeClr val="dk1"/>
              </a:buClr>
              <a:buSzPts val="1400"/>
              <a:buChar char="–"/>
              <a:defRPr/>
            </a:lvl5pPr>
            <a:lvl6pPr indent="-317500" lvl="5" marL="2743200" algn="l">
              <a:lnSpc>
                <a:spcPct val="100000"/>
              </a:lnSpc>
              <a:spcBef>
                <a:spcPts val="600"/>
              </a:spcBef>
              <a:spcAft>
                <a:spcPts val="0"/>
              </a:spcAft>
              <a:buClr>
                <a:schemeClr val="dk1"/>
              </a:buClr>
              <a:buSzPts val="1400"/>
              <a:buChar char="–"/>
              <a:defRPr/>
            </a:lvl6pPr>
            <a:lvl7pPr indent="-317500" lvl="6" marL="3200400" algn="l">
              <a:lnSpc>
                <a:spcPct val="100000"/>
              </a:lnSpc>
              <a:spcBef>
                <a:spcPts val="600"/>
              </a:spcBef>
              <a:spcAft>
                <a:spcPts val="0"/>
              </a:spcAft>
              <a:buClr>
                <a:schemeClr val="dk1"/>
              </a:buClr>
              <a:buSzPts val="1400"/>
              <a:buChar char="–"/>
              <a:defRPr/>
            </a:lvl7pPr>
            <a:lvl8pPr indent="-317500" lvl="7" marL="3657600" algn="l">
              <a:lnSpc>
                <a:spcPct val="100000"/>
              </a:lnSpc>
              <a:spcBef>
                <a:spcPts val="600"/>
              </a:spcBef>
              <a:spcAft>
                <a:spcPts val="0"/>
              </a:spcAft>
              <a:buClr>
                <a:schemeClr val="dk1"/>
              </a:buClr>
              <a:buSzPts val="1400"/>
              <a:buChar char="–"/>
              <a:defRPr/>
            </a:lvl8pPr>
            <a:lvl9pPr indent="-317500" lvl="8" marL="4114800" algn="l">
              <a:lnSpc>
                <a:spcPct val="100000"/>
              </a:lnSpc>
              <a:spcBef>
                <a:spcPts val="600"/>
              </a:spcBef>
              <a:spcAft>
                <a:spcPts val="0"/>
              </a:spcAft>
              <a:buClr>
                <a:schemeClr val="dk1"/>
              </a:buClr>
              <a:buSzPts val="1400"/>
              <a:buChar char="–"/>
              <a:defRPr/>
            </a:lvl9pPr>
          </a:lstStyle>
          <a:p/>
        </p:txBody>
      </p:sp>
      <p:sp>
        <p:nvSpPr>
          <p:cNvPr id="43" name="Google Shape;43;p28"/>
          <p:cNvSpPr txBox="1"/>
          <p:nvPr>
            <p:ph idx="12" type="sldNum"/>
          </p:nvPr>
        </p:nvSpPr>
        <p:spPr>
          <a:xfrm>
            <a:off x="8458200" y="4700016"/>
            <a:ext cx="228600" cy="2286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4" name="Google Shape;44;p28"/>
          <p:cNvCxnSpPr/>
          <p:nvPr/>
        </p:nvCxnSpPr>
        <p:spPr>
          <a:xfrm>
            <a:off x="457200" y="457200"/>
            <a:ext cx="8229600" cy="0"/>
          </a:xfrm>
          <a:prstGeom prst="straightConnector1">
            <a:avLst/>
          </a:prstGeom>
          <a:noFill/>
          <a:ln cap="flat" cmpd="sng" w="47625">
            <a:solidFill>
              <a:schemeClr val="dk1"/>
            </a:solidFill>
            <a:prstDash val="solid"/>
            <a:round/>
            <a:headEnd len="sm" w="sm" type="none"/>
            <a:tailEnd len="sm" w="sm" type="none"/>
          </a:ln>
        </p:spPr>
      </p:cxnSp>
      <p:sp>
        <p:nvSpPr>
          <p:cNvPr id="45" name="Google Shape;45;p28"/>
          <p:cNvSpPr txBox="1"/>
          <p:nvPr>
            <p:ph type="title"/>
          </p:nvPr>
        </p:nvSpPr>
        <p:spPr>
          <a:xfrm>
            <a:off x="457200" y="590550"/>
            <a:ext cx="7086600" cy="5715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dk1"/>
              </a:buClr>
              <a:buSzPts val="1400"/>
              <a:buFont typeface="Trebuchet MS"/>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 name="Google Shape;11;p24"/>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4"/>
          <p:cNvSpPr/>
          <p:nvPr/>
        </p:nvSpPr>
        <p:spPr>
          <a:xfrm>
            <a:off x="0" y="4972050"/>
            <a:ext cx="9144000" cy="170879"/>
          </a:xfrm>
          <a:custGeom>
            <a:rect b="b" l="l" r="r" t="t"/>
            <a:pathLst>
              <a:path extrusionOk="0" h="990600" w="9144000">
                <a:moveTo>
                  <a:pt x="0" y="0"/>
                </a:moveTo>
                <a:lnTo>
                  <a:pt x="4607626" y="215735"/>
                </a:lnTo>
                <a:lnTo>
                  <a:pt x="9144000" y="0"/>
                </a:lnTo>
                <a:lnTo>
                  <a:pt x="9144000" y="990600"/>
                </a:lnTo>
                <a:lnTo>
                  <a:pt x="0" y="990600"/>
                </a:lnTo>
                <a:lnTo>
                  <a:pt x="0" y="0"/>
                </a:lnTo>
                <a:close/>
              </a:path>
            </a:pathLst>
          </a:custGeom>
          <a:solidFill>
            <a:srgbClr val="003F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 name="Google Shape;13;p24"/>
          <p:cNvPicPr preferRelativeResize="0"/>
          <p:nvPr/>
        </p:nvPicPr>
        <p:blipFill rotWithShape="1">
          <a:blip r:embed="rId1">
            <a:alphaModFix/>
          </a:blip>
          <a:srcRect b="0" l="0" r="0" t="0"/>
          <a:stretch/>
        </p:blipFill>
        <p:spPr>
          <a:xfrm>
            <a:off x="8001000" y="4686300"/>
            <a:ext cx="822856" cy="103131"/>
          </a:xfrm>
          <a:prstGeom prst="rect">
            <a:avLst/>
          </a:prstGeom>
          <a:noFill/>
          <a:ln>
            <a:noFill/>
          </a:ln>
        </p:spPr>
      </p:pic>
      <p:sp>
        <p:nvSpPr>
          <p:cNvPr id="14" name="Google Shape;14;p24"/>
          <p:cNvSpPr/>
          <p:nvPr/>
        </p:nvSpPr>
        <p:spPr>
          <a:xfrm>
            <a:off x="0" y="0"/>
            <a:ext cx="9144000" cy="1716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scoutingevent.com/023-NYLT202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hyperlink" Target="https://docs.google.com/forms/d/e/1FAIpQLSeimsXtl8y1g8ov9pOUWdL7usfQ9lv2jlI034aMEQvBeOgGZw/viewform?usp=sf_link" TargetMode="External"/><Relationship Id="rId5"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hyperlink" Target="https://goldengatescouting.org/lea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image" Target="../media/image32.png"/><Relationship Id="rId5"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maps.app.goo.gl/mXNYLUVjUNDHF5yR6"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mailto:amazingadityab@gmail.com" TargetMode="External"/><Relationship Id="rId4" Type="http://schemas.openxmlformats.org/officeDocument/2006/relationships/hyperlink" Target="mailto:shannoncarrollggac@gmail.com" TargetMode="External"/><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hyperlink" Target="https://yerbabuena.goldengatescouting.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48.png"/><Relationship Id="rId6"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56.png"/><Relationship Id="rId4" Type="http://schemas.openxmlformats.org/officeDocument/2006/relationships/hyperlink" Target="https://www.scouting.org/resources/relationships/religious-observances/calendar-of-religious-observances-2026/"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hyperlink" Target="https://www.scouting.org/awards/religious-awards/" TargetMode="Externa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3.png"/><Relationship Id="rId4" Type="http://schemas.openxmlformats.org/officeDocument/2006/relationships/image" Target="../media/image52.png"/><Relationship Id="rId9" Type="http://schemas.openxmlformats.org/officeDocument/2006/relationships/image" Target="../media/image45.png"/><Relationship Id="rId5" Type="http://schemas.openxmlformats.org/officeDocument/2006/relationships/image" Target="../media/image41.png"/><Relationship Id="rId6" Type="http://schemas.openxmlformats.org/officeDocument/2006/relationships/image" Target="../media/image51.png"/><Relationship Id="rId7" Type="http://schemas.openxmlformats.org/officeDocument/2006/relationships/image" Target="../media/image44.png"/><Relationship Id="rId8"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hyperlink" Target="mailto:jfkuznik@gmail.com" TargetMode="External"/></Relationships>
</file>

<file path=ppt/slides/_rels/slide5.xml.rels><?xml version="1.0" encoding="UTF-8" standalone="yes"?><Relationships xmlns="http://schemas.openxmlformats.org/package/2006/relationships"><Relationship Id="rId10"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twinvalley.ggacbsa.org/" TargetMode="External"/><Relationship Id="rId4" Type="http://schemas.openxmlformats.org/officeDocument/2006/relationships/hyperlink" Target="https://twinvalley.ggacbsa.org/" TargetMode="External"/><Relationship Id="rId9" Type="http://schemas.openxmlformats.org/officeDocument/2006/relationships/hyperlink" Target="https://twinvalley.ggacbsa.org/roundtable/" TargetMode="External"/><Relationship Id="rId5" Type="http://schemas.openxmlformats.org/officeDocument/2006/relationships/hyperlink" Target="https://twinvalley.ggacbsa.org/" TargetMode="External"/><Relationship Id="rId6" Type="http://schemas.openxmlformats.org/officeDocument/2006/relationships/hyperlink" Target="https://twinvalley.ggacbsa.org/" TargetMode="External"/><Relationship Id="rId7" Type="http://schemas.openxmlformats.org/officeDocument/2006/relationships/hyperlink" Target="https://twinvalley.ggacbsa.org/" TargetMode="External"/><Relationship Id="rId8" Type="http://schemas.openxmlformats.org/officeDocument/2006/relationships/hyperlink" Target="https://twinvalley.ggacbsa.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2"/>
          <p:cNvPicPr preferRelativeResize="0"/>
          <p:nvPr/>
        </p:nvPicPr>
        <p:blipFill rotWithShape="1">
          <a:blip r:embed="rId3">
            <a:alphaModFix/>
          </a:blip>
          <a:srcRect b="0" l="0" r="0" t="0"/>
          <a:stretch/>
        </p:blipFill>
        <p:spPr>
          <a:xfrm>
            <a:off x="471075" y="411925"/>
            <a:ext cx="8201826" cy="4319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3b7f3ecf261_0_147"/>
          <p:cNvSpPr txBox="1"/>
          <p:nvPr>
            <p:ph type="title"/>
          </p:nvPr>
        </p:nvSpPr>
        <p:spPr>
          <a:xfrm>
            <a:off x="678563" y="56344"/>
            <a:ext cx="70992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75697"/>
              </a:buClr>
              <a:buSzPts val="3300"/>
              <a:buFont typeface="Arial Black"/>
              <a:buNone/>
            </a:pPr>
            <a:r>
              <a:rPr lang="en-US"/>
              <a:t>Unit Renewals</a:t>
            </a:r>
            <a:endParaRPr/>
          </a:p>
        </p:txBody>
      </p:sp>
      <p:sp>
        <p:nvSpPr>
          <p:cNvPr id="150" name="Google Shape;150;g3b7f3ecf261_0_147"/>
          <p:cNvSpPr txBox="1"/>
          <p:nvPr/>
        </p:nvSpPr>
        <p:spPr>
          <a:xfrm>
            <a:off x="7180817" y="614594"/>
            <a:ext cx="11508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As of 1/12/2026</a:t>
            </a:r>
            <a:endParaRPr b="0" i="0" sz="1100" u="none" cap="none" strike="noStrike">
              <a:solidFill>
                <a:srgbClr val="000000"/>
              </a:solidFill>
              <a:latin typeface="Arial"/>
              <a:ea typeface="Arial"/>
              <a:cs typeface="Arial"/>
              <a:sym typeface="Arial"/>
            </a:endParaRPr>
          </a:p>
        </p:txBody>
      </p:sp>
      <p:grpSp>
        <p:nvGrpSpPr>
          <p:cNvPr id="151" name="Google Shape;151;g3b7f3ecf261_0_147"/>
          <p:cNvGrpSpPr/>
          <p:nvPr/>
        </p:nvGrpSpPr>
        <p:grpSpPr>
          <a:xfrm>
            <a:off x="46891" y="868725"/>
            <a:ext cx="4453138" cy="3546859"/>
            <a:chOff x="536938" y="1271545"/>
            <a:chExt cx="6801800" cy="5601482"/>
          </a:xfrm>
        </p:grpSpPr>
        <p:pic>
          <p:nvPicPr>
            <p:cNvPr id="152" name="Google Shape;152;g3b7f3ecf261_0_147"/>
            <p:cNvPicPr preferRelativeResize="0"/>
            <p:nvPr/>
          </p:nvPicPr>
          <p:blipFill rotWithShape="1">
            <a:blip r:embed="rId3">
              <a:alphaModFix/>
            </a:blip>
            <a:srcRect b="0" l="0" r="0" t="0"/>
            <a:stretch/>
          </p:blipFill>
          <p:spPr>
            <a:xfrm>
              <a:off x="536938" y="1271545"/>
              <a:ext cx="6801800" cy="600159"/>
            </a:xfrm>
            <a:prstGeom prst="rect">
              <a:avLst/>
            </a:prstGeom>
            <a:noFill/>
            <a:ln>
              <a:noFill/>
            </a:ln>
          </p:spPr>
        </p:pic>
        <p:pic>
          <p:nvPicPr>
            <p:cNvPr descr="A screenshot of a computer&#10;&#10;AI-generated content may be incorrect." id="153" name="Google Shape;153;g3b7f3ecf261_0_147"/>
            <p:cNvPicPr preferRelativeResize="0"/>
            <p:nvPr/>
          </p:nvPicPr>
          <p:blipFill rotWithShape="1">
            <a:blip r:embed="rId4">
              <a:alphaModFix/>
            </a:blip>
            <a:srcRect b="0" l="0" r="0" t="0"/>
            <a:stretch/>
          </p:blipFill>
          <p:spPr>
            <a:xfrm>
              <a:off x="536938" y="1871704"/>
              <a:ext cx="6773221" cy="5001323"/>
            </a:xfrm>
            <a:prstGeom prst="rect">
              <a:avLst/>
            </a:prstGeom>
            <a:noFill/>
            <a:ln>
              <a:noFill/>
            </a:ln>
          </p:spPr>
        </p:pic>
      </p:grpSp>
      <p:grpSp>
        <p:nvGrpSpPr>
          <p:cNvPr id="154" name="Google Shape;154;g3b7f3ecf261_0_147"/>
          <p:cNvGrpSpPr/>
          <p:nvPr/>
        </p:nvGrpSpPr>
        <p:grpSpPr>
          <a:xfrm>
            <a:off x="4664908" y="869247"/>
            <a:ext cx="4479117" cy="2153580"/>
            <a:chOff x="5350520" y="1615117"/>
            <a:chExt cx="6841481" cy="3401106"/>
          </a:xfrm>
        </p:grpSpPr>
        <p:pic>
          <p:nvPicPr>
            <p:cNvPr descr="A screenshot of a green and white screen&#10;&#10;AI-generated content may be incorrect." id="155" name="Google Shape;155;g3b7f3ecf261_0_147"/>
            <p:cNvPicPr preferRelativeResize="0"/>
            <p:nvPr/>
          </p:nvPicPr>
          <p:blipFill rotWithShape="1">
            <a:blip r:embed="rId5">
              <a:alphaModFix/>
            </a:blip>
            <a:srcRect b="0" l="0" r="0" t="0"/>
            <a:stretch/>
          </p:blipFill>
          <p:spPr>
            <a:xfrm>
              <a:off x="5390201" y="2186903"/>
              <a:ext cx="6801800" cy="2829320"/>
            </a:xfrm>
            <a:prstGeom prst="rect">
              <a:avLst/>
            </a:prstGeom>
            <a:noFill/>
            <a:ln>
              <a:noFill/>
            </a:ln>
          </p:spPr>
        </p:pic>
        <p:pic>
          <p:nvPicPr>
            <p:cNvPr id="156" name="Google Shape;156;g3b7f3ecf261_0_147"/>
            <p:cNvPicPr preferRelativeResize="0"/>
            <p:nvPr/>
          </p:nvPicPr>
          <p:blipFill rotWithShape="1">
            <a:blip r:embed="rId3">
              <a:alphaModFix/>
            </a:blip>
            <a:srcRect b="0" l="0" r="0" t="0"/>
            <a:stretch/>
          </p:blipFill>
          <p:spPr>
            <a:xfrm>
              <a:off x="5350520" y="1615117"/>
              <a:ext cx="6801800" cy="600159"/>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3b7f3ecf261_0_158"/>
          <p:cNvSpPr txBox="1"/>
          <p:nvPr>
            <p:ph type="title"/>
          </p:nvPr>
        </p:nvSpPr>
        <p:spPr>
          <a:xfrm>
            <a:off x="342900" y="300049"/>
            <a:ext cx="6172200" cy="750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Unit Leader Training</a:t>
            </a:r>
            <a:br>
              <a:rPr lang="en-US"/>
            </a:br>
            <a:endParaRPr/>
          </a:p>
        </p:txBody>
      </p:sp>
      <p:sp>
        <p:nvSpPr>
          <p:cNvPr id="162" name="Google Shape;162;g3b7f3ecf261_0_158"/>
          <p:cNvSpPr txBox="1"/>
          <p:nvPr/>
        </p:nvSpPr>
        <p:spPr>
          <a:xfrm>
            <a:off x="475726" y="3939863"/>
            <a:ext cx="27825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November 2025: 55.1% and 44.9%</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(669 + 545)</a:t>
            </a:r>
            <a:endParaRPr b="0" i="0" sz="1100" u="none" cap="none" strike="noStrike">
              <a:solidFill>
                <a:srgbClr val="000000"/>
              </a:solidFill>
              <a:latin typeface="Arial"/>
              <a:ea typeface="Arial"/>
              <a:cs typeface="Arial"/>
              <a:sym typeface="Arial"/>
            </a:endParaRPr>
          </a:p>
        </p:txBody>
      </p:sp>
      <p:sp>
        <p:nvSpPr>
          <p:cNvPr id="163" name="Google Shape;163;g3b7f3ecf261_0_158"/>
          <p:cNvSpPr txBox="1"/>
          <p:nvPr/>
        </p:nvSpPr>
        <p:spPr>
          <a:xfrm>
            <a:off x="4709869" y="3939863"/>
            <a:ext cx="32052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November 2025: 0%, 0.8%, and 99.2%</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(1129)</a:t>
            </a:r>
            <a:endParaRPr b="0" i="0" sz="1100" u="none" cap="none" strike="noStrike">
              <a:solidFill>
                <a:srgbClr val="000000"/>
              </a:solidFill>
              <a:latin typeface="Arial"/>
              <a:ea typeface="Arial"/>
              <a:cs typeface="Arial"/>
              <a:sym typeface="Arial"/>
            </a:endParaRPr>
          </a:p>
        </p:txBody>
      </p:sp>
      <p:sp>
        <p:nvSpPr>
          <p:cNvPr id="164" name="Google Shape;164;g3b7f3ecf261_0_158"/>
          <p:cNvSpPr txBox="1"/>
          <p:nvPr/>
        </p:nvSpPr>
        <p:spPr>
          <a:xfrm>
            <a:off x="5519216" y="553323"/>
            <a:ext cx="11508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As of 1/12/2026</a:t>
            </a:r>
            <a:endParaRPr b="0" i="0" sz="1100" u="none" cap="none" strike="noStrike">
              <a:solidFill>
                <a:srgbClr val="000000"/>
              </a:solidFill>
              <a:latin typeface="Arial"/>
              <a:ea typeface="Arial"/>
              <a:cs typeface="Arial"/>
              <a:sym typeface="Arial"/>
            </a:endParaRPr>
          </a:p>
        </p:txBody>
      </p:sp>
      <p:pic>
        <p:nvPicPr>
          <p:cNvPr descr="A graph with red and green circles&#10;&#10;AI-generated content may be incorrect." id="165" name="Google Shape;165;g3b7f3ecf261_0_158"/>
          <p:cNvPicPr preferRelativeResize="0"/>
          <p:nvPr/>
        </p:nvPicPr>
        <p:blipFill rotWithShape="1">
          <a:blip r:embed="rId3">
            <a:alphaModFix/>
          </a:blip>
          <a:srcRect b="0" l="0" r="0" t="0"/>
          <a:stretch/>
        </p:blipFill>
        <p:spPr>
          <a:xfrm>
            <a:off x="557088" y="1050549"/>
            <a:ext cx="3519237" cy="2122021"/>
          </a:xfrm>
          <a:prstGeom prst="rect">
            <a:avLst/>
          </a:prstGeom>
          <a:noFill/>
          <a:ln cap="flat" cmpd="sng" w="7150">
            <a:solidFill>
              <a:schemeClr val="accent1"/>
            </a:solidFill>
            <a:prstDash val="solid"/>
            <a:round/>
            <a:headEnd len="sm" w="sm" type="none"/>
            <a:tailEnd len="sm" w="sm" type="none"/>
          </a:ln>
        </p:spPr>
      </p:pic>
      <p:pic>
        <p:nvPicPr>
          <p:cNvPr descr="A screenshot of a graph&#10;&#10;AI-generated content may be incorrect." id="166" name="Google Shape;166;g3b7f3ecf261_0_158"/>
          <p:cNvPicPr preferRelativeResize="0"/>
          <p:nvPr/>
        </p:nvPicPr>
        <p:blipFill rotWithShape="1">
          <a:blip r:embed="rId4">
            <a:alphaModFix/>
          </a:blip>
          <a:srcRect b="0" l="0" r="0" t="0"/>
          <a:stretch/>
        </p:blipFill>
        <p:spPr>
          <a:xfrm>
            <a:off x="4824019" y="1050549"/>
            <a:ext cx="3519236" cy="2767554"/>
          </a:xfrm>
          <a:prstGeom prst="rect">
            <a:avLst/>
          </a:prstGeom>
          <a:noFill/>
          <a:ln cap="flat" cmpd="sng" w="7150">
            <a:solidFill>
              <a:schemeClr val="accent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3b7f3ecf261_0_167"/>
          <p:cNvSpPr txBox="1"/>
          <p:nvPr>
            <p:ph type="title"/>
          </p:nvPr>
        </p:nvSpPr>
        <p:spPr>
          <a:xfrm>
            <a:off x="342900" y="300038"/>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2026 FOS Planning</a:t>
            </a:r>
            <a:endParaRPr/>
          </a:p>
        </p:txBody>
      </p:sp>
      <p:sp>
        <p:nvSpPr>
          <p:cNvPr id="172" name="Google Shape;172;g3b7f3ecf261_0_167"/>
          <p:cNvSpPr txBox="1"/>
          <p:nvPr/>
        </p:nvSpPr>
        <p:spPr>
          <a:xfrm>
            <a:off x="628650" y="1268025"/>
            <a:ext cx="4517100" cy="3024600"/>
          </a:xfrm>
          <a:prstGeom prst="rect">
            <a:avLst/>
          </a:prstGeom>
          <a:noFill/>
          <a:ln>
            <a:noFill/>
          </a:ln>
        </p:spPr>
        <p:txBody>
          <a:bodyPr anchorCtr="0" anchor="t" bIns="34275" lIns="68575" spcFirstLastPara="1" rIns="68575" wrap="square" tIns="34275">
            <a:spAutoFit/>
          </a:bodyPr>
          <a:lstStyle/>
          <a:p>
            <a:pPr indent="-254000" lvl="0" marL="2540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2026 Campaign starts in January</a:t>
            </a:r>
            <a:endParaRPr b="0" i="0" sz="11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Best venue: CoH or dedicated Unit meetings (e.g. parents night)</a:t>
            </a:r>
            <a:endParaRPr b="0" i="0" sz="11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Google Form is out for sign-ups</a:t>
            </a:r>
            <a:endParaRPr b="0" i="0" sz="1100" u="none" cap="none" strike="noStrike">
              <a:solidFill>
                <a:srgbClr val="000000"/>
              </a:solidFill>
              <a:latin typeface="Arial"/>
              <a:ea typeface="Arial"/>
              <a:cs typeface="Arial"/>
              <a:sym typeface="Arial"/>
            </a:endParaRPr>
          </a:p>
          <a:p>
            <a:pPr indent="-101600" lvl="0" marL="2540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173" name="Google Shape;173;g3b7f3ecf261_0_167"/>
          <p:cNvPicPr preferRelativeResize="0"/>
          <p:nvPr/>
        </p:nvPicPr>
        <p:blipFill rotWithShape="1">
          <a:blip r:embed="rId3">
            <a:alphaModFix/>
          </a:blip>
          <a:srcRect b="0" l="0" r="0" t="0"/>
          <a:stretch/>
        </p:blipFill>
        <p:spPr>
          <a:xfrm>
            <a:off x="5145755" y="0"/>
            <a:ext cx="3998241"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3b7f3ecf261_0_173"/>
          <p:cNvSpPr txBox="1"/>
          <p:nvPr>
            <p:ph type="title"/>
          </p:nvPr>
        </p:nvSpPr>
        <p:spPr>
          <a:xfrm>
            <a:off x="342900" y="300050"/>
            <a:ext cx="73377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More 2025 Events: Scouts BSA</a:t>
            </a:r>
            <a:endParaRPr/>
          </a:p>
        </p:txBody>
      </p:sp>
      <p:sp>
        <p:nvSpPr>
          <p:cNvPr id="179" name="Google Shape;179;g3b7f3ecf261_0_173"/>
          <p:cNvSpPr txBox="1"/>
          <p:nvPr/>
        </p:nvSpPr>
        <p:spPr>
          <a:xfrm>
            <a:off x="566815" y="1379642"/>
            <a:ext cx="8515500" cy="1038900"/>
          </a:xfrm>
          <a:prstGeom prst="rect">
            <a:avLst/>
          </a:prstGeom>
          <a:noFill/>
          <a:ln>
            <a:noFill/>
          </a:ln>
        </p:spPr>
        <p:txBody>
          <a:bodyPr anchorCtr="0" anchor="t" bIns="34275" lIns="68575" spcFirstLastPara="1" rIns="68575" wrap="square" tIns="34275">
            <a:spAutoFit/>
          </a:bodyPr>
          <a:lstStyle/>
          <a:p>
            <a:pPr indent="-336550" lvl="0" marL="34290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Calibri"/>
                <a:ea typeface="Calibri"/>
                <a:cs typeface="Calibri"/>
                <a:sym typeface="Calibri"/>
              </a:rPr>
              <a:t>LEAD 1/24/26 </a:t>
            </a:r>
            <a:r>
              <a:rPr b="1" i="0" lang="en-US" sz="2100" u="none" cap="none" strike="noStrike">
                <a:solidFill>
                  <a:schemeClr val="dk1"/>
                </a:solidFill>
                <a:latin typeface="Calibri"/>
                <a:ea typeface="Calibri"/>
                <a:cs typeface="Calibri"/>
                <a:sym typeface="Calibri"/>
              </a:rPr>
              <a:t>SAVE THE DATE</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Calibri"/>
                <a:ea typeface="Calibri"/>
                <a:cs typeface="Calibri"/>
                <a:sym typeface="Calibri"/>
              </a:rPr>
              <a:t>NYLT Winter Course Feb 14-16 &amp; 20-22: </a:t>
            </a:r>
            <a:r>
              <a:rPr b="0" i="0" lang="en-US" sz="21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https://scoutingevent.com/023-NYLT2026</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3b7f3ecf261_0_178"/>
          <p:cNvSpPr txBox="1"/>
          <p:nvPr>
            <p:ph type="title"/>
          </p:nvPr>
        </p:nvSpPr>
        <p:spPr>
          <a:xfrm>
            <a:off x="342900" y="300038"/>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L.E.A.D. 2026</a:t>
            </a:r>
            <a:endParaRPr/>
          </a:p>
        </p:txBody>
      </p:sp>
      <p:pic>
        <p:nvPicPr>
          <p:cNvPr descr="A poster for a youth program&#10;&#10;AI-generated content may be incorrect." id="185" name="Google Shape;185;g3b7f3ecf261_0_178"/>
          <p:cNvPicPr preferRelativeResize="0"/>
          <p:nvPr/>
        </p:nvPicPr>
        <p:blipFill rotWithShape="1">
          <a:blip r:embed="rId3">
            <a:alphaModFix/>
          </a:blip>
          <a:srcRect b="0" l="0" r="0" t="0"/>
          <a:stretch/>
        </p:blipFill>
        <p:spPr>
          <a:xfrm>
            <a:off x="5117661" y="0"/>
            <a:ext cx="4026339" cy="5143500"/>
          </a:xfrm>
          <a:prstGeom prst="rect">
            <a:avLst/>
          </a:prstGeom>
          <a:noFill/>
          <a:ln>
            <a:noFill/>
          </a:ln>
        </p:spPr>
      </p:pic>
      <p:pic>
        <p:nvPicPr>
          <p:cNvPr id="186" name="Google Shape;186;g3b7f3ecf261_0_178"/>
          <p:cNvPicPr preferRelativeResize="0"/>
          <p:nvPr/>
        </p:nvPicPr>
        <p:blipFill rotWithShape="1">
          <a:blip r:embed="rId4">
            <a:alphaModFix/>
          </a:blip>
          <a:srcRect b="0" l="0" r="0" t="0"/>
          <a:stretch/>
        </p:blipFill>
        <p:spPr>
          <a:xfrm rot="-1847769">
            <a:off x="-79513" y="1868003"/>
            <a:ext cx="5486399" cy="1828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Pinewood Derby - W. D. Boyce Council" id="191" name="Google Shape;191;g3b7f3ecf261_0_191"/>
          <p:cNvPicPr preferRelativeResize="0"/>
          <p:nvPr/>
        </p:nvPicPr>
        <p:blipFill rotWithShape="1">
          <a:blip r:embed="rId3">
            <a:alphaModFix/>
          </a:blip>
          <a:srcRect b="0" l="0" r="0" t="0"/>
          <a:stretch/>
        </p:blipFill>
        <p:spPr>
          <a:xfrm>
            <a:off x="125837" y="1110134"/>
            <a:ext cx="5384574" cy="1946299"/>
          </a:xfrm>
          <a:prstGeom prst="rect">
            <a:avLst/>
          </a:prstGeom>
          <a:noFill/>
          <a:ln>
            <a:noFill/>
          </a:ln>
        </p:spPr>
      </p:pic>
      <p:sp>
        <p:nvSpPr>
          <p:cNvPr id="192" name="Google Shape;192;g3b7f3ecf261_0_191"/>
          <p:cNvSpPr txBox="1"/>
          <p:nvPr>
            <p:ph type="title"/>
          </p:nvPr>
        </p:nvSpPr>
        <p:spPr>
          <a:xfrm>
            <a:off x="383651" y="94940"/>
            <a:ext cx="22722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75697"/>
              </a:buClr>
              <a:buSzPts val="3300"/>
              <a:buFont typeface="Arial Black"/>
              <a:buNone/>
            </a:pPr>
            <a:r>
              <a:rPr lang="en-US"/>
              <a:t>What If?</a:t>
            </a:r>
            <a:endParaRPr/>
          </a:p>
        </p:txBody>
      </p:sp>
      <p:sp>
        <p:nvSpPr>
          <p:cNvPr id="193" name="Google Shape;193;g3b7f3ecf261_0_191"/>
          <p:cNvSpPr txBox="1"/>
          <p:nvPr/>
        </p:nvSpPr>
        <p:spPr>
          <a:xfrm>
            <a:off x="5985958" y="94940"/>
            <a:ext cx="2715000" cy="4302000"/>
          </a:xfrm>
          <a:prstGeom prst="rect">
            <a:avLst/>
          </a:prstGeom>
          <a:noFill/>
          <a:ln>
            <a:noFill/>
          </a:ln>
        </p:spPr>
        <p:txBody>
          <a:bodyPr anchorCtr="0" anchor="t" bIns="34275" lIns="68575" spcFirstLastPara="1" rIns="68575" wrap="square" tIns="34275">
            <a:spAutoFit/>
          </a:bodyPr>
          <a:lstStyle/>
          <a:p>
            <a:pPr indent="-254000" lvl="0" marL="254000" marR="0" rtl="0" algn="l">
              <a:lnSpc>
                <a:spcPct val="150000"/>
              </a:lnSpc>
              <a:spcBef>
                <a:spcPts val="0"/>
              </a:spcBef>
              <a:spcAft>
                <a:spcPts val="0"/>
              </a:spcAft>
              <a:buClr>
                <a:srgbClr val="000000"/>
              </a:buClr>
              <a:buSzPts val="2400"/>
              <a:buFont typeface="Arial"/>
              <a:buChar char="•"/>
            </a:pPr>
            <a:r>
              <a:rPr b="1" i="0" lang="en-US" sz="3000" u="none" cap="none" strike="noStrike">
                <a:solidFill>
                  <a:srgbClr val="C00000"/>
                </a:solidFill>
                <a:latin typeface="Arial"/>
                <a:ea typeface="Arial"/>
                <a:cs typeface="Arial"/>
                <a:sym typeface="Arial"/>
              </a:rPr>
              <a:t>District-wide</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Best 3 cars/Pack</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Best-In-Show</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Adult Outlaw</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Trophies!</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 and More!</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1400" u="none" cap="none" strike="noStrike">
                <a:solidFill>
                  <a:schemeClr val="dk1"/>
                </a:solidFill>
                <a:latin typeface="Arial"/>
                <a:ea typeface="Arial"/>
                <a:cs typeface="Arial"/>
                <a:sym typeface="Arial"/>
              </a:rPr>
              <a:t>Entry fee to cover logistics + prizes</a:t>
            </a:r>
            <a:endParaRPr b="0" i="0" sz="1400" u="none" cap="none" strike="noStrike">
              <a:solidFill>
                <a:schemeClr val="dk1"/>
              </a:solidFill>
              <a:latin typeface="Arial"/>
              <a:ea typeface="Arial"/>
              <a:cs typeface="Arial"/>
              <a:sym typeface="Arial"/>
            </a:endParaRPr>
          </a:p>
        </p:txBody>
      </p:sp>
      <p:sp>
        <p:nvSpPr>
          <p:cNvPr id="194" name="Google Shape;194;g3b7f3ecf261_0_191"/>
          <p:cNvSpPr txBox="1"/>
          <p:nvPr/>
        </p:nvSpPr>
        <p:spPr>
          <a:xfrm>
            <a:off x="168278" y="3776310"/>
            <a:ext cx="35709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b="0" i="0" lang="en-US" sz="1800" u="none" cap="none" strike="noStrike">
                <a:solidFill>
                  <a:schemeClr val="dk1"/>
                </a:solidFill>
                <a:latin typeface="Arial"/>
                <a:ea typeface="Arial"/>
                <a:cs typeface="Arial"/>
                <a:sym typeface="Arial"/>
              </a:rPr>
              <a:t>Interest list at: filiberto.decal@scouting.org</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3b7f3ecf261_0_198"/>
          <p:cNvSpPr txBox="1"/>
          <p:nvPr>
            <p:ph type="title"/>
          </p:nvPr>
        </p:nvSpPr>
        <p:spPr>
          <a:xfrm>
            <a:off x="268357" y="273844"/>
            <a:ext cx="87246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75697"/>
              </a:buClr>
              <a:buSzPts val="3300"/>
              <a:buFont typeface="Arial Black"/>
              <a:buNone/>
            </a:pPr>
            <a:r>
              <a:rPr lang="en-US"/>
              <a:t>Don’t Forget To Check Your Info Box!</a:t>
            </a:r>
            <a:endParaRPr/>
          </a:p>
        </p:txBody>
      </p:sp>
      <p:sp>
        <p:nvSpPr>
          <p:cNvPr id="200" name="Google Shape;200;g3b7f3ecf261_0_198"/>
          <p:cNvSpPr txBox="1"/>
          <p:nvPr/>
        </p:nvSpPr>
        <p:spPr>
          <a:xfrm>
            <a:off x="3642311" y="1148755"/>
            <a:ext cx="4517100" cy="3209400"/>
          </a:xfrm>
          <a:prstGeom prst="rect">
            <a:avLst/>
          </a:prstGeom>
          <a:noFill/>
          <a:ln>
            <a:noFill/>
          </a:ln>
        </p:spPr>
        <p:txBody>
          <a:bodyPr anchorCtr="0" anchor="t" bIns="34275" lIns="68575" spcFirstLastPara="1" rIns="68575" wrap="square" tIns="34275">
            <a:spAutoFit/>
          </a:bodyPr>
          <a:lstStyle/>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Reminders</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Updates</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Reports</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Certificates</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Announcements</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a:t>
            </a:r>
            <a:endParaRPr b="0" i="0" sz="2400" u="none" cap="none" strike="noStrike">
              <a:solidFill>
                <a:schemeClr val="dk1"/>
              </a:solidFill>
              <a:latin typeface="Arial"/>
              <a:ea typeface="Arial"/>
              <a:cs typeface="Arial"/>
              <a:sym typeface="Arial"/>
            </a:endParaRPr>
          </a:p>
        </p:txBody>
      </p:sp>
      <p:sp>
        <p:nvSpPr>
          <p:cNvPr id="201" name="Google Shape;201;g3b7f3ecf261_0_198"/>
          <p:cNvSpPr/>
          <p:nvPr/>
        </p:nvSpPr>
        <p:spPr>
          <a:xfrm rot="2752905">
            <a:off x="5731854" y="2322420"/>
            <a:ext cx="3322169" cy="992471"/>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i="0" lang="en-US" sz="3000" u="none" cap="none" strike="noStrike">
                <a:solidFill>
                  <a:srgbClr val="0070C0"/>
                </a:solidFill>
                <a:latin typeface="Arial"/>
                <a:ea typeface="Arial"/>
                <a:cs typeface="Arial"/>
                <a:sym typeface="Arial"/>
              </a:rPr>
              <a:t>Next Roundtable:</a:t>
            </a:r>
            <a:endParaRPr sz="1100"/>
          </a:p>
          <a:p>
            <a:pPr indent="0" lvl="0" marL="0" marR="0" rtl="0" algn="ctr">
              <a:lnSpc>
                <a:spcPct val="100000"/>
              </a:lnSpc>
              <a:spcBef>
                <a:spcPts val="0"/>
              </a:spcBef>
              <a:spcAft>
                <a:spcPts val="0"/>
              </a:spcAft>
              <a:buNone/>
            </a:pPr>
            <a:r>
              <a:rPr b="1" i="0" lang="en-US" sz="3000" u="none" cap="none" strike="noStrike">
                <a:solidFill>
                  <a:srgbClr val="0070C0"/>
                </a:solidFill>
                <a:latin typeface="Arial"/>
                <a:ea typeface="Arial"/>
                <a:cs typeface="Arial"/>
                <a:sym typeface="Arial"/>
              </a:rPr>
              <a:t>February 5, 2026</a:t>
            </a:r>
            <a:endParaRPr b="1" i="0" sz="3000" u="none" cap="none" strike="noStrike">
              <a:solidFill>
                <a:srgbClr val="0070C0"/>
              </a:solidFill>
              <a:latin typeface="Arial"/>
              <a:ea typeface="Arial"/>
              <a:cs typeface="Arial"/>
              <a:sym typeface="Arial"/>
            </a:endParaRPr>
          </a:p>
        </p:txBody>
      </p:sp>
      <p:sp>
        <p:nvSpPr>
          <p:cNvPr id="202" name="Google Shape;202;g3b7f3ecf261_0_198"/>
          <p:cNvSpPr txBox="1"/>
          <p:nvPr/>
        </p:nvSpPr>
        <p:spPr>
          <a:xfrm>
            <a:off x="870550" y="1322800"/>
            <a:ext cx="2182800" cy="30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400">
                <a:solidFill>
                  <a:schemeClr val="dk1"/>
                </a:solidFill>
                <a:latin typeface="Calibri"/>
                <a:ea typeface="Calibri"/>
                <a:cs typeface="Calibri"/>
                <a:sym typeface="Calibri"/>
              </a:rPr>
              <a:t>Imagine a picture of the Unit Info Box here (I removed it to make this presentation smaller)</a:t>
            </a:r>
            <a:endParaRPr i="1" sz="24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g3afbdf5ab1f_0_0"/>
          <p:cNvPicPr preferRelativeResize="0"/>
          <p:nvPr/>
        </p:nvPicPr>
        <p:blipFill rotWithShape="1">
          <a:blip r:embed="rId3">
            <a:alphaModFix/>
          </a:blip>
          <a:srcRect b="0" l="0" r="0" t="0"/>
          <a:stretch/>
        </p:blipFill>
        <p:spPr>
          <a:xfrm>
            <a:off x="6457150" y="1523627"/>
            <a:ext cx="2346750" cy="2354568"/>
          </a:xfrm>
          <a:prstGeom prst="rect">
            <a:avLst/>
          </a:prstGeom>
          <a:noFill/>
          <a:ln>
            <a:noFill/>
          </a:ln>
        </p:spPr>
      </p:pic>
      <p:pic>
        <p:nvPicPr>
          <p:cNvPr id="209" name="Google Shape;209;g3afbdf5ab1f_0_0"/>
          <p:cNvPicPr preferRelativeResize="0"/>
          <p:nvPr/>
        </p:nvPicPr>
        <p:blipFill rotWithShape="1">
          <a:blip r:embed="rId4">
            <a:alphaModFix/>
          </a:blip>
          <a:srcRect b="0" l="0" r="0" t="0"/>
          <a:stretch/>
        </p:blipFill>
        <p:spPr>
          <a:xfrm>
            <a:off x="6546053" y="1304700"/>
            <a:ext cx="2168963" cy="874815"/>
          </a:xfrm>
          <a:prstGeom prst="rect">
            <a:avLst/>
          </a:prstGeom>
          <a:noFill/>
          <a:ln>
            <a:noFill/>
          </a:ln>
        </p:spPr>
      </p:pic>
      <p:sp>
        <p:nvSpPr>
          <p:cNvPr id="210" name="Google Shape;210;g3afbdf5ab1f_0_0"/>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Get Trained for your Position!</a:t>
            </a:r>
            <a:endParaRPr/>
          </a:p>
        </p:txBody>
      </p:sp>
      <p:sp>
        <p:nvSpPr>
          <p:cNvPr id="211" name="Google Shape;211;g3afbdf5ab1f_0_0"/>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b="1" lang="en-US" sz="2700"/>
              <a:t>Cub Scout Den Leader Training</a:t>
            </a:r>
            <a:endParaRPr b="1" sz="2700"/>
          </a:p>
          <a:p>
            <a:pPr indent="0" lvl="0" marL="0" rtl="0" algn="l">
              <a:lnSpc>
                <a:spcPct val="100000"/>
              </a:lnSpc>
              <a:spcBef>
                <a:spcPts val="360"/>
              </a:spcBef>
              <a:spcAft>
                <a:spcPts val="0"/>
              </a:spcAft>
              <a:buSzPts val="1800"/>
              <a:buNone/>
            </a:pPr>
            <a:r>
              <a:rPr lang="en-US" sz="2700"/>
              <a:t>February 21 at GGAC Office</a:t>
            </a:r>
            <a:endParaRPr sz="2700"/>
          </a:p>
          <a:p>
            <a:pPr indent="0" lvl="0" marL="0" rtl="0" algn="l">
              <a:lnSpc>
                <a:spcPct val="100000"/>
              </a:lnSpc>
              <a:spcBef>
                <a:spcPts val="360"/>
              </a:spcBef>
              <a:spcAft>
                <a:spcPts val="0"/>
              </a:spcAft>
              <a:buSzPts val="1800"/>
              <a:buNone/>
            </a:pPr>
            <a:r>
              <a:rPr lang="en-US" sz="2000"/>
              <a:t>https://www.scoutingevent.com/023-denleaderspecific</a:t>
            </a:r>
            <a:endParaRPr sz="2000"/>
          </a:p>
          <a:p>
            <a:pPr indent="0" lvl="0" marL="0" rtl="0" algn="l">
              <a:lnSpc>
                <a:spcPct val="100000"/>
              </a:lnSpc>
              <a:spcBef>
                <a:spcPts val="360"/>
              </a:spcBef>
              <a:spcAft>
                <a:spcPts val="0"/>
              </a:spcAft>
              <a:buSzPts val="1800"/>
              <a:buNone/>
            </a:pPr>
            <a:r>
              <a:t/>
            </a:r>
            <a:endParaRPr sz="2700"/>
          </a:p>
          <a:p>
            <a:pPr indent="0" lvl="0" marL="0" rtl="0" algn="l">
              <a:lnSpc>
                <a:spcPct val="100000"/>
              </a:lnSpc>
              <a:spcBef>
                <a:spcPts val="360"/>
              </a:spcBef>
              <a:spcAft>
                <a:spcPts val="0"/>
              </a:spcAft>
              <a:buSzPts val="1800"/>
              <a:buNone/>
            </a:pPr>
            <a:r>
              <a:rPr b="1" lang="en-US" sz="2700"/>
              <a:t>Introduction to Outdoor Leader Skills</a:t>
            </a:r>
            <a:endParaRPr b="1" sz="2700"/>
          </a:p>
          <a:p>
            <a:pPr indent="0" lvl="0" marL="0" rtl="0" algn="l">
              <a:lnSpc>
                <a:spcPct val="100000"/>
              </a:lnSpc>
              <a:spcBef>
                <a:spcPts val="360"/>
              </a:spcBef>
              <a:spcAft>
                <a:spcPts val="0"/>
              </a:spcAft>
              <a:buSzPts val="1800"/>
              <a:buNone/>
            </a:pPr>
            <a:r>
              <a:rPr lang="en-US" sz="2700"/>
              <a:t>March 25, April 1, AND April 10-12</a:t>
            </a:r>
            <a:endParaRPr sz="2700"/>
          </a:p>
          <a:p>
            <a:pPr indent="0" lvl="0" marL="0" rtl="0" algn="l">
              <a:lnSpc>
                <a:spcPct val="100000"/>
              </a:lnSpc>
              <a:spcBef>
                <a:spcPts val="360"/>
              </a:spcBef>
              <a:spcAft>
                <a:spcPts val="0"/>
              </a:spcAft>
              <a:buSzPts val="1800"/>
              <a:buNone/>
            </a:pPr>
            <a:r>
              <a:rPr lang="en-US" sz="2700"/>
              <a:t>Register at https://scoutingevent.com/023-blueoak44</a:t>
            </a:r>
            <a:endParaRPr sz="2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b56bebbde2_0_153"/>
          <p:cNvSpPr txBox="1"/>
          <p:nvPr>
            <p:ph type="title"/>
          </p:nvPr>
        </p:nvSpPr>
        <p:spPr>
          <a:xfrm>
            <a:off x="823132" y="361367"/>
            <a:ext cx="74931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3200"/>
              <a:t>Twin Valley 1</a:t>
            </a:r>
            <a:r>
              <a:rPr baseline="30000" lang="en-US" sz="3200"/>
              <a:t>st</a:t>
            </a:r>
            <a:r>
              <a:rPr lang="en-US" sz="3200"/>
              <a:t> Annual AOL Trail to Troop </a:t>
            </a:r>
            <a:endParaRPr/>
          </a:p>
        </p:txBody>
      </p:sp>
      <p:pic>
        <p:nvPicPr>
          <p:cNvPr id="217" name="Google Shape;217;g3b56bebbde2_0_153"/>
          <p:cNvPicPr preferRelativeResize="0"/>
          <p:nvPr/>
        </p:nvPicPr>
        <p:blipFill rotWithShape="1">
          <a:blip r:embed="rId3">
            <a:alphaModFix/>
          </a:blip>
          <a:srcRect b="0" l="0" r="0" t="0"/>
          <a:stretch/>
        </p:blipFill>
        <p:spPr>
          <a:xfrm>
            <a:off x="748665" y="1183005"/>
            <a:ext cx="3394710" cy="3394710"/>
          </a:xfrm>
          <a:prstGeom prst="rect">
            <a:avLst/>
          </a:prstGeom>
          <a:solidFill>
            <a:srgbClr val="FFFFFF"/>
          </a:solidFill>
          <a:ln>
            <a:noFill/>
          </a:ln>
        </p:spPr>
      </p:pic>
      <p:sp>
        <p:nvSpPr>
          <p:cNvPr id="218" name="Google Shape;218;g3b56bebbde2_0_153"/>
          <p:cNvSpPr txBox="1"/>
          <p:nvPr>
            <p:ph idx="2" type="body"/>
          </p:nvPr>
        </p:nvSpPr>
        <p:spPr>
          <a:xfrm>
            <a:off x="4648200" y="1088825"/>
            <a:ext cx="3891600" cy="3550500"/>
          </a:xfrm>
          <a:prstGeom prst="rect">
            <a:avLst/>
          </a:prstGeom>
          <a:noFill/>
          <a:ln>
            <a:noFill/>
          </a:ln>
        </p:spPr>
        <p:txBody>
          <a:bodyPr anchorCtr="0" anchor="t" bIns="0" lIns="0" spcFirstLastPara="1" rIns="0" wrap="square" tIns="0">
            <a:spAutoFit/>
          </a:bodyPr>
          <a:lstStyle/>
          <a:p>
            <a:pPr indent="-444500" lvl="0" marL="457200" rtl="0" algn="l">
              <a:spcBef>
                <a:spcPts val="0"/>
              </a:spcBef>
              <a:spcAft>
                <a:spcPts val="0"/>
              </a:spcAft>
              <a:buClr>
                <a:srgbClr val="980000"/>
              </a:buClr>
              <a:buSzPts val="1800"/>
              <a:buFont typeface="Arial"/>
              <a:buChar char="•"/>
            </a:pPr>
            <a:r>
              <a:rPr lang="en-US" sz="1800"/>
              <a:t>October 2</a:t>
            </a:r>
            <a:r>
              <a:rPr baseline="30000" lang="en-US" sz="1800"/>
              <a:t>nd</a:t>
            </a:r>
            <a:r>
              <a:rPr lang="en-US" sz="1800"/>
              <a:t>- 4</a:t>
            </a:r>
            <a:r>
              <a:rPr baseline="30000" lang="en-US" sz="1800"/>
              <a:t>th</a:t>
            </a:r>
            <a:r>
              <a:rPr lang="en-US" sz="1800"/>
              <a:t> at RLM</a:t>
            </a:r>
            <a:endParaRPr sz="3000"/>
          </a:p>
          <a:p>
            <a:pPr indent="-444500" lvl="0" marL="457200" rtl="0" algn="l">
              <a:spcBef>
                <a:spcPts val="640"/>
              </a:spcBef>
              <a:spcAft>
                <a:spcPts val="0"/>
              </a:spcAft>
              <a:buClr>
                <a:srgbClr val="980000"/>
              </a:buClr>
              <a:buSzPts val="1800"/>
              <a:buFont typeface="Arial"/>
              <a:buChar char="•"/>
            </a:pPr>
            <a:r>
              <a:rPr lang="en-US" sz="1800"/>
              <a:t>Open to 200 AOL Scouts &amp; Parents (not a family camping event, have to be an AOL Scout to attend)</a:t>
            </a:r>
            <a:endParaRPr sz="3000"/>
          </a:p>
          <a:p>
            <a:pPr indent="-444500" lvl="0" marL="457200" rtl="0" algn="l">
              <a:spcBef>
                <a:spcPts val="640"/>
              </a:spcBef>
              <a:spcAft>
                <a:spcPts val="0"/>
              </a:spcAft>
              <a:buClr>
                <a:srgbClr val="980000"/>
              </a:buClr>
              <a:buSzPts val="1800"/>
              <a:buFont typeface="Arial"/>
              <a:buChar char="•"/>
            </a:pPr>
            <a:r>
              <a:rPr lang="en-US" sz="1800"/>
              <a:t>Cost $85 per participant</a:t>
            </a:r>
            <a:endParaRPr sz="3000"/>
          </a:p>
          <a:p>
            <a:pPr indent="-444500" lvl="0" marL="457200" rtl="0" algn="l">
              <a:spcBef>
                <a:spcPts val="640"/>
              </a:spcBef>
              <a:spcAft>
                <a:spcPts val="0"/>
              </a:spcAft>
              <a:buClr>
                <a:srgbClr val="980000"/>
              </a:buClr>
              <a:buSzPts val="1800"/>
              <a:buFont typeface="Arial"/>
              <a:buChar char="•"/>
            </a:pPr>
            <a:r>
              <a:rPr lang="en-US" sz="1800"/>
              <a:t>Registration opens 4/1 through 9/1 or until sells out</a:t>
            </a:r>
            <a:endParaRPr sz="3000"/>
          </a:p>
          <a:p>
            <a:pPr indent="-444500" lvl="0" marL="457200" rtl="0" algn="l">
              <a:spcBef>
                <a:spcPts val="640"/>
              </a:spcBef>
              <a:spcAft>
                <a:spcPts val="0"/>
              </a:spcAft>
              <a:buClr>
                <a:srgbClr val="980000"/>
              </a:buClr>
              <a:buSzPts val="1800"/>
              <a:buFont typeface="Arial"/>
              <a:buChar char="•"/>
            </a:pPr>
            <a:r>
              <a:rPr lang="en-US" sz="1800"/>
              <a:t>Looking for the following adult help</a:t>
            </a:r>
            <a:endParaRPr sz="3000"/>
          </a:p>
          <a:p>
            <a:pPr indent="-114300" lvl="1" marL="457200" rtl="0" algn="l">
              <a:spcBef>
                <a:spcPts val="0"/>
              </a:spcBef>
              <a:spcAft>
                <a:spcPts val="0"/>
              </a:spcAft>
              <a:buSzPts val="1800"/>
              <a:buChar char="•"/>
            </a:pPr>
            <a:r>
              <a:rPr lang="en-US" sz="1800"/>
              <a:t> </a:t>
            </a:r>
            <a:r>
              <a:rPr lang="en-US" sz="1800"/>
              <a:t>BB Gun ROS &amp; Instructor</a:t>
            </a:r>
            <a:endParaRPr sz="1800"/>
          </a:p>
          <a:p>
            <a:pPr indent="-114300" lvl="1" marL="457200" rtl="0" algn="l">
              <a:spcBef>
                <a:spcPts val="0"/>
              </a:spcBef>
              <a:spcAft>
                <a:spcPts val="0"/>
              </a:spcAft>
              <a:buSzPts val="1800"/>
              <a:buChar char="•"/>
            </a:pPr>
            <a:r>
              <a:rPr lang="en-US" sz="1800"/>
              <a:t> Medic</a:t>
            </a:r>
            <a:endParaRPr sz="1800"/>
          </a:p>
          <a:p>
            <a:pPr indent="-304800" lvl="0" marL="457200" rtl="0" algn="l">
              <a:spcBef>
                <a:spcPts val="640"/>
              </a:spcBef>
              <a:spcAft>
                <a:spcPts val="0"/>
              </a:spcAft>
              <a:buClr>
                <a:srgbClr val="980000"/>
              </a:buClr>
              <a:buSzPts val="2400"/>
              <a:buFont typeface="Arial"/>
              <a:buNone/>
            </a:pPr>
            <a:r>
              <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8"/>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ACTIVITIES AND EVENTS</a:t>
            </a:r>
            <a:endParaRPr/>
          </a:p>
        </p:txBody>
      </p:sp>
      <p:sp>
        <p:nvSpPr>
          <p:cNvPr id="224" name="Google Shape;224;p8"/>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Really Fun Stuff</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g31c3cd07d6c_0_0"/>
          <p:cNvSpPr txBox="1"/>
          <p:nvPr>
            <p:ph type="title"/>
          </p:nvPr>
        </p:nvSpPr>
        <p:spPr>
          <a:xfrm>
            <a:off x="457200" y="25710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extLst>
                  <a:ext uri="http://customooxmlschemas.google.com/">
                    <go:slidesCustomData xmlns:go="http://customooxmlschemas.google.com/" textRoundtripDataId="0"/>
                  </a:ext>
                </a:extLst>
              </a:rPr>
              <a:t>Please </a:t>
            </a:r>
            <a:r>
              <a:rPr lang="en-US"/>
              <a:t>Sign-in</a:t>
            </a:r>
            <a:endParaRPr sz="2600">
              <a:solidFill>
                <a:srgbClr val="C00000"/>
              </a:solidFill>
            </a:endParaRPr>
          </a:p>
        </p:txBody>
      </p:sp>
      <p:sp>
        <p:nvSpPr>
          <p:cNvPr id="88" name="Google Shape;88;g31c3cd07d6c_0_0"/>
          <p:cNvSpPr txBox="1"/>
          <p:nvPr>
            <p:ph idx="1" type="body"/>
          </p:nvPr>
        </p:nvSpPr>
        <p:spPr>
          <a:xfrm>
            <a:off x="3796750" y="1245200"/>
            <a:ext cx="51597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a:p>
            <a:pPr indent="0" lvl="0" marL="0" rtl="0" algn="l">
              <a:lnSpc>
                <a:spcPct val="115000"/>
              </a:lnSpc>
              <a:spcBef>
                <a:spcPts val="400"/>
              </a:spcBef>
              <a:spcAft>
                <a:spcPts val="0"/>
              </a:spcAft>
              <a:buClr>
                <a:schemeClr val="dk1"/>
              </a:buClr>
              <a:buSzPts val="1100"/>
              <a:buFont typeface="Arial"/>
              <a:buNone/>
            </a:pPr>
            <a:r>
              <a:rPr lang="en-US">
                <a:solidFill>
                  <a:srgbClr val="0000FF"/>
                </a:solidFill>
              </a:rPr>
              <a:t>Network: Blue Oaks</a:t>
            </a:r>
            <a:r>
              <a:rPr lang="en-US"/>
              <a:t> </a:t>
            </a:r>
            <a:endParaRPr b="1"/>
          </a:p>
          <a:p>
            <a:pPr indent="0" lvl="0" marL="0" rtl="0" algn="l">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a:p>
            <a:pPr indent="0" lvl="0" marL="0" rtl="0" algn="l">
              <a:lnSpc>
                <a:spcPct val="115000"/>
              </a:lnSpc>
              <a:spcBef>
                <a:spcPts val="400"/>
              </a:spcBef>
              <a:spcAft>
                <a:spcPts val="0"/>
              </a:spcAft>
              <a:buSzPts val="1100"/>
              <a:buNone/>
            </a:pPr>
            <a:r>
              <a:rPr lang="en-US">
                <a:solidFill>
                  <a:srgbClr val="0000FF"/>
                </a:solidFill>
              </a:rPr>
              <a:t>Password:</a:t>
            </a:r>
            <a:r>
              <a:rPr lang="en-US"/>
              <a:t> 7139KollCenter</a:t>
            </a:r>
            <a:endParaRPr>
              <a:solidFill>
                <a:srgbClr val="0000FF"/>
              </a:solidFill>
            </a:endParaRPr>
          </a:p>
        </p:txBody>
      </p:sp>
      <p:pic>
        <p:nvPicPr>
          <p:cNvPr id="89" name="Google Shape;89;g31c3cd07d6c_0_0">
            <a:hlinkClick r:id="rId4"/>
          </p:cNvPr>
          <p:cNvPicPr preferRelativeResize="0"/>
          <p:nvPr/>
        </p:nvPicPr>
        <p:blipFill rotWithShape="1">
          <a:blip r:embed="rId5">
            <a:alphaModFix/>
          </a:blip>
          <a:srcRect b="0" l="0" r="0" t="0"/>
          <a:stretch/>
        </p:blipFill>
        <p:spPr>
          <a:xfrm>
            <a:off x="64050" y="1056350"/>
            <a:ext cx="3830300" cy="3830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9"/>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T-Shirt Club</a:t>
            </a:r>
            <a:endParaRPr/>
          </a:p>
        </p:txBody>
      </p:sp>
      <p:sp>
        <p:nvSpPr>
          <p:cNvPr id="230" name="Google Shape;230;p19"/>
          <p:cNvSpPr txBox="1"/>
          <p:nvPr>
            <p:ph idx="1" type="body"/>
          </p:nvPr>
        </p:nvSpPr>
        <p:spPr>
          <a:xfrm>
            <a:off x="457200" y="1200150"/>
            <a:ext cx="40386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a:t>Be in the room where it happens</a:t>
            </a:r>
            <a:endParaRPr/>
          </a:p>
          <a:p>
            <a:pPr indent="0" lvl="0" marL="0" rtl="0" algn="l">
              <a:lnSpc>
                <a:spcPct val="100000"/>
              </a:lnSpc>
              <a:spcBef>
                <a:spcPts val="640"/>
              </a:spcBef>
              <a:spcAft>
                <a:spcPts val="0"/>
              </a:spcAft>
              <a:buClr>
                <a:schemeClr val="dk1"/>
              </a:buClr>
              <a:buSzPts val="3200"/>
              <a:buNone/>
            </a:pPr>
            <a:r>
              <a:t/>
            </a:r>
            <a:endParaRPr/>
          </a:p>
          <a:p>
            <a:pPr indent="0" lvl="0" marL="0" rtl="0" algn="l">
              <a:lnSpc>
                <a:spcPct val="100000"/>
              </a:lnSpc>
              <a:spcBef>
                <a:spcPts val="560"/>
              </a:spcBef>
              <a:spcAft>
                <a:spcPts val="0"/>
              </a:spcAft>
              <a:buClr>
                <a:schemeClr val="dk1"/>
              </a:buClr>
              <a:buSzPts val="2800"/>
              <a:buNone/>
            </a:pPr>
            <a:r>
              <a:rPr lang="en-US" sz="2800"/>
              <a:t>Change into a t-shirt </a:t>
            </a:r>
            <a:endParaRPr/>
          </a:p>
          <a:p>
            <a:pPr indent="0" lvl="0" marL="0" rtl="0" algn="l">
              <a:lnSpc>
                <a:spcPct val="100000"/>
              </a:lnSpc>
              <a:spcBef>
                <a:spcPts val="560"/>
              </a:spcBef>
              <a:spcAft>
                <a:spcPts val="0"/>
              </a:spcAft>
              <a:buClr>
                <a:schemeClr val="dk1"/>
              </a:buClr>
              <a:buSzPts val="2800"/>
              <a:buNone/>
            </a:pPr>
            <a:r>
              <a:rPr lang="en-US" sz="2800"/>
              <a:t>and see you there!</a:t>
            </a:r>
            <a:endParaRPr/>
          </a:p>
        </p:txBody>
      </p:sp>
      <p:pic>
        <p:nvPicPr>
          <p:cNvPr id="231" name="Google Shape;231;p19"/>
          <p:cNvPicPr preferRelativeResize="0"/>
          <p:nvPr/>
        </p:nvPicPr>
        <p:blipFill rotWithShape="1">
          <a:blip r:embed="rId3">
            <a:alphaModFix/>
          </a:blip>
          <a:srcRect b="0" l="0" r="0" t="0"/>
          <a:stretch/>
        </p:blipFill>
        <p:spPr>
          <a:xfrm>
            <a:off x="5943925" y="1843046"/>
            <a:ext cx="1981200" cy="1981200"/>
          </a:xfrm>
          <a:prstGeom prst="rect">
            <a:avLst/>
          </a:prstGeom>
          <a:noFill/>
          <a:ln>
            <a:noFill/>
          </a:ln>
        </p:spPr>
      </p:pic>
      <p:sp>
        <p:nvSpPr>
          <p:cNvPr id="232" name="Google Shape;232;p19"/>
          <p:cNvSpPr txBox="1"/>
          <p:nvPr/>
        </p:nvSpPr>
        <p:spPr>
          <a:xfrm>
            <a:off x="5275675" y="3863509"/>
            <a:ext cx="3317700" cy="58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50"/>
              <a:buFont typeface="Arial"/>
              <a:buNone/>
            </a:pPr>
            <a:r>
              <a:rPr b="0" i="0" lang="en-US" sz="1850" u="none" cap="none" strike="noStrike">
                <a:solidFill>
                  <a:srgbClr val="1F1F1F"/>
                </a:solidFill>
                <a:highlight>
                  <a:srgbClr val="FFFFFF"/>
                </a:highlight>
                <a:latin typeface="Roboto"/>
                <a:ea typeface="Roboto"/>
                <a:cs typeface="Roboto"/>
                <a:sym typeface="Roboto"/>
              </a:rPr>
              <a:t>4805 Hacienda Dr, Dublin</a:t>
            </a:r>
            <a:endParaRPr b="0" i="0" sz="4000" u="none" cap="none" strike="noStrike">
              <a:solidFill>
                <a:schemeClr val="dk1"/>
              </a:solidFill>
              <a:latin typeface="Calibri"/>
              <a:ea typeface="Calibri"/>
              <a:cs typeface="Calibri"/>
              <a:sym typeface="Calibri"/>
            </a:endParaRPr>
          </a:p>
        </p:txBody>
      </p:sp>
      <p:sp>
        <p:nvSpPr>
          <p:cNvPr id="233" name="Google Shape;233;p19"/>
          <p:cNvSpPr txBox="1"/>
          <p:nvPr/>
        </p:nvSpPr>
        <p:spPr>
          <a:xfrm>
            <a:off x="5275675" y="1291759"/>
            <a:ext cx="3317700" cy="58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50"/>
              <a:buFont typeface="Arial"/>
              <a:buNone/>
            </a:pPr>
            <a:r>
              <a:rPr b="0" i="0" lang="en-US" sz="1850" u="none" cap="none" strike="noStrike">
                <a:solidFill>
                  <a:srgbClr val="1F1F1F"/>
                </a:solidFill>
                <a:highlight>
                  <a:srgbClr val="FFFFFF"/>
                </a:highlight>
                <a:latin typeface="Roboto"/>
                <a:ea typeface="Roboto"/>
                <a:cs typeface="Roboto"/>
                <a:sym typeface="Roboto"/>
              </a:rPr>
              <a:t>This month, let’s try…</a:t>
            </a: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3b56bebbde2_0_0"/>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Breakout</a:t>
            </a:r>
            <a:endParaRPr/>
          </a:p>
        </p:txBody>
      </p:sp>
      <p:sp>
        <p:nvSpPr>
          <p:cNvPr id="239" name="Google Shape;239;g3b56bebbde2_0_0"/>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Cub Scouts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3b56bebbde2_0_5"/>
          <p:cNvSpPr txBox="1"/>
          <p:nvPr>
            <p:ph type="title"/>
          </p:nvPr>
        </p:nvSpPr>
        <p:spPr>
          <a:xfrm>
            <a:off x="381000" y="3619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200">
                <a:solidFill>
                  <a:srgbClr val="003F87"/>
                </a:solidFill>
              </a:rPr>
              <a:t>“Pinewood Derby”</a:t>
            </a:r>
            <a:endParaRPr sz="4200">
              <a:solidFill>
                <a:srgbClr val="003F87"/>
              </a:solidFill>
            </a:endParaRPr>
          </a:p>
        </p:txBody>
      </p:sp>
      <p:pic>
        <p:nvPicPr>
          <p:cNvPr id="246" name="Google Shape;246;g3b56bebbde2_0_5"/>
          <p:cNvPicPr preferRelativeResize="0"/>
          <p:nvPr/>
        </p:nvPicPr>
        <p:blipFill rotWithShape="1">
          <a:blip r:embed="rId3">
            <a:alphaModFix/>
          </a:blip>
          <a:srcRect b="0" l="0" r="0" t="0"/>
          <a:stretch/>
        </p:blipFill>
        <p:spPr>
          <a:xfrm>
            <a:off x="0" y="1752563"/>
            <a:ext cx="1866900" cy="2447925"/>
          </a:xfrm>
          <a:prstGeom prst="rect">
            <a:avLst/>
          </a:prstGeom>
          <a:noFill/>
          <a:ln>
            <a:noFill/>
          </a:ln>
        </p:spPr>
      </p:pic>
      <p:pic>
        <p:nvPicPr>
          <p:cNvPr id="247" name="Google Shape;247;g3b56bebbde2_0_5"/>
          <p:cNvPicPr preferRelativeResize="0"/>
          <p:nvPr/>
        </p:nvPicPr>
        <p:blipFill rotWithShape="1">
          <a:blip r:embed="rId4">
            <a:alphaModFix/>
          </a:blip>
          <a:srcRect b="0" l="0" r="0" t="0"/>
          <a:stretch/>
        </p:blipFill>
        <p:spPr>
          <a:xfrm>
            <a:off x="6902650" y="1947838"/>
            <a:ext cx="2190750" cy="2057400"/>
          </a:xfrm>
          <a:prstGeom prst="rect">
            <a:avLst/>
          </a:prstGeom>
          <a:noFill/>
          <a:ln>
            <a:noFill/>
          </a:ln>
        </p:spPr>
      </p:pic>
      <p:sp>
        <p:nvSpPr>
          <p:cNvPr id="248" name="Google Shape;248;g3b56bebbde2_0_5"/>
          <p:cNvSpPr txBox="1"/>
          <p:nvPr/>
        </p:nvSpPr>
        <p:spPr>
          <a:xfrm>
            <a:off x="1866900" y="1064800"/>
            <a:ext cx="2781300" cy="4202700"/>
          </a:xfrm>
          <a:prstGeom prst="rect">
            <a:avLst/>
          </a:prstGeom>
          <a:noFill/>
          <a:ln>
            <a:noFill/>
          </a:ln>
        </p:spPr>
        <p:txBody>
          <a:bodyPr anchorCtr="0" anchor="t" bIns="91425" lIns="91425" spcFirstLastPara="1" rIns="91425" wrap="square" tIns="91425">
            <a:spAutoFit/>
          </a:bodyPr>
          <a:lstStyle/>
          <a:p>
            <a:pPr indent="0" lvl="0" marL="0" marR="0" rtl="0" algn="l">
              <a:lnSpc>
                <a:spcPct val="70000"/>
              </a:lnSpc>
              <a:spcBef>
                <a:spcPts val="1200"/>
              </a:spcBef>
              <a:spcAft>
                <a:spcPts val="0"/>
              </a:spcAft>
              <a:buClr>
                <a:schemeClr val="dk1"/>
              </a:buClr>
              <a:buSzPts val="1100"/>
              <a:buFont typeface="Arial"/>
              <a:buNone/>
            </a:pPr>
            <a:r>
              <a:rPr lang="en-US" sz="1200">
                <a:solidFill>
                  <a:srgbClr val="212529"/>
                </a:solidFill>
                <a:highlight>
                  <a:srgbClr val="FFFFFF"/>
                </a:highlight>
                <a:latin typeface="Roboto"/>
                <a:ea typeface="Roboto"/>
                <a:cs typeface="Roboto"/>
                <a:sym typeface="Roboto"/>
              </a:rPr>
              <a:t>Tune: “Camptown Races” </a:t>
            </a:r>
            <a:endParaRPr sz="1200">
              <a:solidFill>
                <a:srgbClr val="212529"/>
              </a:solidFill>
              <a:highlight>
                <a:srgbClr val="FFFFFF"/>
              </a:highlight>
              <a:latin typeface="Roboto"/>
              <a:ea typeface="Roboto"/>
              <a:cs typeface="Roboto"/>
              <a:sym typeface="Roboto"/>
            </a:endParaRPr>
          </a:p>
          <a:p>
            <a:pPr indent="0" lvl="0" marL="0" rtl="0" algn="l">
              <a:lnSpc>
                <a:spcPct val="115000"/>
              </a:lnSpc>
              <a:spcBef>
                <a:spcPts val="1100"/>
              </a:spcBef>
              <a:spcAft>
                <a:spcPts val="0"/>
              </a:spcAft>
              <a:buClr>
                <a:schemeClr val="dk1"/>
              </a:buClr>
              <a:buSzPts val="1100"/>
              <a:buFont typeface="Arial"/>
              <a:buNone/>
            </a:pPr>
            <a:r>
              <a:rPr lang="en-US" sz="1050">
                <a:solidFill>
                  <a:schemeClr val="dk1"/>
                </a:solidFill>
                <a:highlight>
                  <a:srgbClr val="FFFFFF"/>
                </a:highlight>
                <a:latin typeface="Verdana"/>
                <a:ea typeface="Verdana"/>
                <a:cs typeface="Verdana"/>
                <a:sym typeface="Verdana"/>
              </a:rPr>
              <a:t>Cub Scouts all join in the song,</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Do-da, do-dah!</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Pine car track am mighty long,</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Oh, do-day-day!</a:t>
            </a:r>
            <a:endParaRPr sz="1050">
              <a:solidFill>
                <a:schemeClr val="dk1"/>
              </a:solidFill>
              <a:highlight>
                <a:srgbClr val="FFFFFF"/>
              </a:highlight>
              <a:latin typeface="Verdana"/>
              <a:ea typeface="Verdana"/>
              <a:cs typeface="Verdana"/>
              <a:sym typeface="Verdana"/>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highlight>
                  <a:srgbClr val="FFFFFF"/>
                </a:highlight>
                <a:latin typeface="Verdana"/>
                <a:ea typeface="Verdana"/>
                <a:cs typeface="Verdana"/>
                <a:sym typeface="Verdana"/>
              </a:rPr>
              <a:t>Chorus:</a:t>
            </a:r>
            <a:endParaRPr b="1" sz="1300">
              <a:solidFill>
                <a:schemeClr val="dk1"/>
              </a:solidFill>
              <a:highlight>
                <a:srgbClr val="FFFFFF"/>
              </a:highlight>
              <a:latin typeface="Verdana"/>
              <a:ea typeface="Verdana"/>
              <a:cs typeface="Verdana"/>
              <a:sym typeface="Verdana"/>
            </a:endParaRPr>
          </a:p>
          <a:p>
            <a:pPr indent="0" lvl="0" marL="0" rtl="0" algn="l">
              <a:lnSpc>
                <a:spcPct val="115000"/>
              </a:lnSpc>
              <a:spcBef>
                <a:spcPts val="1100"/>
              </a:spcBef>
              <a:spcAft>
                <a:spcPts val="0"/>
              </a:spcAft>
              <a:buClr>
                <a:schemeClr val="dk1"/>
              </a:buClr>
              <a:buSzPts val="1100"/>
              <a:buFont typeface="Arial"/>
              <a:buNone/>
            </a:pPr>
            <a:r>
              <a:rPr i="1" lang="en-US" sz="1050">
                <a:solidFill>
                  <a:schemeClr val="dk1"/>
                </a:solidFill>
                <a:highlight>
                  <a:srgbClr val="FFFFFF"/>
                </a:highlight>
                <a:latin typeface="Verdana"/>
                <a:ea typeface="Verdana"/>
                <a:cs typeface="Verdana"/>
                <a:sym typeface="Verdana"/>
              </a:rPr>
              <a:t>Going to run so fast,</a:t>
            </a:r>
            <a:br>
              <a:rPr i="1" lang="en-US" sz="1050">
                <a:solidFill>
                  <a:schemeClr val="dk1"/>
                </a:solidFill>
                <a:highlight>
                  <a:srgbClr val="FFFFFF"/>
                </a:highlight>
                <a:latin typeface="Verdana"/>
                <a:ea typeface="Verdana"/>
                <a:cs typeface="Verdana"/>
                <a:sym typeface="Verdana"/>
              </a:rPr>
            </a:br>
            <a:r>
              <a:rPr i="1" lang="en-US" sz="1050">
                <a:solidFill>
                  <a:schemeClr val="dk1"/>
                </a:solidFill>
                <a:highlight>
                  <a:srgbClr val="FFFFFF"/>
                </a:highlight>
                <a:latin typeface="Verdana"/>
                <a:ea typeface="Verdana"/>
                <a:cs typeface="Verdana"/>
                <a:sym typeface="Verdana"/>
              </a:rPr>
              <a:t>Going to get ahead,</a:t>
            </a:r>
            <a:br>
              <a:rPr i="1" lang="en-US" sz="1050">
                <a:solidFill>
                  <a:schemeClr val="dk1"/>
                </a:solidFill>
                <a:highlight>
                  <a:srgbClr val="FFFFFF"/>
                </a:highlight>
                <a:latin typeface="Verdana"/>
                <a:ea typeface="Verdana"/>
                <a:cs typeface="Verdana"/>
                <a:sym typeface="Verdana"/>
              </a:rPr>
            </a:br>
            <a:r>
              <a:rPr i="1" lang="en-US" sz="1050">
                <a:solidFill>
                  <a:schemeClr val="dk1"/>
                </a:solidFill>
                <a:highlight>
                  <a:srgbClr val="FFFFFF"/>
                </a:highlight>
                <a:latin typeface="Verdana"/>
                <a:ea typeface="Verdana"/>
                <a:cs typeface="Verdana"/>
                <a:sym typeface="Verdana"/>
              </a:rPr>
              <a:t>Bet my money on a blue pine car,</a:t>
            </a:r>
            <a:br>
              <a:rPr i="1" lang="en-US" sz="1050">
                <a:solidFill>
                  <a:schemeClr val="dk1"/>
                </a:solidFill>
                <a:highlight>
                  <a:srgbClr val="FFFFFF"/>
                </a:highlight>
                <a:latin typeface="Verdana"/>
                <a:ea typeface="Verdana"/>
                <a:cs typeface="Verdana"/>
                <a:sym typeface="Verdana"/>
              </a:rPr>
            </a:br>
            <a:r>
              <a:rPr i="1" lang="en-US" sz="1050">
                <a:solidFill>
                  <a:schemeClr val="dk1"/>
                </a:solidFill>
                <a:highlight>
                  <a:srgbClr val="FFFFFF"/>
                </a:highlight>
                <a:latin typeface="Verdana"/>
                <a:ea typeface="Verdana"/>
                <a:cs typeface="Verdana"/>
                <a:sym typeface="Verdana"/>
              </a:rPr>
              <a:t>Somebody bet on the red.</a:t>
            </a:r>
            <a:endParaRPr i="1" sz="1050">
              <a:solidFill>
                <a:schemeClr val="dk1"/>
              </a:solidFill>
              <a:highlight>
                <a:srgbClr val="FFFFFF"/>
              </a:highlight>
              <a:latin typeface="Verdana"/>
              <a:ea typeface="Verdana"/>
              <a:cs typeface="Verdana"/>
              <a:sym typeface="Verdana"/>
            </a:endParaRPr>
          </a:p>
          <a:p>
            <a:pPr indent="0" lvl="0" marL="0" rtl="0" algn="l">
              <a:lnSpc>
                <a:spcPct val="115000"/>
              </a:lnSpc>
              <a:spcBef>
                <a:spcPts val="1100"/>
              </a:spcBef>
              <a:spcAft>
                <a:spcPts val="0"/>
              </a:spcAft>
              <a:buClr>
                <a:schemeClr val="dk1"/>
              </a:buClr>
              <a:buSzPts val="1100"/>
              <a:buFont typeface="Arial"/>
              <a:buNone/>
            </a:pPr>
            <a:r>
              <a:rPr lang="en-US" sz="1050">
                <a:solidFill>
                  <a:schemeClr val="dk1"/>
                </a:solidFill>
                <a:highlight>
                  <a:srgbClr val="FFFFFF"/>
                </a:highlight>
                <a:latin typeface="Verdana"/>
                <a:ea typeface="Verdana"/>
                <a:cs typeface="Verdana"/>
                <a:sym typeface="Verdana"/>
              </a:rPr>
              <a:t>Black cars, blue cars, green and gray,</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Do-da, do-da!</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Are running on the track today,</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Oh, do-da-day!</a:t>
            </a:r>
            <a:endParaRPr sz="1050">
              <a:solidFill>
                <a:schemeClr val="dk1"/>
              </a:solidFill>
              <a:highlight>
                <a:srgbClr val="FFFFFF"/>
              </a:highlight>
              <a:latin typeface="Verdana"/>
              <a:ea typeface="Verdana"/>
              <a:cs typeface="Verdana"/>
              <a:sym typeface="Verdana"/>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highlight>
                  <a:srgbClr val="FFFFFF"/>
                </a:highlight>
                <a:latin typeface="Verdana"/>
                <a:ea typeface="Verdana"/>
                <a:cs typeface="Verdana"/>
                <a:sym typeface="Verdana"/>
              </a:rPr>
              <a:t>Chorus</a:t>
            </a:r>
            <a:endParaRPr sz="1050">
              <a:solidFill>
                <a:schemeClr val="dk1"/>
              </a:solidFill>
              <a:highlight>
                <a:srgbClr val="FFFFFF"/>
              </a:highlight>
              <a:latin typeface="Verdana"/>
              <a:ea typeface="Verdana"/>
              <a:cs typeface="Verdana"/>
              <a:sym typeface="Verdana"/>
            </a:endParaRPr>
          </a:p>
          <a:p>
            <a:pPr indent="0" lvl="0" marL="457200" marR="0" rtl="0" algn="l">
              <a:lnSpc>
                <a:spcPct val="150000"/>
              </a:lnSpc>
              <a:spcBef>
                <a:spcPts val="1200"/>
              </a:spcBef>
              <a:spcAft>
                <a:spcPts val="0"/>
              </a:spcAft>
              <a:buClr>
                <a:srgbClr val="000000"/>
              </a:buClr>
              <a:buSzPts val="1700"/>
              <a:buFont typeface="Arial"/>
              <a:buNone/>
            </a:pPr>
            <a:r>
              <a:t/>
            </a:r>
            <a:endParaRPr b="0" i="0" sz="1700" u="none" cap="none" strike="noStrike">
              <a:solidFill>
                <a:srgbClr val="663300"/>
              </a:solidFill>
              <a:highlight>
                <a:srgbClr val="FFFFFF"/>
              </a:highlight>
              <a:latin typeface="Arial"/>
              <a:ea typeface="Arial"/>
              <a:cs typeface="Arial"/>
              <a:sym typeface="Arial"/>
            </a:endParaRPr>
          </a:p>
        </p:txBody>
      </p:sp>
      <p:sp>
        <p:nvSpPr>
          <p:cNvPr id="249" name="Google Shape;249;g3b56bebbde2_0_5"/>
          <p:cNvSpPr txBox="1"/>
          <p:nvPr/>
        </p:nvSpPr>
        <p:spPr>
          <a:xfrm>
            <a:off x="4648197" y="1318829"/>
            <a:ext cx="2663100" cy="351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Clr>
                <a:schemeClr val="dk1"/>
              </a:buClr>
              <a:buSzPts val="1100"/>
              <a:buFont typeface="Arial"/>
              <a:buNone/>
            </a:pPr>
            <a:r>
              <a:rPr lang="en-US" sz="1050">
                <a:solidFill>
                  <a:schemeClr val="dk1"/>
                </a:solidFill>
                <a:highlight>
                  <a:srgbClr val="FFFFFF"/>
                </a:highlight>
                <a:latin typeface="Verdana"/>
                <a:ea typeface="Verdana"/>
                <a:cs typeface="Verdana"/>
                <a:sym typeface="Verdana"/>
              </a:rPr>
              <a:t>Pine cars do have lots of class,</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Do-da, Do-dah!</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Even though they don't use gas,</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Oh, do-da-day!</a:t>
            </a:r>
            <a:endParaRPr sz="1050">
              <a:solidFill>
                <a:schemeClr val="dk1"/>
              </a:solidFill>
              <a:highlight>
                <a:srgbClr val="FFFFFF"/>
              </a:highlight>
              <a:latin typeface="Verdana"/>
              <a:ea typeface="Verdana"/>
              <a:cs typeface="Verdana"/>
              <a:sym typeface="Verdana"/>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highlight>
                  <a:srgbClr val="FFFFFF"/>
                </a:highlight>
                <a:latin typeface="Verdana"/>
                <a:ea typeface="Verdana"/>
                <a:cs typeface="Verdana"/>
                <a:sym typeface="Verdana"/>
              </a:rPr>
              <a:t>Chorus</a:t>
            </a:r>
            <a:endParaRPr sz="1050">
              <a:solidFill>
                <a:schemeClr val="dk1"/>
              </a:solidFill>
              <a:highlight>
                <a:srgbClr val="FFFFFF"/>
              </a:highlight>
              <a:latin typeface="Verdana"/>
              <a:ea typeface="Verdana"/>
              <a:cs typeface="Verdana"/>
              <a:sym typeface="Verdana"/>
            </a:endParaRPr>
          </a:p>
          <a:p>
            <a:pPr indent="0" lvl="0" marL="0" rtl="0" algn="l">
              <a:lnSpc>
                <a:spcPct val="115000"/>
              </a:lnSpc>
              <a:spcBef>
                <a:spcPts val="1100"/>
              </a:spcBef>
              <a:spcAft>
                <a:spcPts val="0"/>
              </a:spcAft>
              <a:buClr>
                <a:schemeClr val="dk1"/>
              </a:buClr>
              <a:buSzPts val="1100"/>
              <a:buFont typeface="Arial"/>
              <a:buNone/>
            </a:pPr>
            <a:r>
              <a:rPr lang="en-US" sz="1050">
                <a:solidFill>
                  <a:schemeClr val="dk1"/>
                </a:solidFill>
                <a:highlight>
                  <a:srgbClr val="FFFFFF"/>
                </a:highlight>
                <a:latin typeface="Verdana"/>
                <a:ea typeface="Verdana"/>
                <a:cs typeface="Verdana"/>
                <a:sym typeface="Verdana"/>
              </a:rPr>
              <a:t>They're the pride of all the Dens,</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Do-da, do-da!</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Built by Cub Scouts and their friends,</a:t>
            </a:r>
            <a:br>
              <a:rPr lang="en-US" sz="1050">
                <a:solidFill>
                  <a:schemeClr val="dk1"/>
                </a:solidFill>
                <a:highlight>
                  <a:srgbClr val="FFFFFF"/>
                </a:highlight>
                <a:latin typeface="Verdana"/>
                <a:ea typeface="Verdana"/>
                <a:cs typeface="Verdana"/>
                <a:sym typeface="Verdana"/>
              </a:rPr>
            </a:br>
            <a:r>
              <a:rPr lang="en-US" sz="1050">
                <a:solidFill>
                  <a:schemeClr val="dk1"/>
                </a:solidFill>
                <a:highlight>
                  <a:srgbClr val="FFFFFF"/>
                </a:highlight>
                <a:latin typeface="Verdana"/>
                <a:ea typeface="Verdana"/>
                <a:cs typeface="Verdana"/>
                <a:sym typeface="Verdana"/>
              </a:rPr>
              <a:t>Oh, do-da-day!</a:t>
            </a:r>
            <a:endParaRPr sz="1050">
              <a:solidFill>
                <a:schemeClr val="dk1"/>
              </a:solidFill>
              <a:highlight>
                <a:srgbClr val="FFFFFF"/>
              </a:highlight>
              <a:latin typeface="Verdana"/>
              <a:ea typeface="Verdana"/>
              <a:cs typeface="Verdana"/>
              <a:sym typeface="Verdana"/>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highlight>
                  <a:schemeClr val="lt1"/>
                </a:highlight>
                <a:latin typeface="Verdana"/>
                <a:ea typeface="Verdana"/>
                <a:cs typeface="Verdana"/>
                <a:sym typeface="Verdana"/>
              </a:rPr>
              <a:t>Chorus</a:t>
            </a:r>
            <a:endParaRPr sz="1050">
              <a:solidFill>
                <a:schemeClr val="dk1"/>
              </a:solidFill>
              <a:highlight>
                <a:srgbClr val="FFFFFF"/>
              </a:highlight>
              <a:latin typeface="Verdana"/>
              <a:ea typeface="Verdana"/>
              <a:cs typeface="Verdana"/>
              <a:sym typeface="Verdana"/>
            </a:endParaRPr>
          </a:p>
          <a:p>
            <a:pPr indent="0" lvl="0" marL="0" marR="0" rtl="0" algn="l">
              <a:lnSpc>
                <a:spcPct val="70000"/>
              </a:lnSpc>
              <a:spcBef>
                <a:spcPts val="1200"/>
              </a:spcBef>
              <a:spcAft>
                <a:spcPts val="0"/>
              </a:spcAft>
              <a:buClr>
                <a:schemeClr val="dk1"/>
              </a:buClr>
              <a:buSzPts val="1100"/>
              <a:buFont typeface="Arial"/>
              <a:buNone/>
            </a:pPr>
            <a:r>
              <a:t/>
            </a:r>
            <a:endParaRPr sz="1200">
              <a:solidFill>
                <a:srgbClr val="212529"/>
              </a:solidFill>
              <a:highlight>
                <a:srgbClr val="FFFFFF"/>
              </a:highlight>
              <a:latin typeface="Roboto"/>
              <a:ea typeface="Roboto"/>
              <a:cs typeface="Roboto"/>
              <a:sym typeface="Roboto"/>
            </a:endParaRPr>
          </a:p>
          <a:p>
            <a:pPr indent="0" lvl="0" marL="457200" marR="0" rtl="0" algn="l">
              <a:lnSpc>
                <a:spcPct val="150000"/>
              </a:lnSpc>
              <a:spcBef>
                <a:spcPts val="1200"/>
              </a:spcBef>
              <a:spcAft>
                <a:spcPts val="0"/>
              </a:spcAft>
              <a:buClr>
                <a:srgbClr val="000000"/>
              </a:buClr>
              <a:buSzPts val="1700"/>
              <a:buFont typeface="Arial"/>
              <a:buNone/>
            </a:pPr>
            <a:r>
              <a:t/>
            </a:r>
            <a:endParaRPr b="0" i="0" sz="1700" u="none" cap="none" strike="noStrike">
              <a:solidFill>
                <a:srgbClr val="663300"/>
              </a:solidFill>
              <a:highlight>
                <a:srgbClr val="FFFFFF"/>
              </a:highlight>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g3b56bebbde2_0_13"/>
          <p:cNvPicPr preferRelativeResize="0"/>
          <p:nvPr/>
        </p:nvPicPr>
        <p:blipFill rotWithShape="1">
          <a:blip r:embed="rId3">
            <a:alphaModFix/>
          </a:blip>
          <a:srcRect b="0" l="0" r="0" t="0"/>
          <a:stretch/>
        </p:blipFill>
        <p:spPr>
          <a:xfrm>
            <a:off x="3758961" y="172674"/>
            <a:ext cx="5017912" cy="4838700"/>
          </a:xfrm>
          <a:prstGeom prst="rect">
            <a:avLst/>
          </a:prstGeom>
          <a:noFill/>
          <a:ln>
            <a:noFill/>
          </a:ln>
        </p:spPr>
      </p:pic>
      <p:sp>
        <p:nvSpPr>
          <p:cNvPr id="256" name="Google Shape;256;g3b56bebbde2_0_13"/>
          <p:cNvSpPr txBox="1"/>
          <p:nvPr/>
        </p:nvSpPr>
        <p:spPr>
          <a:xfrm>
            <a:off x="192750" y="613775"/>
            <a:ext cx="3540900" cy="295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Registration open</a:t>
            </a:r>
            <a:r>
              <a:rPr lang="en-US" sz="3200">
                <a:solidFill>
                  <a:schemeClr val="dk1"/>
                </a:solidFill>
                <a:latin typeface="Calibri"/>
                <a:ea typeface="Calibri"/>
                <a:cs typeface="Calibri"/>
                <a:sym typeface="Calibri"/>
              </a:rPr>
              <a:t>ed</a:t>
            </a:r>
            <a:r>
              <a:rPr b="0" i="0" lang="en-US" sz="3200" u="none" cap="none" strike="noStrike">
                <a:solidFill>
                  <a:schemeClr val="dk1"/>
                </a:solidFill>
                <a:latin typeface="Calibri"/>
                <a:ea typeface="Calibri"/>
                <a:cs typeface="Calibri"/>
                <a:sym typeface="Calibri"/>
              </a:rPr>
              <a:t> Jan 1st for 2026!!!</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Please share these dates and events with your Packs.</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Events fill up quickly so please register early.</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g3b56bebbde2_0_19"/>
          <p:cNvPicPr preferRelativeResize="0"/>
          <p:nvPr/>
        </p:nvPicPr>
        <p:blipFill>
          <a:blip r:embed="rId3">
            <a:alphaModFix/>
          </a:blip>
          <a:stretch>
            <a:fillRect/>
          </a:stretch>
        </p:blipFill>
        <p:spPr>
          <a:xfrm>
            <a:off x="5767751" y="1572450"/>
            <a:ext cx="3138750" cy="3028075"/>
          </a:xfrm>
          <a:prstGeom prst="rect">
            <a:avLst/>
          </a:prstGeom>
          <a:noFill/>
          <a:ln>
            <a:noFill/>
          </a:ln>
        </p:spPr>
      </p:pic>
      <p:pic>
        <p:nvPicPr>
          <p:cNvPr id="263" name="Google Shape;263;g3b56bebbde2_0_19"/>
          <p:cNvPicPr preferRelativeResize="0"/>
          <p:nvPr/>
        </p:nvPicPr>
        <p:blipFill>
          <a:blip r:embed="rId4">
            <a:alphaModFix/>
          </a:blip>
          <a:stretch>
            <a:fillRect/>
          </a:stretch>
        </p:blipFill>
        <p:spPr>
          <a:xfrm>
            <a:off x="1717875" y="227351"/>
            <a:ext cx="5708250" cy="1189250"/>
          </a:xfrm>
          <a:prstGeom prst="rect">
            <a:avLst/>
          </a:prstGeom>
          <a:noFill/>
          <a:ln>
            <a:noFill/>
          </a:ln>
        </p:spPr>
      </p:pic>
      <p:sp>
        <p:nvSpPr>
          <p:cNvPr id="264" name="Google Shape;264;g3b56bebbde2_0_19"/>
          <p:cNvSpPr txBox="1"/>
          <p:nvPr/>
        </p:nvSpPr>
        <p:spPr>
          <a:xfrm>
            <a:off x="147075" y="1483775"/>
            <a:ext cx="5488500" cy="375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highlight>
                  <a:srgbClr val="FFFFFF"/>
                </a:highlight>
                <a:latin typeface="Poppins"/>
                <a:ea typeface="Poppins"/>
                <a:cs typeface="Poppins"/>
                <a:sym typeface="Poppins"/>
              </a:rPr>
              <a:t>Leader Education And Discovery - January 24, 2026</a:t>
            </a:r>
            <a:endParaRPr>
              <a:solidFill>
                <a:schemeClr val="dk1"/>
              </a:solidFill>
              <a:highlight>
                <a:srgbClr val="FFFFFF"/>
              </a:highlight>
              <a:latin typeface="Poppins"/>
              <a:ea typeface="Poppins"/>
              <a:cs typeface="Poppins"/>
              <a:sym typeface="Poppins"/>
            </a:endParaRPr>
          </a:p>
          <a:p>
            <a:pPr indent="0" lvl="0" marL="0" rtl="0" algn="l">
              <a:spcBef>
                <a:spcPts val="0"/>
              </a:spcBef>
              <a:spcAft>
                <a:spcPts val="0"/>
              </a:spcAft>
              <a:buNone/>
            </a:pPr>
            <a:r>
              <a:rPr b="1" lang="en-US" sz="2300" u="sng">
                <a:solidFill>
                  <a:schemeClr val="hlink"/>
                </a:solidFill>
                <a:hlinkClick r:id="rId5"/>
              </a:rPr>
              <a:t>https://goldengatescouting.org/lead/</a:t>
            </a:r>
            <a:endParaRPr b="1" sz="23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lnSpc>
                <a:spcPct val="140000"/>
              </a:lnSpc>
              <a:spcBef>
                <a:spcPts val="0"/>
              </a:spcBef>
              <a:spcAft>
                <a:spcPts val="0"/>
              </a:spcAft>
              <a:buClr>
                <a:schemeClr val="dk1"/>
              </a:buClr>
              <a:buSzPts val="1100"/>
              <a:buFont typeface="Arial"/>
              <a:buNone/>
            </a:pPr>
            <a:r>
              <a:rPr lang="en-US" sz="2150">
                <a:solidFill>
                  <a:srgbClr val="003057"/>
                </a:solidFill>
                <a:highlight>
                  <a:srgbClr val="FFFFFF"/>
                </a:highlight>
                <a:latin typeface="Poppins"/>
                <a:ea typeface="Poppins"/>
                <a:cs typeface="Poppins"/>
                <a:sym typeface="Poppins"/>
              </a:rPr>
              <a:t>What is L.E.A.D?</a:t>
            </a:r>
            <a:endParaRPr sz="2150">
              <a:solidFill>
                <a:srgbClr val="003057"/>
              </a:solidFill>
              <a:highlight>
                <a:srgbClr val="FFFFFF"/>
              </a:highlight>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US" sz="1100">
                <a:solidFill>
                  <a:srgbClr val="4D4D4D"/>
                </a:solidFill>
                <a:highlight>
                  <a:srgbClr val="FFFFFF"/>
                </a:highlight>
              </a:rPr>
              <a:t>Leader Education and Discovery (L.E.A.D.) is the ultimate one-day training conference for Scout Leaders, Parents, Volunteers, and Older Youth. It combines University of Scouting and Pow Wow into one epic training event. Join us for an action-packed day of learning, fun, and connecting with fellow Scouters!</a:t>
            </a:r>
            <a:endParaRPr sz="1100">
              <a:solidFill>
                <a:srgbClr val="4D4D4D"/>
              </a:solidFill>
              <a:highlight>
                <a:srgbClr val="FFFFFF"/>
              </a:highlight>
            </a:endParaRPr>
          </a:p>
          <a:p>
            <a:pPr indent="0" lvl="0" marL="0" rtl="0" algn="l">
              <a:lnSpc>
                <a:spcPct val="140000"/>
              </a:lnSpc>
              <a:spcBef>
                <a:spcPts val="0"/>
              </a:spcBef>
              <a:spcAft>
                <a:spcPts val="0"/>
              </a:spcAft>
              <a:buClr>
                <a:schemeClr val="dk1"/>
              </a:buClr>
              <a:buSzPts val="1100"/>
              <a:buFont typeface="Arial"/>
              <a:buNone/>
            </a:pPr>
            <a:r>
              <a:rPr lang="en-US" sz="2150">
                <a:solidFill>
                  <a:srgbClr val="003057"/>
                </a:solidFill>
                <a:highlight>
                  <a:srgbClr val="FFFFFF"/>
                </a:highlight>
                <a:latin typeface="Poppins"/>
                <a:ea typeface="Poppins"/>
                <a:cs typeface="Poppins"/>
                <a:sym typeface="Poppins"/>
              </a:rPr>
              <a:t>What Will I Learn?</a:t>
            </a:r>
            <a:endParaRPr sz="2150">
              <a:solidFill>
                <a:srgbClr val="003057"/>
              </a:solidFill>
              <a:highlight>
                <a:srgbClr val="FFFFFF"/>
              </a:highlight>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US" sz="1100">
                <a:solidFill>
                  <a:srgbClr val="4D4D4D"/>
                </a:solidFill>
                <a:highlight>
                  <a:srgbClr val="FFFFFF"/>
                </a:highlight>
              </a:rPr>
              <a:t>L.E.A.D. offers over 120 classes across seven colleges. Cub Scouts, Scouts BSA, Young Adult Programs, Outdoor Education, Continuing Education, Technology, and, new this year, Special Needs and Disabilities.</a:t>
            </a:r>
            <a:endParaRPr sz="1100">
              <a:solidFill>
                <a:srgbClr val="4D4D4D"/>
              </a:solidFill>
              <a:highlight>
                <a:srgbClr val="FFFFFF"/>
              </a:highlight>
            </a:endParaRPr>
          </a:p>
          <a:p>
            <a:pPr indent="0" lvl="0" marL="0" rtl="0" algn="l">
              <a:spcBef>
                <a:spcPts val="0"/>
              </a:spcBef>
              <a:spcAft>
                <a:spcPts val="0"/>
              </a:spcAft>
              <a:buNone/>
            </a:pPr>
            <a:r>
              <a:rPr b="1" lang="en-US" sz="2300">
                <a:solidFill>
                  <a:schemeClr val="dk1"/>
                </a:solidFill>
              </a:rPr>
              <a:t> </a:t>
            </a:r>
            <a:endParaRPr b="1" sz="23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g3b56bebbde2_0_112"/>
          <p:cNvPicPr preferRelativeResize="0"/>
          <p:nvPr/>
        </p:nvPicPr>
        <p:blipFill rotWithShape="1">
          <a:blip r:embed="rId3">
            <a:alphaModFix/>
          </a:blip>
          <a:srcRect b="0" l="0" r="0" t="0"/>
          <a:stretch/>
        </p:blipFill>
        <p:spPr>
          <a:xfrm>
            <a:off x="6457150" y="1523627"/>
            <a:ext cx="2346750" cy="2354568"/>
          </a:xfrm>
          <a:prstGeom prst="rect">
            <a:avLst/>
          </a:prstGeom>
          <a:noFill/>
          <a:ln>
            <a:noFill/>
          </a:ln>
        </p:spPr>
      </p:pic>
      <p:pic>
        <p:nvPicPr>
          <p:cNvPr id="271" name="Google Shape;271;g3b56bebbde2_0_112"/>
          <p:cNvPicPr preferRelativeResize="0"/>
          <p:nvPr/>
        </p:nvPicPr>
        <p:blipFill rotWithShape="1">
          <a:blip r:embed="rId4">
            <a:alphaModFix/>
          </a:blip>
          <a:srcRect b="0" l="0" r="0" t="0"/>
          <a:stretch/>
        </p:blipFill>
        <p:spPr>
          <a:xfrm>
            <a:off x="6546053" y="1304700"/>
            <a:ext cx="2168963" cy="874815"/>
          </a:xfrm>
          <a:prstGeom prst="rect">
            <a:avLst/>
          </a:prstGeom>
          <a:noFill/>
          <a:ln>
            <a:noFill/>
          </a:ln>
        </p:spPr>
      </p:pic>
      <p:sp>
        <p:nvSpPr>
          <p:cNvPr id="272" name="Google Shape;272;g3b56bebbde2_0_112"/>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Get Trained for your Position!</a:t>
            </a:r>
            <a:endParaRPr/>
          </a:p>
        </p:txBody>
      </p:sp>
      <p:sp>
        <p:nvSpPr>
          <p:cNvPr id="273" name="Google Shape;273;g3b56bebbde2_0_112"/>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b="1" lang="en-US" sz="2700"/>
              <a:t>Cub Scout Den Leader Training</a:t>
            </a:r>
            <a:endParaRPr b="1" sz="2700"/>
          </a:p>
          <a:p>
            <a:pPr indent="0" lvl="0" marL="0" rtl="0" algn="l">
              <a:lnSpc>
                <a:spcPct val="100000"/>
              </a:lnSpc>
              <a:spcBef>
                <a:spcPts val="360"/>
              </a:spcBef>
              <a:spcAft>
                <a:spcPts val="0"/>
              </a:spcAft>
              <a:buSzPts val="1800"/>
              <a:buNone/>
            </a:pPr>
            <a:r>
              <a:rPr lang="en-US" sz="2700"/>
              <a:t>February 21 at GGAC Office</a:t>
            </a:r>
            <a:endParaRPr sz="2700"/>
          </a:p>
          <a:p>
            <a:pPr indent="0" lvl="0" marL="0" rtl="0" algn="l">
              <a:lnSpc>
                <a:spcPct val="100000"/>
              </a:lnSpc>
              <a:spcBef>
                <a:spcPts val="360"/>
              </a:spcBef>
              <a:spcAft>
                <a:spcPts val="0"/>
              </a:spcAft>
              <a:buSzPts val="1800"/>
              <a:buNone/>
            </a:pPr>
            <a:r>
              <a:rPr lang="en-US" sz="2700"/>
              <a:t>Link Coming</a:t>
            </a:r>
            <a:endParaRPr sz="2700"/>
          </a:p>
          <a:p>
            <a:pPr indent="0" lvl="0" marL="0" rtl="0" algn="l">
              <a:lnSpc>
                <a:spcPct val="100000"/>
              </a:lnSpc>
              <a:spcBef>
                <a:spcPts val="360"/>
              </a:spcBef>
              <a:spcAft>
                <a:spcPts val="0"/>
              </a:spcAft>
              <a:buSzPts val="1800"/>
              <a:buNone/>
            </a:pPr>
            <a:r>
              <a:t/>
            </a:r>
            <a:endParaRPr sz="2700"/>
          </a:p>
          <a:p>
            <a:pPr indent="0" lvl="0" marL="0" rtl="0" algn="l">
              <a:lnSpc>
                <a:spcPct val="100000"/>
              </a:lnSpc>
              <a:spcBef>
                <a:spcPts val="360"/>
              </a:spcBef>
              <a:spcAft>
                <a:spcPts val="0"/>
              </a:spcAft>
              <a:buSzPts val="1800"/>
              <a:buNone/>
            </a:pPr>
            <a:r>
              <a:rPr b="1" lang="en-US" sz="2700"/>
              <a:t>Introduction to Outdoor Leader Skills</a:t>
            </a:r>
            <a:endParaRPr b="1" sz="2700"/>
          </a:p>
          <a:p>
            <a:pPr indent="0" lvl="0" marL="0" rtl="0" algn="l">
              <a:lnSpc>
                <a:spcPct val="100000"/>
              </a:lnSpc>
              <a:spcBef>
                <a:spcPts val="360"/>
              </a:spcBef>
              <a:spcAft>
                <a:spcPts val="0"/>
              </a:spcAft>
              <a:buSzPts val="1800"/>
              <a:buNone/>
            </a:pPr>
            <a:r>
              <a:rPr lang="en-US" sz="2700"/>
              <a:t>March 25 AND April 10-12</a:t>
            </a:r>
            <a:endParaRPr sz="2700"/>
          </a:p>
          <a:p>
            <a:pPr indent="0" lvl="0" marL="0" rtl="0" algn="l">
              <a:lnSpc>
                <a:spcPct val="100000"/>
              </a:lnSpc>
              <a:spcBef>
                <a:spcPts val="360"/>
              </a:spcBef>
              <a:spcAft>
                <a:spcPts val="0"/>
              </a:spcAft>
              <a:buSzPts val="1800"/>
              <a:buNone/>
            </a:pPr>
            <a:r>
              <a:rPr lang="en-US" sz="2700"/>
              <a:t>Register at https://scoutingevent.com/023-blueoak44</a:t>
            </a:r>
            <a:endParaRPr sz="2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3b56bebbde2_0_140"/>
          <p:cNvSpPr txBox="1"/>
          <p:nvPr>
            <p:ph type="title"/>
          </p:nvPr>
        </p:nvSpPr>
        <p:spPr>
          <a:xfrm>
            <a:off x="311700" y="445025"/>
            <a:ext cx="8520600" cy="572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600" u="sng"/>
              <a:t>B</a:t>
            </a:r>
            <a:r>
              <a:rPr lang="en-US" sz="3600"/>
              <a:t>asic </a:t>
            </a:r>
            <a:r>
              <a:rPr lang="en-US" sz="3600" u="sng"/>
              <a:t>A</a:t>
            </a:r>
            <a:r>
              <a:rPr lang="en-US" sz="3600"/>
              <a:t>dult </a:t>
            </a:r>
            <a:r>
              <a:rPr lang="en-US" sz="3600" u="sng"/>
              <a:t>L</a:t>
            </a:r>
            <a:r>
              <a:rPr lang="en-US" sz="3600"/>
              <a:t>eader </a:t>
            </a:r>
            <a:r>
              <a:rPr lang="en-US" sz="3600" u="sng"/>
              <a:t>O</a:t>
            </a:r>
            <a:r>
              <a:rPr lang="en-US" sz="3600"/>
              <a:t>utdoor </a:t>
            </a:r>
            <a:r>
              <a:rPr lang="en-US" sz="3600" u="sng"/>
              <a:t>O</a:t>
            </a:r>
            <a:r>
              <a:rPr lang="en-US" sz="3600"/>
              <a:t>rientation</a:t>
            </a:r>
            <a:endParaRPr sz="3600"/>
          </a:p>
        </p:txBody>
      </p:sp>
      <p:sp>
        <p:nvSpPr>
          <p:cNvPr id="280" name="Google Shape;280;g3b56bebbde2_0_140"/>
          <p:cNvSpPr txBox="1"/>
          <p:nvPr>
            <p:ph idx="1" type="body"/>
          </p:nvPr>
        </p:nvSpPr>
        <p:spPr>
          <a:xfrm>
            <a:off x="311700" y="1152475"/>
            <a:ext cx="2643000" cy="35541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rPr lang="en-US">
                <a:solidFill>
                  <a:srgbClr val="C00000"/>
                </a:solidFill>
              </a:rPr>
              <a:t>Who should take BALOO?</a:t>
            </a:r>
            <a:r>
              <a:rPr lang="en-US"/>
              <a:t> </a:t>
            </a:r>
            <a:endParaRPr/>
          </a:p>
          <a:p>
            <a:pPr indent="0" lvl="0" marL="0" rtl="0" algn="l">
              <a:spcBef>
                <a:spcPts val="640"/>
              </a:spcBef>
              <a:spcAft>
                <a:spcPts val="0"/>
              </a:spcAft>
              <a:buNone/>
            </a:pPr>
            <a:r>
              <a:rPr lang="en-US" sz="1300"/>
              <a:t>The BSA requires that you have at least one BALOO-trained adult on every Cub Scout den or pack overnight outdoor event. That include pack camping and Webelos den overnighters. A BALOO-trained leader should be at any overnighter regardless of whether it is a pack, district or council event. Having at least one BALOO-trained adult will make your Cub Scouts’ camping experience as awesome as it can be.</a:t>
            </a:r>
            <a:endParaRPr sz="1300"/>
          </a:p>
        </p:txBody>
      </p:sp>
      <p:sp>
        <p:nvSpPr>
          <p:cNvPr id="281" name="Google Shape;281;g3b56bebbde2_0_140"/>
          <p:cNvSpPr txBox="1"/>
          <p:nvPr>
            <p:ph idx="2" type="body"/>
          </p:nvPr>
        </p:nvSpPr>
        <p:spPr>
          <a:xfrm>
            <a:off x="6154525" y="1152475"/>
            <a:ext cx="2677800" cy="34164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rPr lang="en-US">
                <a:solidFill>
                  <a:srgbClr val="C00000"/>
                </a:solidFill>
              </a:rPr>
              <a:t>How do I take BALOO?</a:t>
            </a:r>
            <a:r>
              <a:rPr lang="en-US"/>
              <a:t> </a:t>
            </a:r>
            <a:endParaRPr/>
          </a:p>
          <a:p>
            <a:pPr indent="0" lvl="0" marL="0" rtl="0" algn="l">
              <a:spcBef>
                <a:spcPts val="640"/>
              </a:spcBef>
              <a:spcAft>
                <a:spcPts val="0"/>
              </a:spcAft>
              <a:buNone/>
            </a:pPr>
            <a:r>
              <a:rPr lang="en-US" sz="1300"/>
              <a:t>BALOO consists of two components: online and hands-on. You’ll need to complete both — in order — to qualify as a “Trained” Cub Scout outdoor leader and receive the BALOO recognition patch. </a:t>
            </a:r>
            <a:endParaRPr sz="1300"/>
          </a:p>
          <a:p>
            <a:pPr indent="0" lvl="0" marL="0" rtl="0" algn="l">
              <a:spcBef>
                <a:spcPts val="640"/>
              </a:spcBef>
              <a:spcAft>
                <a:spcPts val="0"/>
              </a:spcAft>
              <a:buNone/>
            </a:pPr>
            <a:r>
              <a:rPr lang="en-US" sz="1300"/>
              <a:t>1.Online component: The online portion of BALOO is available 24/7 on the BSA Learn Center. Just log in to My.Scouting.org to </a:t>
            </a:r>
            <a:endParaRPr sz="1300"/>
          </a:p>
          <a:p>
            <a:pPr indent="0" lvl="0" marL="0" rtl="0" algn="l">
              <a:spcBef>
                <a:spcPts val="640"/>
              </a:spcBef>
              <a:spcAft>
                <a:spcPts val="0"/>
              </a:spcAft>
              <a:buNone/>
            </a:pPr>
            <a:r>
              <a:rPr lang="en-US" sz="1300"/>
              <a:t>2.Practical:This 1.5-day course is designed as an introduction to the Cub Scout outdoor program for leaders interested in adding a camping component to their Pack</a:t>
            </a:r>
            <a:endParaRPr sz="1300"/>
          </a:p>
        </p:txBody>
      </p:sp>
      <p:sp>
        <p:nvSpPr>
          <p:cNvPr id="282" name="Google Shape;282;g3b56bebbde2_0_140"/>
          <p:cNvSpPr txBox="1"/>
          <p:nvPr>
            <p:ph idx="1" type="body"/>
          </p:nvPr>
        </p:nvSpPr>
        <p:spPr>
          <a:xfrm>
            <a:off x="3207300" y="1152475"/>
            <a:ext cx="2643000" cy="35541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solidFill>
                  <a:srgbClr val="C00000"/>
                </a:solidFill>
              </a:rPr>
              <a:t>Why should take BALOO?</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z="1300"/>
              <a:t>The BSA requires that you have at least one BALOO-trained adult on every Cub Scout den or pack overnight outdoor event. That include pack camping and Webelos den overnighters. A BALOO-trained leader should be at any overnighter regardless of whether it is a pack, district or council event. Having at least one BALOO-trained adult will make your Cub Scouts’ camping experience as awesome as it can be.</a:t>
            </a:r>
            <a:endParaRPr sz="1300"/>
          </a:p>
          <a:p>
            <a:pPr indent="0" lvl="0" marL="0" rtl="0" algn="l">
              <a:spcBef>
                <a:spcPts val="64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g3b56bebbde2_0_120"/>
          <p:cNvPicPr preferRelativeResize="0"/>
          <p:nvPr/>
        </p:nvPicPr>
        <p:blipFill>
          <a:blip r:embed="rId3">
            <a:alphaModFix/>
          </a:blip>
          <a:stretch>
            <a:fillRect/>
          </a:stretch>
        </p:blipFill>
        <p:spPr>
          <a:xfrm>
            <a:off x="1411438" y="152400"/>
            <a:ext cx="6473534" cy="4838701"/>
          </a:xfrm>
          <a:prstGeom prst="rect">
            <a:avLst/>
          </a:prstGeom>
          <a:noFill/>
          <a:ln>
            <a:noFill/>
          </a:ln>
        </p:spPr>
      </p:pic>
      <p:pic>
        <p:nvPicPr>
          <p:cNvPr id="289" name="Google Shape;289;g3b56bebbde2_0_120"/>
          <p:cNvPicPr preferRelativeResize="0"/>
          <p:nvPr/>
        </p:nvPicPr>
        <p:blipFill>
          <a:blip r:embed="rId4">
            <a:alphaModFix/>
          </a:blip>
          <a:stretch>
            <a:fillRect/>
          </a:stretch>
        </p:blipFill>
        <p:spPr>
          <a:xfrm>
            <a:off x="123075" y="3648754"/>
            <a:ext cx="923925" cy="929116"/>
          </a:xfrm>
          <a:prstGeom prst="rect">
            <a:avLst/>
          </a:prstGeom>
          <a:noFill/>
          <a:ln>
            <a:noFill/>
          </a:ln>
        </p:spPr>
      </p:pic>
      <p:cxnSp>
        <p:nvCxnSpPr>
          <p:cNvPr id="290" name="Google Shape;290;g3b56bebbde2_0_120"/>
          <p:cNvCxnSpPr>
            <a:stCxn id="289" idx="2"/>
          </p:cNvCxnSpPr>
          <p:nvPr/>
        </p:nvCxnSpPr>
        <p:spPr>
          <a:xfrm>
            <a:off x="585038" y="4577869"/>
            <a:ext cx="1064100" cy="261300"/>
          </a:xfrm>
          <a:prstGeom prst="straightConnector1">
            <a:avLst/>
          </a:prstGeom>
          <a:noFill/>
          <a:ln cap="flat" cmpd="sng" w="9525">
            <a:solidFill>
              <a:schemeClr val="dk2"/>
            </a:solidFill>
            <a:prstDash val="solid"/>
            <a:round/>
            <a:headEnd len="med" w="med" type="none"/>
            <a:tailEnd len="med" w="med" type="triangle"/>
          </a:ln>
        </p:spPr>
      </p:cxnSp>
      <p:pic>
        <p:nvPicPr>
          <p:cNvPr id="291" name="Google Shape;291;g3b56bebbde2_0_120"/>
          <p:cNvPicPr preferRelativeResize="0"/>
          <p:nvPr/>
        </p:nvPicPr>
        <p:blipFill>
          <a:blip r:embed="rId5">
            <a:alphaModFix/>
          </a:blip>
          <a:stretch>
            <a:fillRect/>
          </a:stretch>
        </p:blipFill>
        <p:spPr>
          <a:xfrm>
            <a:off x="8087600" y="3648750"/>
            <a:ext cx="954819" cy="949425"/>
          </a:xfrm>
          <a:prstGeom prst="rect">
            <a:avLst/>
          </a:prstGeom>
          <a:noFill/>
          <a:ln>
            <a:noFill/>
          </a:ln>
        </p:spPr>
      </p:pic>
      <p:cxnSp>
        <p:nvCxnSpPr>
          <p:cNvPr id="292" name="Google Shape;292;g3b56bebbde2_0_120"/>
          <p:cNvCxnSpPr/>
          <p:nvPr/>
        </p:nvCxnSpPr>
        <p:spPr>
          <a:xfrm flipH="1">
            <a:off x="6061225" y="4157000"/>
            <a:ext cx="1948500" cy="657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3b56bebbde2_0_105"/>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Troop 941 - Push Cart Derby</a:t>
            </a:r>
            <a:endParaRPr/>
          </a:p>
        </p:txBody>
      </p:sp>
      <p:sp>
        <p:nvSpPr>
          <p:cNvPr id="299" name="Google Shape;299;g3b56bebbde2_0_105"/>
          <p:cNvSpPr txBox="1"/>
          <p:nvPr>
            <p:ph idx="1" type="body"/>
          </p:nvPr>
        </p:nvSpPr>
        <p:spPr>
          <a:xfrm>
            <a:off x="0" y="1200150"/>
            <a:ext cx="9144000" cy="3696600"/>
          </a:xfrm>
          <a:prstGeom prst="rect">
            <a:avLst/>
          </a:prstGeom>
          <a:noFill/>
          <a:ln>
            <a:noFill/>
          </a:ln>
        </p:spPr>
        <p:txBody>
          <a:bodyPr anchorCtr="0" anchor="t" bIns="45700" lIns="91425" spcFirstLastPara="1" rIns="91425" wrap="square" tIns="45700">
            <a:noAutofit/>
          </a:bodyPr>
          <a:lstStyle/>
          <a:p>
            <a:pPr indent="0" lvl="0" marL="0" rtl="0" algn="l">
              <a:lnSpc>
                <a:spcPct val="115384"/>
              </a:lnSpc>
              <a:spcBef>
                <a:spcPts val="1400"/>
              </a:spcBef>
              <a:spcAft>
                <a:spcPts val="0"/>
              </a:spcAft>
              <a:buClr>
                <a:schemeClr val="dk1"/>
              </a:buClr>
              <a:buSzPts val="1100"/>
              <a:buFont typeface="Arial"/>
              <a:buNone/>
            </a:pPr>
            <a:r>
              <a:rPr b="1" i="1" lang="en-US" sz="1400">
                <a:solidFill>
                  <a:srgbClr val="222222"/>
                </a:solidFill>
                <a:latin typeface="Arial"/>
                <a:ea typeface="Arial"/>
                <a:cs typeface="Arial"/>
                <a:sym typeface="Arial"/>
              </a:rPr>
              <a:t>On Monday, January 26th, Troop 941 in Pleasanton will be having our annual pushcart derby! Here are some quick reminders and some information.</a:t>
            </a:r>
            <a:endParaRPr b="1" i="1" sz="1400">
              <a:solidFill>
                <a:srgbClr val="222222"/>
              </a:solidFill>
              <a:latin typeface="Arial"/>
              <a:ea typeface="Arial"/>
              <a:cs typeface="Arial"/>
              <a:sym typeface="Arial"/>
            </a:endParaRPr>
          </a:p>
          <a:p>
            <a:pPr indent="0" lvl="0" marL="0" rtl="0" algn="l">
              <a:lnSpc>
                <a:spcPct val="115384"/>
              </a:lnSpc>
              <a:spcBef>
                <a:spcPts val="1400"/>
              </a:spcBef>
              <a:spcAft>
                <a:spcPts val="0"/>
              </a:spcAft>
              <a:buClr>
                <a:schemeClr val="dk1"/>
              </a:buClr>
              <a:buSzPts val="1100"/>
              <a:buFont typeface="Arial"/>
              <a:buNone/>
            </a:pPr>
            <a:r>
              <a:rPr b="1" i="1" lang="en-US" sz="1400">
                <a:solidFill>
                  <a:srgbClr val="222222"/>
                </a:solidFill>
                <a:latin typeface="Arial"/>
                <a:ea typeface="Arial"/>
                <a:cs typeface="Arial"/>
                <a:sym typeface="Arial"/>
              </a:rPr>
              <a:t>Who: Troop 941 Scouts and AOL/Webelos Scouts</a:t>
            </a:r>
            <a:endParaRPr b="1" i="1" sz="1400">
              <a:solidFill>
                <a:srgbClr val="222222"/>
              </a:solidFill>
              <a:latin typeface="Arial"/>
              <a:ea typeface="Arial"/>
              <a:cs typeface="Arial"/>
              <a:sym typeface="Arial"/>
            </a:endParaRPr>
          </a:p>
          <a:p>
            <a:pPr indent="0" lvl="0" marL="0" rtl="0" algn="l">
              <a:lnSpc>
                <a:spcPct val="115384"/>
              </a:lnSpc>
              <a:spcBef>
                <a:spcPts val="1400"/>
              </a:spcBef>
              <a:spcAft>
                <a:spcPts val="0"/>
              </a:spcAft>
              <a:buClr>
                <a:schemeClr val="dk1"/>
              </a:buClr>
              <a:buSzPts val="1100"/>
              <a:buFont typeface="Arial"/>
              <a:buNone/>
            </a:pPr>
            <a:r>
              <a:rPr b="1" i="1" lang="en-US" sz="1400">
                <a:solidFill>
                  <a:srgbClr val="222222"/>
                </a:solidFill>
                <a:latin typeface="Arial"/>
                <a:ea typeface="Arial"/>
                <a:cs typeface="Arial"/>
                <a:sym typeface="Arial"/>
              </a:rPr>
              <a:t>When: Monday, January 26th, 2026</a:t>
            </a:r>
            <a:endParaRPr b="1" i="1" sz="1400">
              <a:solidFill>
                <a:srgbClr val="222222"/>
              </a:solidFill>
              <a:latin typeface="Arial"/>
              <a:ea typeface="Arial"/>
              <a:cs typeface="Arial"/>
              <a:sym typeface="Arial"/>
            </a:endParaRPr>
          </a:p>
          <a:p>
            <a:pPr indent="0" lvl="0" marL="0" rtl="0" algn="l">
              <a:lnSpc>
                <a:spcPct val="115384"/>
              </a:lnSpc>
              <a:spcBef>
                <a:spcPts val="1400"/>
              </a:spcBef>
              <a:spcAft>
                <a:spcPts val="0"/>
              </a:spcAft>
              <a:buClr>
                <a:schemeClr val="dk1"/>
              </a:buClr>
              <a:buSzPts val="1100"/>
              <a:buFont typeface="Arial"/>
              <a:buNone/>
            </a:pPr>
            <a:r>
              <a:rPr b="1" i="1" lang="en-US" sz="1400">
                <a:solidFill>
                  <a:srgbClr val="222222"/>
                </a:solidFill>
                <a:latin typeface="Arial"/>
                <a:ea typeface="Arial"/>
                <a:cs typeface="Arial"/>
                <a:sym typeface="Arial"/>
              </a:rPr>
              <a:t>Time: 7-9 pm</a:t>
            </a:r>
            <a:endParaRPr b="1" i="1" sz="1400">
              <a:solidFill>
                <a:srgbClr val="222222"/>
              </a:solidFill>
              <a:latin typeface="Arial"/>
              <a:ea typeface="Arial"/>
              <a:cs typeface="Arial"/>
              <a:sym typeface="Arial"/>
            </a:endParaRPr>
          </a:p>
          <a:p>
            <a:pPr indent="0" lvl="0" marL="0" rtl="0" algn="l">
              <a:lnSpc>
                <a:spcPct val="115384"/>
              </a:lnSpc>
              <a:spcBef>
                <a:spcPts val="1400"/>
              </a:spcBef>
              <a:spcAft>
                <a:spcPts val="0"/>
              </a:spcAft>
              <a:buClr>
                <a:schemeClr val="dk1"/>
              </a:buClr>
              <a:buSzPts val="1100"/>
              <a:buFont typeface="Arial"/>
              <a:buNone/>
            </a:pPr>
            <a:r>
              <a:rPr b="1" i="1" lang="en-US" sz="1400">
                <a:solidFill>
                  <a:srgbClr val="222222"/>
                </a:solidFill>
                <a:latin typeface="Arial"/>
                <a:ea typeface="Arial"/>
                <a:cs typeface="Arial"/>
                <a:sym typeface="Arial"/>
              </a:rPr>
              <a:t>Where: </a:t>
            </a:r>
            <a:r>
              <a:rPr b="1" i="1" lang="en-US" sz="1400" u="sng">
                <a:solidFill>
                  <a:srgbClr val="3C61AA"/>
                </a:solidFill>
                <a:latin typeface="Arial"/>
                <a:ea typeface="Arial"/>
                <a:cs typeface="Arial"/>
                <a:sym typeface="Arial"/>
                <a:hlinkClick r:id="rId3">
                  <a:extLst>
                    <a:ext uri="{A12FA001-AC4F-418D-AE19-62706E023703}">
                      <ahyp:hlinkClr val="tx"/>
                    </a:ext>
                  </a:extLst>
                </a:hlinkClick>
              </a:rPr>
              <a:t>Blue Oaks Church</a:t>
            </a:r>
            <a:r>
              <a:rPr b="1" i="1" lang="en-US" sz="1400">
                <a:solidFill>
                  <a:srgbClr val="222222"/>
                </a:solidFill>
                <a:latin typeface="Arial"/>
                <a:ea typeface="Arial"/>
                <a:cs typeface="Arial"/>
                <a:sym typeface="Arial"/>
              </a:rPr>
              <a:t> Back Parking Lot</a:t>
            </a:r>
            <a:endParaRPr b="1" i="1" sz="1400">
              <a:solidFill>
                <a:srgbClr val="222222"/>
              </a:solidFill>
              <a:latin typeface="Arial"/>
              <a:ea typeface="Arial"/>
              <a:cs typeface="Arial"/>
              <a:sym typeface="Arial"/>
            </a:endParaRPr>
          </a:p>
          <a:p>
            <a:pPr indent="0" lvl="0" marL="0" rtl="0" algn="l">
              <a:lnSpc>
                <a:spcPct val="115384"/>
              </a:lnSpc>
              <a:spcBef>
                <a:spcPts val="1400"/>
              </a:spcBef>
              <a:spcAft>
                <a:spcPts val="0"/>
              </a:spcAft>
              <a:buClr>
                <a:schemeClr val="dk1"/>
              </a:buClr>
              <a:buSzPts val="1100"/>
              <a:buFont typeface="Arial"/>
              <a:buNone/>
            </a:pPr>
            <a:r>
              <a:rPr b="1" i="1" lang="en-US" sz="1400">
                <a:solidFill>
                  <a:srgbClr val="222222"/>
                </a:solidFill>
                <a:latin typeface="Arial"/>
                <a:ea typeface="Arial"/>
                <a:cs typeface="Arial"/>
                <a:sym typeface="Arial"/>
              </a:rPr>
              <a:t>What to Bring: CLASS B!, Bike helmets, flashlight/headlamp, jacket, long pants, closed-toed shoes, and water</a:t>
            </a:r>
            <a:endParaRPr b="1" i="1" sz="1400">
              <a:solidFill>
                <a:srgbClr val="222222"/>
              </a:solidFill>
              <a:latin typeface="Arial"/>
              <a:ea typeface="Arial"/>
              <a:cs typeface="Arial"/>
              <a:sym typeface="Arial"/>
            </a:endParaRPr>
          </a:p>
          <a:p>
            <a:pPr indent="0" lvl="0" marL="0" rtl="0" algn="l">
              <a:lnSpc>
                <a:spcPct val="115384"/>
              </a:lnSpc>
              <a:spcBef>
                <a:spcPts val="1400"/>
              </a:spcBef>
              <a:spcAft>
                <a:spcPts val="0"/>
              </a:spcAft>
              <a:buClr>
                <a:schemeClr val="dk1"/>
              </a:buClr>
              <a:buSzPts val="1100"/>
              <a:buFont typeface="Arial"/>
              <a:buNone/>
            </a:pPr>
            <a:r>
              <a:rPr b="1" i="1" lang="en-US" sz="1400">
                <a:solidFill>
                  <a:srgbClr val="222222"/>
                </a:solidFill>
                <a:latin typeface="Arial"/>
                <a:ea typeface="Arial"/>
                <a:cs typeface="Arial"/>
                <a:sym typeface="Arial"/>
              </a:rPr>
              <a:t>T941 Scouts will help power AOL Scout drivers as they race on a loop track around the parking lot trying to log the fastest time while parents can learn more about Troop 941 and the transition to Scouts BSA. For questions, email Patrick Markel at </a:t>
            </a:r>
            <a:r>
              <a:rPr b="1" i="1" lang="en-US" sz="1400">
                <a:solidFill>
                  <a:srgbClr val="3C61AA"/>
                </a:solidFill>
                <a:latin typeface="Arial"/>
                <a:ea typeface="Arial"/>
                <a:cs typeface="Arial"/>
                <a:sym typeface="Arial"/>
              </a:rPr>
              <a:t>scoutmaster@troop941.org</a:t>
            </a:r>
            <a:r>
              <a:rPr b="1" i="1" lang="en-US" sz="1400">
                <a:solidFill>
                  <a:srgbClr val="222222"/>
                </a:solidFill>
                <a:latin typeface="Arial"/>
                <a:ea typeface="Arial"/>
                <a:cs typeface="Arial"/>
                <a:sym typeface="Arial"/>
              </a:rPr>
              <a:t> or </a:t>
            </a:r>
            <a:r>
              <a:rPr b="1" i="1" lang="en-US" sz="1400">
                <a:solidFill>
                  <a:srgbClr val="3C61AA"/>
                </a:solidFill>
                <a:latin typeface="Arial"/>
                <a:ea typeface="Arial"/>
                <a:cs typeface="Arial"/>
                <a:sym typeface="Arial"/>
              </a:rPr>
              <a:t>markelpatrick@troop941.org</a:t>
            </a:r>
            <a:r>
              <a:rPr b="1" i="1" lang="en-US" sz="1400">
                <a:solidFill>
                  <a:srgbClr val="222222"/>
                </a:solidFill>
                <a:latin typeface="Arial"/>
                <a:ea typeface="Arial"/>
                <a:cs typeface="Arial"/>
                <a:sym typeface="Arial"/>
              </a:rPr>
              <a:t>.</a:t>
            </a:r>
            <a:endParaRPr b="1" i="1" sz="1400">
              <a:solidFill>
                <a:srgbClr val="222222"/>
              </a:solidFill>
              <a:latin typeface="Arial"/>
              <a:ea typeface="Arial"/>
              <a:cs typeface="Arial"/>
              <a:sym typeface="Arial"/>
            </a:endParaRPr>
          </a:p>
          <a:p>
            <a:pPr indent="0" lvl="0" marL="0" rtl="0" algn="ctr">
              <a:lnSpc>
                <a:spcPct val="100000"/>
              </a:lnSpc>
              <a:spcBef>
                <a:spcPts val="400"/>
              </a:spcBef>
              <a:spcAft>
                <a:spcPts val="0"/>
              </a:spcAft>
              <a:buSzPts val="1800"/>
              <a:buNone/>
            </a:pPr>
            <a:r>
              <a:t/>
            </a:r>
            <a:endParaRPr b="1" sz="3800">
              <a:solidFill>
                <a:srgbClr val="C00000"/>
              </a:solidFill>
            </a:endParaRPr>
          </a:p>
          <a:p>
            <a:pPr indent="0" lvl="0" marL="0" rtl="0" algn="ctr">
              <a:lnSpc>
                <a:spcPct val="100000"/>
              </a:lnSpc>
              <a:spcBef>
                <a:spcPts val="360"/>
              </a:spcBef>
              <a:spcAft>
                <a:spcPts val="0"/>
              </a:spcAft>
              <a:buSzPts val="1800"/>
              <a:buNone/>
            </a:pPr>
            <a:r>
              <a:t/>
            </a:r>
            <a:endParaRPr b="1" sz="3300"/>
          </a:p>
          <a:p>
            <a:pPr indent="0" lvl="0" marL="0" rtl="0" algn="l">
              <a:lnSpc>
                <a:spcPct val="100000"/>
              </a:lnSpc>
              <a:spcBef>
                <a:spcPts val="360"/>
              </a:spcBef>
              <a:spcAft>
                <a:spcPts val="0"/>
              </a:spcAft>
              <a:buSzPts val="1800"/>
              <a:buNone/>
            </a:pPr>
            <a:r>
              <a:t/>
            </a:r>
            <a:endParaRPr b="1" sz="3000">
              <a:solidFill>
                <a:srgbClr val="C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b82bfe0ab0_0_49"/>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Troop 924 - Monkey Bridge</a:t>
            </a:r>
            <a:endParaRPr/>
          </a:p>
        </p:txBody>
      </p:sp>
      <p:sp>
        <p:nvSpPr>
          <p:cNvPr id="306" name="Google Shape;306;g3b82bfe0ab0_0_49"/>
          <p:cNvSpPr txBox="1"/>
          <p:nvPr>
            <p:ph idx="1" type="body"/>
          </p:nvPr>
        </p:nvSpPr>
        <p:spPr>
          <a:xfrm>
            <a:off x="0" y="1200150"/>
            <a:ext cx="9144000" cy="3696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400"/>
              </a:spcBef>
              <a:spcAft>
                <a:spcPts val="0"/>
              </a:spcAft>
              <a:buSzPts val="1100"/>
              <a:buNone/>
            </a:pPr>
            <a:r>
              <a:rPr lang="en-US" sz="1450">
                <a:solidFill>
                  <a:srgbClr val="5F5F5F"/>
                </a:solidFill>
                <a:latin typeface="Arial"/>
                <a:ea typeface="Arial"/>
                <a:cs typeface="Arial"/>
                <a:sym typeface="Arial"/>
              </a:rPr>
              <a:t>Troop 924 is proud to host the construction of a Monkey Bridge to showcase Scout Pioneering Skills.</a:t>
            </a:r>
            <a:endParaRPr sz="1450">
              <a:solidFill>
                <a:srgbClr val="5F5F5F"/>
              </a:solidFill>
              <a:latin typeface="Arial"/>
              <a:ea typeface="Arial"/>
              <a:cs typeface="Arial"/>
              <a:sym typeface="Arial"/>
            </a:endParaRPr>
          </a:p>
          <a:p>
            <a:pPr indent="0" lvl="0" marL="0" rtl="0" algn="l">
              <a:lnSpc>
                <a:spcPct val="100000"/>
              </a:lnSpc>
              <a:spcBef>
                <a:spcPts val="1400"/>
              </a:spcBef>
              <a:spcAft>
                <a:spcPts val="0"/>
              </a:spcAft>
              <a:buSzPts val="1100"/>
              <a:buNone/>
            </a:pPr>
            <a:r>
              <a:rPr b="1" lang="en-US" sz="1450">
                <a:solidFill>
                  <a:srgbClr val="5F5F5F"/>
                </a:solidFill>
                <a:latin typeface="Arial"/>
                <a:ea typeface="Arial"/>
                <a:cs typeface="Arial"/>
                <a:sym typeface="Arial"/>
              </a:rPr>
              <a:t>When</a:t>
            </a:r>
            <a:r>
              <a:rPr lang="en-US" sz="1450">
                <a:solidFill>
                  <a:srgbClr val="5F5F5F"/>
                </a:solidFill>
                <a:latin typeface="Arial"/>
                <a:ea typeface="Arial"/>
                <a:cs typeface="Arial"/>
                <a:sym typeface="Arial"/>
              </a:rPr>
              <a:t>: Saturday, January 24th – 11:00 to 12 noon Enjoy the Bridge and Troop provided Pizza Lunch, Pizza!</a:t>
            </a:r>
            <a:endParaRPr sz="1450">
              <a:solidFill>
                <a:srgbClr val="5F5F5F"/>
              </a:solidFill>
              <a:latin typeface="Arial"/>
              <a:ea typeface="Arial"/>
              <a:cs typeface="Arial"/>
              <a:sym typeface="Arial"/>
            </a:endParaRPr>
          </a:p>
          <a:p>
            <a:pPr indent="0" lvl="0" marL="0" rtl="0" algn="l">
              <a:lnSpc>
                <a:spcPct val="100000"/>
              </a:lnSpc>
              <a:spcBef>
                <a:spcPts val="1400"/>
              </a:spcBef>
              <a:spcAft>
                <a:spcPts val="0"/>
              </a:spcAft>
              <a:buSzPts val="1100"/>
              <a:buNone/>
            </a:pPr>
            <a:r>
              <a:rPr b="1" lang="en-US" sz="1450">
                <a:solidFill>
                  <a:srgbClr val="5F5F5F"/>
                </a:solidFill>
                <a:latin typeface="Arial"/>
                <a:ea typeface="Arial"/>
                <a:cs typeface="Arial"/>
                <a:sym typeface="Arial"/>
              </a:rPr>
              <a:t>Where</a:t>
            </a:r>
            <a:r>
              <a:rPr lang="en-US" sz="1450">
                <a:solidFill>
                  <a:srgbClr val="5F5F5F"/>
                </a:solidFill>
                <a:latin typeface="Arial"/>
                <a:ea typeface="Arial"/>
                <a:cs typeface="Arial"/>
                <a:sym typeface="Arial"/>
              </a:rPr>
              <a:t>: 501 Daisyfield Dr, Livermore, CA (In the Arroyo, just south of Hagemann Park)</a:t>
            </a:r>
            <a:endParaRPr sz="1450">
              <a:solidFill>
                <a:srgbClr val="5F5F5F"/>
              </a:solidFill>
              <a:latin typeface="Arial"/>
              <a:ea typeface="Arial"/>
              <a:cs typeface="Arial"/>
              <a:sym typeface="Arial"/>
            </a:endParaRPr>
          </a:p>
          <a:p>
            <a:pPr indent="0" lvl="0" marL="0" rtl="0" algn="l">
              <a:lnSpc>
                <a:spcPct val="100000"/>
              </a:lnSpc>
              <a:spcBef>
                <a:spcPts val="1400"/>
              </a:spcBef>
              <a:spcAft>
                <a:spcPts val="0"/>
              </a:spcAft>
              <a:buSzPts val="1100"/>
              <a:buNone/>
            </a:pPr>
            <a:r>
              <a:rPr b="1" lang="en-US" sz="1450">
                <a:solidFill>
                  <a:srgbClr val="5F5F5F"/>
                </a:solidFill>
                <a:latin typeface="Arial"/>
                <a:ea typeface="Arial"/>
                <a:cs typeface="Arial"/>
                <a:sym typeface="Arial"/>
              </a:rPr>
              <a:t>Who</a:t>
            </a:r>
            <a:r>
              <a:rPr lang="en-US" sz="1450">
                <a:solidFill>
                  <a:srgbClr val="5F5F5F"/>
                </a:solidFill>
                <a:latin typeface="Arial"/>
                <a:ea typeface="Arial"/>
                <a:cs typeface="Arial"/>
                <a:sym typeface="Arial"/>
              </a:rPr>
              <a:t>: T924 Scouts will construct the bridge, Scouts, Cub Scouts, friends and siblings are invited 11 am to 12 noon.</a:t>
            </a:r>
            <a:endParaRPr sz="1450">
              <a:solidFill>
                <a:srgbClr val="5F5F5F"/>
              </a:solidFill>
              <a:latin typeface="Arial"/>
              <a:ea typeface="Arial"/>
              <a:cs typeface="Arial"/>
              <a:sym typeface="Arial"/>
            </a:endParaRPr>
          </a:p>
          <a:p>
            <a:pPr indent="0" lvl="0" marL="0" rtl="0" algn="l">
              <a:lnSpc>
                <a:spcPct val="100000"/>
              </a:lnSpc>
              <a:spcBef>
                <a:spcPts val="1400"/>
              </a:spcBef>
              <a:spcAft>
                <a:spcPts val="0"/>
              </a:spcAft>
              <a:buSzPts val="1100"/>
              <a:buNone/>
            </a:pPr>
            <a:r>
              <a:rPr b="1" lang="en-US" sz="1450">
                <a:solidFill>
                  <a:srgbClr val="5F5F5F"/>
                </a:solidFill>
                <a:latin typeface="Arial"/>
                <a:ea typeface="Arial"/>
                <a:cs typeface="Arial"/>
                <a:sym typeface="Arial"/>
              </a:rPr>
              <a:t>Why</a:t>
            </a:r>
            <a:r>
              <a:rPr lang="en-US" sz="1450">
                <a:solidFill>
                  <a:srgbClr val="5F5F5F"/>
                </a:solidFill>
                <a:latin typeface="Arial"/>
                <a:ea typeface="Arial"/>
                <a:cs typeface="Arial"/>
                <a:sym typeface="Arial"/>
              </a:rPr>
              <a:t>: The Scouts will use knots and other skills to construct a bridge, then the brave will cross the bridge.</a:t>
            </a:r>
            <a:endParaRPr sz="1450">
              <a:solidFill>
                <a:srgbClr val="5F5F5F"/>
              </a:solidFill>
              <a:latin typeface="Arial"/>
              <a:ea typeface="Arial"/>
              <a:cs typeface="Arial"/>
              <a:sym typeface="Arial"/>
            </a:endParaRPr>
          </a:p>
          <a:p>
            <a:pPr indent="0" lvl="0" marL="0" rtl="0" algn="l">
              <a:lnSpc>
                <a:spcPct val="100000"/>
              </a:lnSpc>
              <a:spcBef>
                <a:spcPts val="1400"/>
              </a:spcBef>
              <a:spcAft>
                <a:spcPts val="0"/>
              </a:spcAft>
              <a:buSzPts val="1100"/>
              <a:buNone/>
            </a:pPr>
            <a:r>
              <a:rPr b="1" lang="en-US" sz="1450">
                <a:solidFill>
                  <a:srgbClr val="5F5F5F"/>
                </a:solidFill>
                <a:latin typeface="Arial"/>
                <a:ea typeface="Arial"/>
                <a:cs typeface="Arial"/>
                <a:sym typeface="Arial"/>
              </a:rPr>
              <a:t>Details</a:t>
            </a:r>
            <a:r>
              <a:rPr lang="en-US" sz="1450">
                <a:solidFill>
                  <a:srgbClr val="5F5F5F"/>
                </a:solidFill>
                <a:latin typeface="Arial"/>
                <a:ea typeface="Arial"/>
                <a:cs typeface="Arial"/>
                <a:sym typeface="Arial"/>
              </a:rPr>
              <a:t>: We will be down in the Arroyo, just south of the address. There is a gravel trail leading down to the paved trail and an opening on either side of the creek bed. Please wear a Class B uniform and wear shoes you don’t mind getting muddy, bring gloves if you desire.</a:t>
            </a:r>
            <a:endParaRPr sz="1450">
              <a:solidFill>
                <a:srgbClr val="5F5F5F"/>
              </a:solidFill>
              <a:latin typeface="Arial"/>
              <a:ea typeface="Arial"/>
              <a:cs typeface="Arial"/>
              <a:sym typeface="Arial"/>
            </a:endParaRPr>
          </a:p>
          <a:p>
            <a:pPr indent="0" lvl="0" marL="0" rtl="0" algn="l">
              <a:lnSpc>
                <a:spcPct val="115384"/>
              </a:lnSpc>
              <a:spcBef>
                <a:spcPts val="1400"/>
              </a:spcBef>
              <a:spcAft>
                <a:spcPts val="0"/>
              </a:spcAft>
              <a:buSzPts val="1100"/>
              <a:buNone/>
            </a:pPr>
            <a:r>
              <a:rPr lang="en-US" sz="1450">
                <a:solidFill>
                  <a:srgbClr val="5F5F5F"/>
                </a:solidFill>
                <a:latin typeface="Arial"/>
                <a:ea typeface="Arial"/>
                <a:cs typeface="Arial"/>
                <a:sym typeface="Arial"/>
              </a:rPr>
              <a:t>The T924 Scouts will have built the bridge across the Arroyo. Once it has been assessed for safety, we’ll let the brave and adventurous Cub Scouts cross it. </a:t>
            </a:r>
            <a:endParaRPr sz="1450">
              <a:solidFill>
                <a:srgbClr val="5F5F5F"/>
              </a:solidFill>
              <a:latin typeface="Arial"/>
              <a:ea typeface="Arial"/>
              <a:cs typeface="Arial"/>
              <a:sym typeface="Arial"/>
            </a:endParaRPr>
          </a:p>
          <a:p>
            <a:pPr indent="0" lvl="0" marL="0" rtl="0" algn="l">
              <a:lnSpc>
                <a:spcPct val="115384"/>
              </a:lnSpc>
              <a:spcBef>
                <a:spcPts val="1400"/>
              </a:spcBef>
              <a:spcAft>
                <a:spcPts val="0"/>
              </a:spcAft>
              <a:buSzPts val="1100"/>
              <a:buNone/>
            </a:pPr>
            <a:r>
              <a:t/>
            </a:r>
            <a:endParaRPr sz="1050">
              <a:solidFill>
                <a:srgbClr val="5F5F5F"/>
              </a:solidFill>
              <a:latin typeface="Arial"/>
              <a:ea typeface="Arial"/>
              <a:cs typeface="Arial"/>
              <a:sym typeface="Arial"/>
            </a:endParaRPr>
          </a:p>
          <a:p>
            <a:pPr indent="0" lvl="0" marL="0" rtl="0" algn="l">
              <a:lnSpc>
                <a:spcPct val="115384"/>
              </a:lnSpc>
              <a:spcBef>
                <a:spcPts val="1400"/>
              </a:spcBef>
              <a:spcAft>
                <a:spcPts val="0"/>
              </a:spcAft>
              <a:buSzPts val="1100"/>
              <a:buNone/>
            </a:pPr>
            <a:r>
              <a:t/>
            </a:r>
            <a:endParaRPr b="1" i="1" sz="1400">
              <a:solidFill>
                <a:srgbClr val="222222"/>
              </a:solidFill>
              <a:latin typeface="Arial"/>
              <a:ea typeface="Arial"/>
              <a:cs typeface="Arial"/>
              <a:sym typeface="Arial"/>
            </a:endParaRPr>
          </a:p>
          <a:p>
            <a:pPr indent="0" lvl="0" marL="0" rtl="0" algn="ctr">
              <a:lnSpc>
                <a:spcPct val="100000"/>
              </a:lnSpc>
              <a:spcBef>
                <a:spcPts val="400"/>
              </a:spcBef>
              <a:spcAft>
                <a:spcPts val="0"/>
              </a:spcAft>
              <a:buSzPts val="1800"/>
              <a:buNone/>
            </a:pPr>
            <a:r>
              <a:t/>
            </a:r>
            <a:endParaRPr b="1" sz="3800">
              <a:solidFill>
                <a:srgbClr val="C00000"/>
              </a:solidFill>
            </a:endParaRPr>
          </a:p>
          <a:p>
            <a:pPr indent="0" lvl="0" marL="0" rtl="0" algn="ctr">
              <a:lnSpc>
                <a:spcPct val="100000"/>
              </a:lnSpc>
              <a:spcBef>
                <a:spcPts val="360"/>
              </a:spcBef>
              <a:spcAft>
                <a:spcPts val="0"/>
              </a:spcAft>
              <a:buSzPts val="1800"/>
              <a:buNone/>
            </a:pPr>
            <a:r>
              <a:t/>
            </a:r>
            <a:endParaRPr b="1" sz="3300"/>
          </a:p>
          <a:p>
            <a:pPr indent="0" lvl="0" marL="0" rtl="0" algn="l">
              <a:lnSpc>
                <a:spcPct val="100000"/>
              </a:lnSpc>
              <a:spcBef>
                <a:spcPts val="360"/>
              </a:spcBef>
              <a:spcAft>
                <a:spcPts val="0"/>
              </a:spcAft>
              <a:buSzPts val="1800"/>
              <a:buNone/>
            </a:pPr>
            <a:r>
              <a:t/>
            </a:r>
            <a:endParaRPr b="1" sz="3000">
              <a:solidFill>
                <a:srgbClr val="C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2f361730e31_0_0"/>
          <p:cNvSpPr txBox="1"/>
          <p:nvPr>
            <p:ph idx="1" type="body"/>
          </p:nvPr>
        </p:nvSpPr>
        <p:spPr>
          <a:xfrm>
            <a:off x="3809650" y="1504950"/>
            <a:ext cx="4572000" cy="3190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b="1" lang="en-US" sz="3400">
                <a:solidFill>
                  <a:srgbClr val="980000"/>
                </a:solidFill>
              </a:rPr>
              <a:t>Aditya Bakhandi</a:t>
            </a:r>
            <a:endParaRPr b="1" sz="3400">
              <a:solidFill>
                <a:srgbClr val="980000"/>
              </a:solidFill>
            </a:endParaRPr>
          </a:p>
          <a:p>
            <a:pPr indent="0" lvl="0" marL="0" rtl="0" algn="l">
              <a:lnSpc>
                <a:spcPct val="100000"/>
              </a:lnSpc>
              <a:spcBef>
                <a:spcPts val="360"/>
              </a:spcBef>
              <a:spcAft>
                <a:spcPts val="0"/>
              </a:spcAft>
              <a:buSzPts val="1800"/>
              <a:buNone/>
            </a:pPr>
            <a:r>
              <a:rPr lang="en-US" sz="2400" u="sng">
                <a:solidFill>
                  <a:schemeClr val="hlink"/>
                </a:solidFill>
                <a:hlinkClick r:id="rId3"/>
              </a:rPr>
              <a:t>amazingadityab@gmail.com</a:t>
            </a:r>
            <a:endParaRPr sz="2400"/>
          </a:p>
          <a:p>
            <a:pPr indent="0" lvl="0" marL="0" rtl="0" algn="l">
              <a:lnSpc>
                <a:spcPct val="100000"/>
              </a:lnSpc>
              <a:spcBef>
                <a:spcPts val="360"/>
              </a:spcBef>
              <a:spcAft>
                <a:spcPts val="0"/>
              </a:spcAft>
              <a:buSzPts val="1800"/>
              <a:buNone/>
            </a:pPr>
            <a:r>
              <a:rPr lang="en-US" sz="2400"/>
              <a:t>Chapter Chief</a:t>
            </a:r>
            <a:endParaRPr sz="2400"/>
          </a:p>
          <a:p>
            <a:pPr indent="0" lvl="0" marL="0" rtl="0" algn="l">
              <a:lnSpc>
                <a:spcPct val="100000"/>
              </a:lnSpc>
              <a:spcBef>
                <a:spcPts val="360"/>
              </a:spcBef>
              <a:spcAft>
                <a:spcPts val="0"/>
              </a:spcAft>
              <a:buSzPts val="1800"/>
              <a:buNone/>
            </a:pPr>
            <a:r>
              <a:t/>
            </a:r>
            <a:endParaRPr sz="1900"/>
          </a:p>
          <a:p>
            <a:pPr indent="0" lvl="0" marL="0" rtl="0" algn="l">
              <a:lnSpc>
                <a:spcPct val="100000"/>
              </a:lnSpc>
              <a:spcBef>
                <a:spcPts val="360"/>
              </a:spcBef>
              <a:spcAft>
                <a:spcPts val="0"/>
              </a:spcAft>
              <a:buSzPts val="1800"/>
              <a:buNone/>
            </a:pPr>
            <a:r>
              <a:rPr b="1" lang="en-US" sz="3400">
                <a:solidFill>
                  <a:srgbClr val="980000"/>
                </a:solidFill>
              </a:rPr>
              <a:t>Shannon Carroll</a:t>
            </a:r>
            <a:endParaRPr b="1" sz="3400">
              <a:solidFill>
                <a:srgbClr val="980000"/>
              </a:solidFill>
            </a:endParaRPr>
          </a:p>
          <a:p>
            <a:pPr indent="0" lvl="0" marL="0" rtl="0" algn="l">
              <a:lnSpc>
                <a:spcPct val="100000"/>
              </a:lnSpc>
              <a:spcBef>
                <a:spcPts val="360"/>
              </a:spcBef>
              <a:spcAft>
                <a:spcPts val="0"/>
              </a:spcAft>
              <a:buSzPts val="1800"/>
              <a:buNone/>
            </a:pPr>
            <a:r>
              <a:rPr lang="en-US" sz="2400" u="sng">
                <a:solidFill>
                  <a:schemeClr val="hlink"/>
                </a:solidFill>
                <a:hlinkClick r:id="rId4"/>
              </a:rPr>
              <a:t>shannoncarrollggac@gmail.com</a:t>
            </a:r>
            <a:r>
              <a:rPr lang="en-US" sz="2400"/>
              <a:t>  Chapter Advisor</a:t>
            </a:r>
            <a:endParaRPr/>
          </a:p>
        </p:txBody>
      </p:sp>
      <p:pic>
        <p:nvPicPr>
          <p:cNvPr id="96" name="Google Shape;96;g2f361730e31_0_0"/>
          <p:cNvPicPr preferRelativeResize="0"/>
          <p:nvPr/>
        </p:nvPicPr>
        <p:blipFill rotWithShape="1">
          <a:blip r:embed="rId5">
            <a:alphaModFix/>
          </a:blip>
          <a:srcRect b="0" l="0" r="0" t="0"/>
          <a:stretch/>
        </p:blipFill>
        <p:spPr>
          <a:xfrm>
            <a:off x="1314675" y="1604300"/>
            <a:ext cx="1912524" cy="1912524"/>
          </a:xfrm>
          <a:prstGeom prst="rect">
            <a:avLst/>
          </a:prstGeom>
          <a:noFill/>
          <a:ln>
            <a:noFill/>
          </a:ln>
        </p:spPr>
      </p:pic>
      <p:sp>
        <p:nvSpPr>
          <p:cNvPr id="97" name="Google Shape;97;g2f361730e31_0_0"/>
          <p:cNvSpPr txBox="1"/>
          <p:nvPr>
            <p:ph type="title"/>
          </p:nvPr>
        </p:nvSpPr>
        <p:spPr>
          <a:xfrm>
            <a:off x="457200" y="2476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Seunen Paschengink Contacts</a:t>
            </a:r>
            <a:endParaRPr/>
          </a:p>
        </p:txBody>
      </p:sp>
      <p:pic>
        <p:nvPicPr>
          <p:cNvPr id="98" name="Google Shape;98;g2f361730e31_0_0"/>
          <p:cNvPicPr preferRelativeResize="0"/>
          <p:nvPr/>
        </p:nvPicPr>
        <p:blipFill rotWithShape="1">
          <a:blip r:embed="rId6">
            <a:alphaModFix/>
          </a:blip>
          <a:srcRect b="0" l="0" r="0" t="0"/>
          <a:stretch/>
        </p:blipFill>
        <p:spPr>
          <a:xfrm>
            <a:off x="1248936" y="3620657"/>
            <a:ext cx="2044001" cy="922181"/>
          </a:xfrm>
          <a:prstGeom prst="rect">
            <a:avLst/>
          </a:prstGeom>
          <a:noFill/>
          <a:ln>
            <a:noFill/>
          </a:ln>
        </p:spPr>
      </p:pic>
      <p:sp>
        <p:nvSpPr>
          <p:cNvPr id="99" name="Google Shape;99;g2f361730e31_0_0"/>
          <p:cNvSpPr txBox="1"/>
          <p:nvPr/>
        </p:nvSpPr>
        <p:spPr>
          <a:xfrm>
            <a:off x="1054050" y="4646675"/>
            <a:ext cx="7035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en-US" sz="1400" u="none" cap="none" strike="noStrike">
                <a:solidFill>
                  <a:srgbClr val="FF0000"/>
                </a:solidFill>
                <a:latin typeface="Calibri"/>
                <a:ea typeface="Calibri"/>
                <a:cs typeface="Calibri"/>
                <a:sym typeface="Calibri"/>
              </a:rPr>
              <a:t>***please remember to use YPT protocol when communicating with youth members***</a:t>
            </a:r>
            <a:endParaRPr b="1" i="0" sz="1400" u="none" cap="none" strike="noStrike">
              <a:solidFill>
                <a:srgbClr val="FF0000"/>
              </a:solidFill>
              <a:latin typeface="Calibri"/>
              <a:ea typeface="Calibri"/>
              <a:cs typeface="Calibri"/>
              <a:sym typeface="Calibri"/>
            </a:endParaRPr>
          </a:p>
        </p:txBody>
      </p:sp>
      <p:sp>
        <p:nvSpPr>
          <p:cNvPr id="100" name="Google Shape;100;g2f361730e31_0_0"/>
          <p:cNvSpPr txBox="1"/>
          <p:nvPr/>
        </p:nvSpPr>
        <p:spPr>
          <a:xfrm>
            <a:off x="1514700" y="758550"/>
            <a:ext cx="61146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0" i="0" lang="en-US" sz="2100" u="sng" cap="none" strike="noStrike">
                <a:solidFill>
                  <a:schemeClr val="hlink"/>
                </a:solidFill>
                <a:latin typeface="Calibri"/>
                <a:ea typeface="Calibri"/>
                <a:cs typeface="Calibri"/>
                <a:sym typeface="Calibri"/>
                <a:hlinkClick r:id="rId7"/>
              </a:rPr>
              <a:t>https://yerbabuena.goldengatescouting.org/</a:t>
            </a:r>
            <a:r>
              <a:rPr b="0" i="0" lang="en-US" sz="2100" u="none" cap="none" strike="noStrike">
                <a:solidFill>
                  <a:schemeClr val="dk1"/>
                </a:solidFill>
                <a:latin typeface="Calibri"/>
                <a:ea typeface="Calibri"/>
                <a:cs typeface="Calibri"/>
                <a:sym typeface="Calibri"/>
              </a:rPr>
              <a:t> </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3b56bebbde2_0_248"/>
          <p:cNvSpPr txBox="1"/>
          <p:nvPr>
            <p:ph type="title"/>
          </p:nvPr>
        </p:nvSpPr>
        <p:spPr>
          <a:xfrm>
            <a:off x="823132" y="361367"/>
            <a:ext cx="74931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3200"/>
              <a:t>Twin Valley 1</a:t>
            </a:r>
            <a:r>
              <a:rPr baseline="30000" lang="en-US" sz="3200"/>
              <a:t>st</a:t>
            </a:r>
            <a:r>
              <a:rPr lang="en-US" sz="3200"/>
              <a:t> Annual AOL Trail to Troop </a:t>
            </a:r>
            <a:endParaRPr/>
          </a:p>
        </p:txBody>
      </p:sp>
      <p:pic>
        <p:nvPicPr>
          <p:cNvPr id="312" name="Google Shape;312;g3b56bebbde2_0_248"/>
          <p:cNvPicPr preferRelativeResize="0"/>
          <p:nvPr/>
        </p:nvPicPr>
        <p:blipFill rotWithShape="1">
          <a:blip r:embed="rId3">
            <a:alphaModFix/>
          </a:blip>
          <a:srcRect b="0" l="0" r="0" t="0"/>
          <a:stretch/>
        </p:blipFill>
        <p:spPr>
          <a:xfrm>
            <a:off x="748665" y="1183005"/>
            <a:ext cx="3394710" cy="3394710"/>
          </a:xfrm>
          <a:prstGeom prst="rect">
            <a:avLst/>
          </a:prstGeom>
          <a:solidFill>
            <a:srgbClr val="FFFFFF"/>
          </a:solidFill>
          <a:ln>
            <a:noFill/>
          </a:ln>
        </p:spPr>
      </p:pic>
      <p:sp>
        <p:nvSpPr>
          <p:cNvPr id="313" name="Google Shape;313;g3b56bebbde2_0_248"/>
          <p:cNvSpPr txBox="1"/>
          <p:nvPr>
            <p:ph idx="2" type="body"/>
          </p:nvPr>
        </p:nvSpPr>
        <p:spPr>
          <a:xfrm>
            <a:off x="4648200" y="1088825"/>
            <a:ext cx="3891600" cy="3550500"/>
          </a:xfrm>
          <a:prstGeom prst="rect">
            <a:avLst/>
          </a:prstGeom>
          <a:noFill/>
          <a:ln>
            <a:noFill/>
          </a:ln>
        </p:spPr>
        <p:txBody>
          <a:bodyPr anchorCtr="0" anchor="t" bIns="0" lIns="0" spcFirstLastPara="1" rIns="0" wrap="square" tIns="0">
            <a:spAutoFit/>
          </a:bodyPr>
          <a:lstStyle/>
          <a:p>
            <a:pPr indent="-444500" lvl="0" marL="457200" rtl="0" algn="l">
              <a:spcBef>
                <a:spcPts val="0"/>
              </a:spcBef>
              <a:spcAft>
                <a:spcPts val="0"/>
              </a:spcAft>
              <a:buClr>
                <a:srgbClr val="980000"/>
              </a:buClr>
              <a:buSzPts val="1800"/>
              <a:buFont typeface="Arial"/>
              <a:buChar char="•"/>
            </a:pPr>
            <a:r>
              <a:rPr lang="en-US" sz="1800"/>
              <a:t>October 2</a:t>
            </a:r>
            <a:r>
              <a:rPr baseline="30000" lang="en-US" sz="1800"/>
              <a:t>nd</a:t>
            </a:r>
            <a:r>
              <a:rPr lang="en-US" sz="1800"/>
              <a:t>- 4</a:t>
            </a:r>
            <a:r>
              <a:rPr baseline="30000" lang="en-US" sz="1800"/>
              <a:t>th</a:t>
            </a:r>
            <a:r>
              <a:rPr lang="en-US" sz="1800"/>
              <a:t> at RLM</a:t>
            </a:r>
            <a:endParaRPr sz="3000"/>
          </a:p>
          <a:p>
            <a:pPr indent="-444500" lvl="0" marL="457200" rtl="0" algn="l">
              <a:spcBef>
                <a:spcPts val="640"/>
              </a:spcBef>
              <a:spcAft>
                <a:spcPts val="0"/>
              </a:spcAft>
              <a:buClr>
                <a:srgbClr val="980000"/>
              </a:buClr>
              <a:buSzPts val="1800"/>
              <a:buFont typeface="Arial"/>
              <a:buChar char="•"/>
            </a:pPr>
            <a:r>
              <a:rPr lang="en-US" sz="1800"/>
              <a:t>Open to 200 AOL Scouts &amp; Parents (not a family camping event, have to be an AOL Scout to attend)</a:t>
            </a:r>
            <a:endParaRPr sz="3000"/>
          </a:p>
          <a:p>
            <a:pPr indent="-444500" lvl="0" marL="457200" rtl="0" algn="l">
              <a:spcBef>
                <a:spcPts val="640"/>
              </a:spcBef>
              <a:spcAft>
                <a:spcPts val="0"/>
              </a:spcAft>
              <a:buClr>
                <a:srgbClr val="980000"/>
              </a:buClr>
              <a:buSzPts val="1800"/>
              <a:buFont typeface="Arial"/>
              <a:buChar char="•"/>
            </a:pPr>
            <a:r>
              <a:rPr lang="en-US" sz="1800"/>
              <a:t>Cost $85 per participant</a:t>
            </a:r>
            <a:endParaRPr sz="3000"/>
          </a:p>
          <a:p>
            <a:pPr indent="-444500" lvl="0" marL="457200" rtl="0" algn="l">
              <a:spcBef>
                <a:spcPts val="640"/>
              </a:spcBef>
              <a:spcAft>
                <a:spcPts val="0"/>
              </a:spcAft>
              <a:buClr>
                <a:srgbClr val="980000"/>
              </a:buClr>
              <a:buSzPts val="1800"/>
              <a:buFont typeface="Arial"/>
              <a:buChar char="•"/>
            </a:pPr>
            <a:r>
              <a:rPr lang="en-US" sz="1800"/>
              <a:t>Registration opens 4/1 through 9/1 or until sells out</a:t>
            </a:r>
            <a:endParaRPr sz="3000"/>
          </a:p>
          <a:p>
            <a:pPr indent="-444500" lvl="0" marL="457200" rtl="0" algn="l">
              <a:spcBef>
                <a:spcPts val="640"/>
              </a:spcBef>
              <a:spcAft>
                <a:spcPts val="0"/>
              </a:spcAft>
              <a:buClr>
                <a:srgbClr val="980000"/>
              </a:buClr>
              <a:buSzPts val="1800"/>
              <a:buFont typeface="Arial"/>
              <a:buChar char="•"/>
            </a:pPr>
            <a:r>
              <a:rPr lang="en-US" sz="1800"/>
              <a:t>Looking for the following adult help</a:t>
            </a:r>
            <a:endParaRPr sz="3000"/>
          </a:p>
          <a:p>
            <a:pPr indent="-114300" lvl="1" marL="457200" rtl="0" algn="l">
              <a:spcBef>
                <a:spcPts val="0"/>
              </a:spcBef>
              <a:spcAft>
                <a:spcPts val="0"/>
              </a:spcAft>
              <a:buSzPts val="1800"/>
              <a:buChar char="•"/>
            </a:pPr>
            <a:r>
              <a:rPr lang="en-US" sz="1800"/>
              <a:t> BB Gun ROS &amp; Instructor</a:t>
            </a:r>
            <a:endParaRPr sz="1800"/>
          </a:p>
          <a:p>
            <a:pPr indent="-114300" lvl="1" marL="457200" rtl="0" algn="l">
              <a:spcBef>
                <a:spcPts val="0"/>
              </a:spcBef>
              <a:spcAft>
                <a:spcPts val="0"/>
              </a:spcAft>
              <a:buSzPts val="1800"/>
              <a:buChar char="•"/>
            </a:pPr>
            <a:r>
              <a:rPr lang="en-US" sz="1800"/>
              <a:t> Medic</a:t>
            </a:r>
            <a:endParaRPr sz="1800"/>
          </a:p>
          <a:p>
            <a:pPr indent="-304800" lvl="0" marL="457200" rtl="0" algn="l">
              <a:spcBef>
                <a:spcPts val="640"/>
              </a:spcBef>
              <a:spcAft>
                <a:spcPts val="0"/>
              </a:spcAft>
              <a:buClr>
                <a:srgbClr val="980000"/>
              </a:buClr>
              <a:buSzPts val="2400"/>
              <a:buFont typeface="Arial"/>
              <a:buNone/>
            </a:pPr>
            <a:r>
              <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3b56bebbde2_0_254"/>
          <p:cNvSpPr txBox="1"/>
          <p:nvPr>
            <p:ph type="title"/>
          </p:nvPr>
        </p:nvSpPr>
        <p:spPr>
          <a:xfrm>
            <a:off x="823132" y="361367"/>
            <a:ext cx="7493100" cy="431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800"/>
              <a:t>What event includes for AOL &amp; Their Parents</a:t>
            </a:r>
            <a:endParaRPr/>
          </a:p>
        </p:txBody>
      </p:sp>
      <p:sp>
        <p:nvSpPr>
          <p:cNvPr id="319" name="Google Shape;319;g3b56bebbde2_0_254"/>
          <p:cNvSpPr txBox="1"/>
          <p:nvPr>
            <p:ph idx="2" type="body"/>
          </p:nvPr>
        </p:nvSpPr>
        <p:spPr>
          <a:xfrm>
            <a:off x="4709160" y="1183005"/>
            <a:ext cx="3977700" cy="3530100"/>
          </a:xfrm>
          <a:prstGeom prst="rect">
            <a:avLst/>
          </a:prstGeom>
          <a:noFill/>
          <a:ln>
            <a:noFill/>
          </a:ln>
        </p:spPr>
        <p:txBody>
          <a:bodyPr anchorCtr="0" anchor="t" bIns="0" lIns="0" spcFirstLastPara="1" rIns="0" wrap="square" tIns="0">
            <a:spAutoFit/>
          </a:bodyPr>
          <a:lstStyle/>
          <a:p>
            <a:pPr indent="-457200" lvl="0" marL="457200" rtl="0" algn="l">
              <a:spcBef>
                <a:spcPts val="0"/>
              </a:spcBef>
              <a:spcAft>
                <a:spcPts val="0"/>
              </a:spcAft>
              <a:buClr>
                <a:srgbClr val="980000"/>
              </a:buClr>
              <a:buSzPts val="2000"/>
              <a:buFont typeface="Arial"/>
              <a:buChar char="•"/>
            </a:pPr>
            <a:r>
              <a:rPr lang="en-US" sz="2000"/>
              <a:t>Parents get to learn about the transition from Cubs to Troop</a:t>
            </a:r>
            <a:endParaRPr/>
          </a:p>
          <a:p>
            <a:pPr indent="-457200" lvl="0" marL="457200" rtl="0" algn="l">
              <a:spcBef>
                <a:spcPts val="640"/>
              </a:spcBef>
              <a:spcAft>
                <a:spcPts val="0"/>
              </a:spcAft>
              <a:buClr>
                <a:srgbClr val="980000"/>
              </a:buClr>
              <a:buSzPts val="2000"/>
              <a:buFont typeface="Arial"/>
              <a:buChar char="•"/>
            </a:pPr>
            <a:r>
              <a:rPr lang="en-US" sz="2000"/>
              <a:t>AOL get to mingle with Troop level Scouts</a:t>
            </a:r>
            <a:endParaRPr/>
          </a:p>
          <a:p>
            <a:pPr indent="-457200" lvl="0" marL="457200" rtl="0" algn="l">
              <a:spcBef>
                <a:spcPts val="640"/>
              </a:spcBef>
              <a:spcAft>
                <a:spcPts val="0"/>
              </a:spcAft>
              <a:buClr>
                <a:srgbClr val="980000"/>
              </a:buClr>
              <a:buSzPts val="2000"/>
              <a:buFont typeface="Arial"/>
              <a:buChar char="•"/>
            </a:pPr>
            <a:r>
              <a:rPr lang="en-US" sz="2000"/>
              <a:t>AOL get to earn (pins not supplied):</a:t>
            </a:r>
            <a:endParaRPr/>
          </a:p>
          <a:p>
            <a:pPr indent="-457200" lvl="1" marL="914400" rtl="0" algn="l">
              <a:spcBef>
                <a:spcPts val="560"/>
              </a:spcBef>
              <a:spcAft>
                <a:spcPts val="0"/>
              </a:spcAft>
              <a:buSzPts val="2000"/>
              <a:buFont typeface="Arial"/>
              <a:buChar char="•"/>
            </a:pPr>
            <a:r>
              <a:rPr lang="en-US" sz="2000"/>
              <a:t>Outdoor Adventure</a:t>
            </a:r>
            <a:endParaRPr/>
          </a:p>
          <a:p>
            <a:pPr indent="-457200" lvl="1" marL="914400" rtl="0" algn="l">
              <a:spcBef>
                <a:spcPts val="560"/>
              </a:spcBef>
              <a:spcAft>
                <a:spcPts val="0"/>
              </a:spcAft>
              <a:buSzPts val="2000"/>
              <a:buFont typeface="Arial"/>
              <a:buChar char="•"/>
            </a:pPr>
            <a:r>
              <a:rPr lang="en-US" sz="2000"/>
              <a:t>Bobcat</a:t>
            </a:r>
            <a:endParaRPr/>
          </a:p>
          <a:p>
            <a:pPr indent="-457200" lvl="1" marL="914400" rtl="0" algn="l">
              <a:spcBef>
                <a:spcPts val="560"/>
              </a:spcBef>
              <a:spcAft>
                <a:spcPts val="0"/>
              </a:spcAft>
              <a:buSzPts val="2000"/>
              <a:buFont typeface="Arial"/>
              <a:buChar char="•"/>
            </a:pPr>
            <a:r>
              <a:rPr lang="en-US" sz="2000"/>
              <a:t>First Aide</a:t>
            </a:r>
            <a:endParaRPr/>
          </a:p>
          <a:p>
            <a:pPr indent="-457200" lvl="1" marL="914400" rtl="0" algn="l">
              <a:spcBef>
                <a:spcPts val="560"/>
              </a:spcBef>
              <a:spcAft>
                <a:spcPts val="0"/>
              </a:spcAft>
              <a:buSzPts val="2000"/>
              <a:buFont typeface="Arial"/>
              <a:buChar char="•"/>
            </a:pPr>
            <a:r>
              <a:rPr lang="en-US" sz="2000"/>
              <a:t>BB Gun</a:t>
            </a:r>
            <a:endParaRPr/>
          </a:p>
        </p:txBody>
      </p:sp>
      <p:pic>
        <p:nvPicPr>
          <p:cNvPr id="320" name="Google Shape;320;g3b56bebbde2_0_254"/>
          <p:cNvPicPr preferRelativeResize="0"/>
          <p:nvPr/>
        </p:nvPicPr>
        <p:blipFill rotWithShape="1">
          <a:blip r:embed="rId3">
            <a:alphaModFix/>
          </a:blip>
          <a:srcRect b="0" l="0" r="0" t="0"/>
          <a:stretch/>
        </p:blipFill>
        <p:spPr>
          <a:xfrm>
            <a:off x="1066800" y="1584007"/>
            <a:ext cx="2209800" cy="2209800"/>
          </a:xfrm>
          <a:prstGeom prst="rect">
            <a:avLst/>
          </a:prstGeom>
          <a:noFill/>
          <a:ln>
            <a:noFill/>
          </a:ln>
        </p:spPr>
      </p:pic>
      <p:pic>
        <p:nvPicPr>
          <p:cNvPr id="321" name="Google Shape;321;g3b56bebbde2_0_254"/>
          <p:cNvPicPr preferRelativeResize="0"/>
          <p:nvPr/>
        </p:nvPicPr>
        <p:blipFill rotWithShape="1">
          <a:blip r:embed="rId3">
            <a:alphaModFix/>
          </a:blip>
          <a:srcRect b="0" l="0" r="0" t="0"/>
          <a:stretch/>
        </p:blipFill>
        <p:spPr>
          <a:xfrm>
            <a:off x="748665" y="1183005"/>
            <a:ext cx="3394710" cy="3394710"/>
          </a:xfrm>
          <a:prstGeom prst="rect">
            <a:avLst/>
          </a:prstGeom>
          <a:solidFill>
            <a:srgbClr val="FFFFFF"/>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3b56bebbde2_0_261"/>
          <p:cNvSpPr txBox="1"/>
          <p:nvPr>
            <p:ph type="title"/>
          </p:nvPr>
        </p:nvSpPr>
        <p:spPr>
          <a:xfrm>
            <a:off x="823132" y="361367"/>
            <a:ext cx="74931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a:t>What is covered at the event?</a:t>
            </a:r>
            <a:endParaRPr/>
          </a:p>
        </p:txBody>
      </p:sp>
      <p:pic>
        <p:nvPicPr>
          <p:cNvPr id="327" name="Google Shape;327;g3b56bebbde2_0_261"/>
          <p:cNvPicPr preferRelativeResize="0"/>
          <p:nvPr/>
        </p:nvPicPr>
        <p:blipFill rotWithShape="1">
          <a:blip r:embed="rId3">
            <a:alphaModFix/>
          </a:blip>
          <a:srcRect b="0" l="0" r="0" t="0"/>
          <a:stretch/>
        </p:blipFill>
        <p:spPr>
          <a:xfrm>
            <a:off x="748665" y="1183005"/>
            <a:ext cx="3394710" cy="3394710"/>
          </a:xfrm>
          <a:prstGeom prst="rect">
            <a:avLst/>
          </a:prstGeom>
          <a:solidFill>
            <a:srgbClr val="FFFFFF"/>
          </a:solidFill>
          <a:ln>
            <a:noFill/>
          </a:ln>
        </p:spPr>
      </p:pic>
      <p:sp>
        <p:nvSpPr>
          <p:cNvPr id="328" name="Google Shape;328;g3b56bebbde2_0_261"/>
          <p:cNvSpPr txBox="1"/>
          <p:nvPr>
            <p:ph idx="2" type="body"/>
          </p:nvPr>
        </p:nvSpPr>
        <p:spPr>
          <a:xfrm>
            <a:off x="4648200" y="1057327"/>
            <a:ext cx="3977700" cy="4740900"/>
          </a:xfrm>
          <a:prstGeom prst="rect">
            <a:avLst/>
          </a:prstGeom>
          <a:noFill/>
          <a:ln>
            <a:noFill/>
          </a:ln>
        </p:spPr>
        <p:txBody>
          <a:bodyPr anchorCtr="0" anchor="t" bIns="0" lIns="0" spcFirstLastPara="1" rIns="0" wrap="square" tIns="0">
            <a:spAutoFit/>
          </a:bodyPr>
          <a:lstStyle/>
          <a:p>
            <a:pPr indent="-457200" lvl="0" marL="457200" rtl="0" algn="l">
              <a:spcBef>
                <a:spcPts val="0"/>
              </a:spcBef>
              <a:spcAft>
                <a:spcPts val="0"/>
              </a:spcAft>
              <a:buClr>
                <a:srgbClr val="980000"/>
              </a:buClr>
              <a:buSzPts val="2000"/>
              <a:buFont typeface="Arial"/>
              <a:buChar char="•"/>
            </a:pPr>
            <a:r>
              <a:rPr lang="en-US" sz="2000"/>
              <a:t>Fun patch</a:t>
            </a:r>
            <a:endParaRPr/>
          </a:p>
          <a:p>
            <a:pPr indent="-457200" lvl="0" marL="457200" rtl="0" algn="l">
              <a:spcBef>
                <a:spcPts val="640"/>
              </a:spcBef>
              <a:spcAft>
                <a:spcPts val="0"/>
              </a:spcAft>
              <a:buClr>
                <a:srgbClr val="980000"/>
              </a:buClr>
              <a:buSzPts val="2000"/>
              <a:buFont typeface="Arial"/>
              <a:buChar char="•"/>
            </a:pPr>
            <a:r>
              <a:rPr lang="en-US" sz="2000"/>
              <a:t>Campsite (Blue Oak North &amp; South)</a:t>
            </a:r>
            <a:endParaRPr/>
          </a:p>
          <a:p>
            <a:pPr indent="-457200" lvl="0" marL="457200" rtl="0" algn="l">
              <a:spcBef>
                <a:spcPts val="640"/>
              </a:spcBef>
              <a:spcAft>
                <a:spcPts val="0"/>
              </a:spcAft>
              <a:buClr>
                <a:srgbClr val="980000"/>
              </a:buClr>
              <a:buSzPts val="2000"/>
              <a:buFont typeface="Arial"/>
              <a:buChar char="•"/>
            </a:pPr>
            <a:r>
              <a:rPr lang="en-US" sz="2000"/>
              <a:t>Meals on Saturday (B/L/D/Dessert) &amp; Sunday Breakfast (Friday is BYOD)</a:t>
            </a:r>
            <a:endParaRPr/>
          </a:p>
          <a:p>
            <a:pPr indent="-457200" lvl="0" marL="457200" rtl="0" algn="l">
              <a:spcBef>
                <a:spcPts val="640"/>
              </a:spcBef>
              <a:spcAft>
                <a:spcPts val="0"/>
              </a:spcAft>
              <a:buClr>
                <a:srgbClr val="980000"/>
              </a:buClr>
              <a:buSzPts val="2000"/>
              <a:buFont typeface="Arial"/>
              <a:buChar char="•"/>
            </a:pPr>
            <a:r>
              <a:rPr lang="en-US" sz="2000"/>
              <a:t>Pack list &amp; event guide will be sent out to attendees closer to the event</a:t>
            </a:r>
            <a:endParaRPr/>
          </a:p>
          <a:p>
            <a:pPr indent="-457200" lvl="0" marL="457200" rtl="0" algn="l">
              <a:spcBef>
                <a:spcPts val="640"/>
              </a:spcBef>
              <a:spcAft>
                <a:spcPts val="0"/>
              </a:spcAft>
              <a:buClr>
                <a:srgbClr val="980000"/>
              </a:buClr>
              <a:buSzPts val="2000"/>
              <a:buFont typeface="Arial"/>
              <a:buChar char="•"/>
            </a:pPr>
            <a:r>
              <a:rPr lang="en-US" sz="2000"/>
              <a:t>Contact Erin Storm with questions </a:t>
            </a:r>
            <a:r>
              <a:rPr b="0" lang="en-US" sz="2000"/>
              <a:t>tvggactrail2troop@gmail.com</a:t>
            </a:r>
            <a:endParaRPr sz="2000"/>
          </a:p>
          <a:p>
            <a:pPr indent="-304800" lvl="0" marL="457200" rtl="0" algn="l">
              <a:spcBef>
                <a:spcPts val="640"/>
              </a:spcBef>
              <a:spcAft>
                <a:spcPts val="0"/>
              </a:spcAft>
              <a:buClr>
                <a:srgbClr val="980000"/>
              </a:buClr>
              <a:buSzPts val="2400"/>
              <a:buFont typeface="Arial"/>
              <a:buNone/>
            </a:pPr>
            <a:r>
              <a:t/>
            </a:r>
            <a:endParaRPr sz="2400"/>
          </a:p>
          <a:p>
            <a:pPr indent="-241300" lvl="0" marL="457200" rtl="0" algn="l">
              <a:spcBef>
                <a:spcPts val="640"/>
              </a:spcBef>
              <a:spcAft>
                <a:spcPts val="0"/>
              </a:spcAft>
              <a:buClr>
                <a:srgbClr val="980000"/>
              </a:buClr>
              <a:buSzPts val="3400"/>
              <a:buFont typeface="Arial"/>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3b56bebbde2_0_38"/>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1400"/>
              <a:buNone/>
            </a:pPr>
            <a:r>
              <a:rPr lang="en-US"/>
              <a:t>Pinewood Derby / Blue &amp; Gold </a:t>
            </a:r>
            <a:endParaRPr/>
          </a:p>
        </p:txBody>
      </p:sp>
      <p:sp>
        <p:nvSpPr>
          <p:cNvPr id="335" name="Google Shape;335;g3b56bebbde2_0_38"/>
          <p:cNvSpPr txBox="1"/>
          <p:nvPr>
            <p:ph idx="1" type="body"/>
          </p:nvPr>
        </p:nvSpPr>
        <p:spPr>
          <a:xfrm>
            <a:off x="457200" y="1439000"/>
            <a:ext cx="8229600" cy="318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None/>
            </a:pPr>
            <a:r>
              <a:t/>
            </a:r>
            <a:endParaRPr/>
          </a:p>
          <a:p>
            <a:pPr indent="-342900" lvl="0" marL="457200" rtl="0" algn="l">
              <a:lnSpc>
                <a:spcPct val="100000"/>
              </a:lnSpc>
              <a:spcBef>
                <a:spcPts val="360"/>
              </a:spcBef>
              <a:spcAft>
                <a:spcPts val="0"/>
              </a:spcAft>
              <a:buSzPts val="1800"/>
              <a:buChar char="•"/>
            </a:pPr>
            <a:r>
              <a:rPr lang="en-US"/>
              <a:t>How do you make it special for your pack?</a:t>
            </a:r>
            <a:endParaRPr/>
          </a:p>
          <a:p>
            <a:pPr indent="-342900" lvl="0" marL="457200" rtl="0" algn="l">
              <a:lnSpc>
                <a:spcPct val="100000"/>
              </a:lnSpc>
              <a:spcBef>
                <a:spcPts val="0"/>
              </a:spcBef>
              <a:spcAft>
                <a:spcPts val="0"/>
              </a:spcAft>
              <a:buSzPts val="1800"/>
              <a:buChar char="•"/>
            </a:pPr>
            <a:r>
              <a:rPr lang="en-US"/>
              <a:t>What are your packs traditions?</a:t>
            </a:r>
            <a:endParaRPr/>
          </a:p>
          <a:p>
            <a:pPr indent="-342900" lvl="0" marL="457200" rtl="0" algn="l">
              <a:lnSpc>
                <a:spcPct val="100000"/>
              </a:lnSpc>
              <a:spcBef>
                <a:spcPts val="0"/>
              </a:spcBef>
              <a:spcAft>
                <a:spcPts val="0"/>
              </a:spcAft>
              <a:buSzPts val="1800"/>
              <a:buChar char="•"/>
            </a:pPr>
            <a:r>
              <a:rPr lang="en-US"/>
              <a:t>How do you celebrate your scouts?</a:t>
            </a:r>
            <a:endParaRPr/>
          </a:p>
          <a:p>
            <a:pPr indent="-342900" lvl="0" marL="457200" rtl="0" algn="l">
              <a:lnSpc>
                <a:spcPct val="100000"/>
              </a:lnSpc>
              <a:spcBef>
                <a:spcPts val="0"/>
              </a:spcBef>
              <a:spcAft>
                <a:spcPts val="0"/>
              </a:spcAft>
              <a:buSzPts val="1800"/>
              <a:buChar char="•"/>
            </a:pPr>
            <a:r>
              <a:rPr lang="en-US"/>
              <a:t>What is the best thing about your event?</a:t>
            </a:r>
            <a:endParaRPr/>
          </a:p>
          <a:p>
            <a:pPr indent="0" lvl="0" marL="0" rtl="0" algn="l">
              <a:lnSpc>
                <a:spcPct val="100000"/>
              </a:lnSpc>
              <a:spcBef>
                <a:spcPts val="360"/>
              </a:spcBef>
              <a:spcAft>
                <a:spcPts val="0"/>
              </a:spcAft>
              <a:buSzPts val="1800"/>
              <a:buNone/>
            </a:pPr>
            <a:r>
              <a:rPr lang="en-US"/>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3b56bebbde2_0_44"/>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Breakout</a:t>
            </a:r>
            <a:endParaRPr/>
          </a:p>
        </p:txBody>
      </p:sp>
      <p:sp>
        <p:nvSpPr>
          <p:cNvPr id="341" name="Google Shape;341;g3b56bebbde2_0_44"/>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BSA Scouts</a:t>
            </a:r>
            <a:endParaRPr/>
          </a:p>
        </p:txBody>
      </p:sp>
      <p:sp>
        <p:nvSpPr>
          <p:cNvPr id="342" name="Google Shape;342;g3b56bebbde2_0_4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3ba8cc39db2_2_0"/>
          <p:cNvSpPr/>
          <p:nvPr/>
        </p:nvSpPr>
        <p:spPr>
          <a:xfrm>
            <a:off x="1183" y="264232"/>
            <a:ext cx="8858100" cy="4983900"/>
          </a:xfrm>
          <a:prstGeom prst="rect">
            <a:avLst/>
          </a:prstGeom>
          <a:noFill/>
          <a:ln>
            <a:noFill/>
          </a:ln>
        </p:spPr>
        <p:txBody>
          <a:bodyPr anchorCtr="0" anchor="ctr" bIns="33225" lIns="66450" spcFirstLastPara="1" rIns="66450" wrap="square" tIns="33225">
            <a:noAutofit/>
          </a:bodyPr>
          <a:lstStyle/>
          <a:p>
            <a:pPr indent="0" lvl="0" marL="0" marR="0" rtl="0" algn="ctr">
              <a:spcBef>
                <a:spcPts val="0"/>
              </a:spcBef>
              <a:spcAft>
                <a:spcPts val="0"/>
              </a:spcAft>
              <a:buNone/>
            </a:pPr>
            <a:r>
              <a:t/>
            </a:r>
            <a:endParaRPr b="0" i="0" sz="1308" u="none" cap="none" strike="noStrike">
              <a:solidFill>
                <a:srgbClr val="FFFFFF"/>
              </a:solidFill>
              <a:latin typeface="Arial"/>
              <a:ea typeface="Arial"/>
              <a:cs typeface="Arial"/>
              <a:sym typeface="Arial"/>
            </a:endParaRPr>
          </a:p>
        </p:txBody>
      </p:sp>
      <p:sp>
        <p:nvSpPr>
          <p:cNvPr id="349" name="Google Shape;349;g3ba8cc39db2_2_0"/>
          <p:cNvSpPr txBox="1"/>
          <p:nvPr/>
        </p:nvSpPr>
        <p:spPr>
          <a:xfrm>
            <a:off x="177948" y="2052573"/>
            <a:ext cx="4480500" cy="1879200"/>
          </a:xfrm>
          <a:prstGeom prst="rect">
            <a:avLst/>
          </a:prstGeom>
          <a:noFill/>
          <a:ln>
            <a:noFill/>
          </a:ln>
        </p:spPr>
        <p:txBody>
          <a:bodyPr anchorCtr="0" anchor="t" bIns="33225" lIns="66450" spcFirstLastPara="1" rIns="66450" wrap="square" tIns="33225">
            <a:spAutoFit/>
          </a:bodyPr>
          <a:lstStyle/>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Who:</a:t>
            </a:r>
            <a:r>
              <a:rPr b="1" i="0" lang="en-US" sz="1308" u="none" cap="none" strike="noStrike">
                <a:solidFill>
                  <a:srgbClr val="595959"/>
                </a:solidFill>
                <a:latin typeface="Arial"/>
                <a:ea typeface="Arial"/>
                <a:cs typeface="Arial"/>
                <a:sym typeface="Arial"/>
              </a:rPr>
              <a:t>         </a:t>
            </a:r>
            <a:r>
              <a:rPr b="0" i="0" lang="en-US" sz="1308" u="none" cap="none" strike="noStrike">
                <a:solidFill>
                  <a:srgbClr val="595959"/>
                </a:solidFill>
                <a:latin typeface="Arial"/>
                <a:ea typeface="Arial"/>
                <a:cs typeface="Arial"/>
                <a:sym typeface="Arial"/>
              </a:rPr>
              <a:t>Provisional Scouts, aged 14-20</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What:</a:t>
            </a:r>
            <a:r>
              <a:rPr b="0" i="0" lang="en-US" sz="1308" u="none" cap="none" strike="noStrike">
                <a:solidFill>
                  <a:srgbClr val="595959"/>
                </a:solidFill>
                <a:latin typeface="Arial"/>
                <a:ea typeface="Arial"/>
                <a:cs typeface="Arial"/>
                <a:sym typeface="Arial"/>
              </a:rPr>
              <a:t>        Backpacking, canoeing, COPE, </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0" i="0" lang="en-US" sz="1308" u="none" cap="none" strike="noStrike">
                <a:solidFill>
                  <a:srgbClr val="595959"/>
                </a:solidFill>
                <a:latin typeface="Arial"/>
                <a:ea typeface="Arial"/>
                <a:cs typeface="Arial"/>
                <a:sym typeface="Arial"/>
              </a:rPr>
              <a:t>                   trail cooking, leadership devo</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When:</a:t>
            </a:r>
            <a:r>
              <a:rPr b="0" i="0" lang="en-US" sz="1308" u="none" cap="none" strike="noStrike">
                <a:solidFill>
                  <a:srgbClr val="595959"/>
                </a:solidFill>
                <a:latin typeface="Arial"/>
                <a:ea typeface="Arial"/>
                <a:cs typeface="Arial"/>
                <a:sym typeface="Arial"/>
              </a:rPr>
              <a:t>       July 5 – July 11</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Where:</a:t>
            </a:r>
            <a:r>
              <a:rPr b="0" i="0" lang="en-US" sz="1308" u="none" cap="none" strike="noStrike">
                <a:solidFill>
                  <a:srgbClr val="595959"/>
                </a:solidFill>
                <a:latin typeface="Arial"/>
                <a:ea typeface="Arial"/>
                <a:cs typeface="Arial"/>
                <a:sym typeface="Arial"/>
              </a:rPr>
              <a:t>      Camp Royaneh</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Cost:</a:t>
            </a:r>
            <a:r>
              <a:rPr b="0" i="0" lang="en-US" sz="1308" u="none" cap="none" strike="noStrike">
                <a:solidFill>
                  <a:srgbClr val="595959"/>
                </a:solidFill>
                <a:latin typeface="Arial"/>
                <a:ea typeface="Arial"/>
                <a:cs typeface="Arial"/>
                <a:sym typeface="Arial"/>
              </a:rPr>
              <a:t>         Same as camp, $815 </a:t>
            </a:r>
            <a:endParaRPr sz="1017"/>
          </a:p>
          <a:p>
            <a:pPr indent="0" lvl="0" marL="0" marR="0" rtl="0" algn="l">
              <a:spcBef>
                <a:spcPts val="0"/>
              </a:spcBef>
              <a:spcAft>
                <a:spcPts val="0"/>
              </a:spcAft>
              <a:buNone/>
            </a:pPr>
            <a:r>
              <a:rPr b="1" i="0" lang="en-US" sz="1308" u="sng" cap="none" strike="noStrike">
                <a:solidFill>
                  <a:srgbClr val="595959"/>
                </a:solidFill>
                <a:latin typeface="Arial"/>
                <a:ea typeface="Arial"/>
                <a:cs typeface="Arial"/>
                <a:sym typeface="Arial"/>
              </a:rPr>
              <a:t>Discount: </a:t>
            </a:r>
            <a:r>
              <a:rPr b="0" i="0" lang="en-US" sz="1308" u="none" cap="none" strike="noStrike">
                <a:solidFill>
                  <a:srgbClr val="595959"/>
                </a:solidFill>
                <a:latin typeface="Arial"/>
                <a:ea typeface="Arial"/>
                <a:cs typeface="Arial"/>
                <a:sym typeface="Arial"/>
              </a:rPr>
              <a:t>Half off for anyone attending a week of camp</a:t>
            </a:r>
            <a:endParaRPr b="0" sz="1308">
              <a:solidFill>
                <a:srgbClr val="000000"/>
              </a:solidFill>
              <a:latin typeface="Arial"/>
              <a:ea typeface="Arial"/>
              <a:cs typeface="Arial"/>
              <a:sym typeface="Arial"/>
            </a:endParaRPr>
          </a:p>
          <a:p>
            <a:pPr indent="0" lvl="0" marL="0" marR="0" rtl="0" algn="l">
              <a:spcBef>
                <a:spcPts val="0"/>
              </a:spcBef>
              <a:spcAft>
                <a:spcPts val="0"/>
              </a:spcAft>
              <a:buNone/>
            </a:pPr>
            <a:r>
              <a:rPr b="1" lang="en-US" sz="1308" u="sng">
                <a:solidFill>
                  <a:srgbClr val="595959"/>
                </a:solidFill>
                <a:latin typeface="Arial"/>
                <a:ea typeface="Arial"/>
                <a:cs typeface="Arial"/>
                <a:sym typeface="Arial"/>
              </a:rPr>
              <a:t>Questions:</a:t>
            </a:r>
            <a:r>
              <a:rPr b="1" lang="en-US" sz="1308">
                <a:solidFill>
                  <a:srgbClr val="595959"/>
                </a:solidFill>
                <a:latin typeface="Arial"/>
                <a:ea typeface="Arial"/>
                <a:cs typeface="Arial"/>
                <a:sym typeface="Arial"/>
              </a:rPr>
              <a:t> </a:t>
            </a:r>
            <a:r>
              <a:rPr lang="en-US" sz="1308">
                <a:solidFill>
                  <a:srgbClr val="595959"/>
                </a:solidFill>
                <a:latin typeface="Arial"/>
                <a:ea typeface="Arial"/>
                <a:cs typeface="Arial"/>
                <a:sym typeface="Arial"/>
              </a:rPr>
              <a:t>croraadventure@gmail.com</a:t>
            </a:r>
            <a:br>
              <a:rPr b="0" lang="en-US" sz="1308">
                <a:solidFill>
                  <a:srgbClr val="000000"/>
                </a:solidFill>
                <a:latin typeface="Arial"/>
                <a:ea typeface="Arial"/>
                <a:cs typeface="Arial"/>
                <a:sym typeface="Arial"/>
              </a:rPr>
            </a:br>
            <a:endParaRPr sz="1308">
              <a:solidFill>
                <a:srgbClr val="000000"/>
              </a:solidFill>
              <a:latin typeface="Arial"/>
              <a:ea typeface="Arial"/>
              <a:cs typeface="Arial"/>
              <a:sym typeface="Arial"/>
            </a:endParaRPr>
          </a:p>
        </p:txBody>
      </p:sp>
      <p:pic>
        <p:nvPicPr>
          <p:cNvPr id="350" name="Google Shape;350;g3ba8cc39db2_2_0"/>
          <p:cNvPicPr preferRelativeResize="0"/>
          <p:nvPr/>
        </p:nvPicPr>
        <p:blipFill rotWithShape="1">
          <a:blip r:embed="rId3">
            <a:alphaModFix/>
          </a:blip>
          <a:srcRect b="0" l="0" r="0" t="0"/>
          <a:stretch/>
        </p:blipFill>
        <p:spPr>
          <a:xfrm>
            <a:off x="302780" y="535798"/>
            <a:ext cx="5447805" cy="1246532"/>
          </a:xfrm>
          <a:prstGeom prst="rect">
            <a:avLst/>
          </a:prstGeom>
          <a:noFill/>
          <a:ln>
            <a:noFill/>
          </a:ln>
        </p:spPr>
      </p:pic>
      <p:pic>
        <p:nvPicPr>
          <p:cNvPr id="351" name="Google Shape;351;g3ba8cc39db2_2_0"/>
          <p:cNvPicPr preferRelativeResize="0"/>
          <p:nvPr/>
        </p:nvPicPr>
        <p:blipFill rotWithShape="1">
          <a:blip r:embed="rId4">
            <a:alphaModFix/>
          </a:blip>
          <a:srcRect b="0" l="0" r="0" t="0"/>
          <a:stretch/>
        </p:blipFill>
        <p:spPr>
          <a:xfrm>
            <a:off x="7216830" y="1896827"/>
            <a:ext cx="1361523" cy="1349421"/>
          </a:xfrm>
          <a:prstGeom prst="rect">
            <a:avLst/>
          </a:prstGeom>
          <a:noFill/>
          <a:ln>
            <a:noFill/>
          </a:ln>
        </p:spPr>
      </p:pic>
      <p:pic>
        <p:nvPicPr>
          <p:cNvPr descr="Instagram Logo png and symbol, meaning ..." id="352" name="Google Shape;352;g3ba8cc39db2_2_0"/>
          <p:cNvPicPr preferRelativeResize="0"/>
          <p:nvPr/>
        </p:nvPicPr>
        <p:blipFill rotWithShape="1">
          <a:blip r:embed="rId5">
            <a:alphaModFix/>
          </a:blip>
          <a:srcRect b="0" l="0" r="0" t="0"/>
          <a:stretch/>
        </p:blipFill>
        <p:spPr>
          <a:xfrm>
            <a:off x="7027717" y="377064"/>
            <a:ext cx="1739748" cy="1314926"/>
          </a:xfrm>
          <a:prstGeom prst="rect">
            <a:avLst/>
          </a:prstGeom>
          <a:noFill/>
          <a:ln>
            <a:noFill/>
          </a:ln>
        </p:spPr>
      </p:pic>
      <p:sp>
        <p:nvSpPr>
          <p:cNvPr id="353" name="Google Shape;353;g3ba8cc39db2_2_0"/>
          <p:cNvSpPr txBox="1"/>
          <p:nvPr/>
        </p:nvSpPr>
        <p:spPr>
          <a:xfrm>
            <a:off x="6945831" y="1561316"/>
            <a:ext cx="2198100" cy="671100"/>
          </a:xfrm>
          <a:prstGeom prst="rect">
            <a:avLst/>
          </a:prstGeom>
          <a:noFill/>
          <a:ln>
            <a:noFill/>
          </a:ln>
        </p:spPr>
        <p:txBody>
          <a:bodyPr anchorCtr="0" anchor="t" bIns="33225" lIns="66450" spcFirstLastPara="1" rIns="66450" wrap="square" tIns="33225">
            <a:spAutoFit/>
          </a:bodyPr>
          <a:lstStyle/>
          <a:p>
            <a:pPr indent="0" lvl="0" marL="0" marR="0" rtl="0" algn="l">
              <a:spcBef>
                <a:spcPts val="0"/>
              </a:spcBef>
              <a:spcAft>
                <a:spcPts val="0"/>
              </a:spcAft>
              <a:buClr>
                <a:srgbClr val="595959"/>
              </a:buClr>
              <a:buSzPts val="1308"/>
              <a:buFont typeface="Arial"/>
              <a:buNone/>
            </a:pPr>
            <a:r>
              <a:rPr lang="en-US" sz="1308">
                <a:solidFill>
                  <a:srgbClr val="595959"/>
                </a:solidFill>
                <a:latin typeface="Arial"/>
                <a:ea typeface="Arial"/>
                <a:cs typeface="Arial"/>
                <a:sym typeface="Arial"/>
              </a:rPr>
              <a:t>oceantoredwoodadventure</a:t>
            </a:r>
            <a:endParaRPr b="0" sz="1308">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8"/>
              <a:buFont typeface="Arial"/>
              <a:buNone/>
            </a:pPr>
            <a:br>
              <a:rPr b="0" lang="en-US" sz="1308">
                <a:solidFill>
                  <a:srgbClr val="000000"/>
                </a:solidFill>
                <a:latin typeface="Arial"/>
                <a:ea typeface="Arial"/>
                <a:cs typeface="Arial"/>
                <a:sym typeface="Arial"/>
              </a:rPr>
            </a:br>
            <a:endParaRPr sz="1308">
              <a:solidFill>
                <a:srgbClr val="000000"/>
              </a:solidFill>
              <a:latin typeface="Arial"/>
              <a:ea typeface="Arial"/>
              <a:cs typeface="Arial"/>
              <a:sym typeface="Arial"/>
            </a:endParaRPr>
          </a:p>
        </p:txBody>
      </p:sp>
      <p:sp>
        <p:nvSpPr>
          <p:cNvPr id="354" name="Google Shape;354;g3ba8cc39db2_2_0"/>
          <p:cNvSpPr txBox="1"/>
          <p:nvPr/>
        </p:nvSpPr>
        <p:spPr>
          <a:xfrm>
            <a:off x="6798478" y="3094238"/>
            <a:ext cx="2198100" cy="671100"/>
          </a:xfrm>
          <a:prstGeom prst="rect">
            <a:avLst/>
          </a:prstGeom>
          <a:noFill/>
          <a:ln>
            <a:noFill/>
          </a:ln>
        </p:spPr>
        <p:txBody>
          <a:bodyPr anchorCtr="0" anchor="t" bIns="33225" lIns="66450" spcFirstLastPara="1" rIns="66450" wrap="square" tIns="33225">
            <a:spAutoFit/>
          </a:bodyPr>
          <a:lstStyle/>
          <a:p>
            <a:pPr indent="0" lvl="0" marL="0" marR="0" rtl="0" algn="ctr">
              <a:spcBef>
                <a:spcPts val="0"/>
              </a:spcBef>
              <a:spcAft>
                <a:spcPts val="0"/>
              </a:spcAft>
              <a:buClr>
                <a:srgbClr val="595959"/>
              </a:buClr>
              <a:buSzPts val="1308"/>
              <a:buFont typeface="Arial"/>
              <a:buNone/>
            </a:pPr>
            <a:r>
              <a:rPr lang="en-US" sz="1308">
                <a:solidFill>
                  <a:srgbClr val="595959"/>
                </a:solidFill>
                <a:latin typeface="Arial"/>
                <a:ea typeface="Arial"/>
                <a:cs typeface="Arial"/>
                <a:sym typeface="Arial"/>
              </a:rPr>
              <a:t>Registration &amp; More Info</a:t>
            </a:r>
            <a:endParaRPr b="0" sz="1308">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8"/>
              <a:buFont typeface="Arial"/>
              <a:buNone/>
            </a:pPr>
            <a:br>
              <a:rPr b="0" lang="en-US" sz="1308">
                <a:solidFill>
                  <a:srgbClr val="000000"/>
                </a:solidFill>
                <a:latin typeface="Arial"/>
                <a:ea typeface="Arial"/>
                <a:cs typeface="Arial"/>
                <a:sym typeface="Arial"/>
              </a:rPr>
            </a:br>
            <a:endParaRPr sz="1308">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3b7f3ecf261_0_6"/>
          <p:cNvSpPr/>
          <p:nvPr/>
        </p:nvSpPr>
        <p:spPr>
          <a:xfrm>
            <a:off x="1183" y="264232"/>
            <a:ext cx="8858100" cy="4983900"/>
          </a:xfrm>
          <a:prstGeom prst="rect">
            <a:avLst/>
          </a:prstGeom>
          <a:noFill/>
          <a:ln>
            <a:noFill/>
          </a:ln>
        </p:spPr>
        <p:txBody>
          <a:bodyPr anchorCtr="0" anchor="ctr" bIns="33225" lIns="66450" spcFirstLastPara="1" rIns="66450" wrap="square" tIns="33225">
            <a:noAutofit/>
          </a:bodyPr>
          <a:lstStyle/>
          <a:p>
            <a:pPr indent="0" lvl="0" marL="0" marR="0" rtl="0" algn="ctr">
              <a:spcBef>
                <a:spcPts val="0"/>
              </a:spcBef>
              <a:spcAft>
                <a:spcPts val="0"/>
              </a:spcAft>
              <a:buNone/>
            </a:pPr>
            <a:r>
              <a:t/>
            </a:r>
            <a:endParaRPr b="0" i="0" sz="1308" u="none" cap="none" strike="noStrike">
              <a:solidFill>
                <a:srgbClr val="FFFFFF"/>
              </a:solidFill>
              <a:latin typeface="Arial"/>
              <a:ea typeface="Arial"/>
              <a:cs typeface="Arial"/>
              <a:sym typeface="Arial"/>
            </a:endParaRPr>
          </a:p>
        </p:txBody>
      </p:sp>
      <p:sp>
        <p:nvSpPr>
          <p:cNvPr id="361" name="Google Shape;361;g3b7f3ecf261_0_6"/>
          <p:cNvSpPr txBox="1"/>
          <p:nvPr/>
        </p:nvSpPr>
        <p:spPr>
          <a:xfrm>
            <a:off x="177948" y="2052573"/>
            <a:ext cx="4480500" cy="1879200"/>
          </a:xfrm>
          <a:prstGeom prst="rect">
            <a:avLst/>
          </a:prstGeom>
          <a:noFill/>
          <a:ln>
            <a:noFill/>
          </a:ln>
        </p:spPr>
        <p:txBody>
          <a:bodyPr anchorCtr="0" anchor="t" bIns="33225" lIns="66450" spcFirstLastPara="1" rIns="66450" wrap="square" tIns="33225">
            <a:spAutoFit/>
          </a:bodyPr>
          <a:lstStyle/>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Who:</a:t>
            </a:r>
            <a:r>
              <a:rPr b="1" i="0" lang="en-US" sz="1308" u="none" cap="none" strike="noStrike">
                <a:solidFill>
                  <a:srgbClr val="595959"/>
                </a:solidFill>
                <a:latin typeface="Arial"/>
                <a:ea typeface="Arial"/>
                <a:cs typeface="Arial"/>
                <a:sym typeface="Arial"/>
              </a:rPr>
              <a:t>         </a:t>
            </a:r>
            <a:r>
              <a:rPr b="0" i="0" lang="en-US" sz="1308" u="none" cap="none" strike="noStrike">
                <a:solidFill>
                  <a:srgbClr val="595959"/>
                </a:solidFill>
                <a:latin typeface="Arial"/>
                <a:ea typeface="Arial"/>
                <a:cs typeface="Arial"/>
                <a:sym typeface="Arial"/>
              </a:rPr>
              <a:t>Provisional Scouts, aged 14-20</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What:</a:t>
            </a:r>
            <a:r>
              <a:rPr b="0" i="0" lang="en-US" sz="1308" u="none" cap="none" strike="noStrike">
                <a:solidFill>
                  <a:srgbClr val="595959"/>
                </a:solidFill>
                <a:latin typeface="Arial"/>
                <a:ea typeface="Arial"/>
                <a:cs typeface="Arial"/>
                <a:sym typeface="Arial"/>
              </a:rPr>
              <a:t>        Backpacking, canoeing, COPE, </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0" i="0" lang="en-US" sz="1308" u="none" cap="none" strike="noStrike">
                <a:solidFill>
                  <a:srgbClr val="595959"/>
                </a:solidFill>
                <a:latin typeface="Arial"/>
                <a:ea typeface="Arial"/>
                <a:cs typeface="Arial"/>
                <a:sym typeface="Arial"/>
              </a:rPr>
              <a:t>                   trail cooking, leadership devo</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When:</a:t>
            </a:r>
            <a:r>
              <a:rPr b="0" i="0" lang="en-US" sz="1308" u="none" cap="none" strike="noStrike">
                <a:solidFill>
                  <a:srgbClr val="595959"/>
                </a:solidFill>
                <a:latin typeface="Arial"/>
                <a:ea typeface="Arial"/>
                <a:cs typeface="Arial"/>
                <a:sym typeface="Arial"/>
              </a:rPr>
              <a:t>       July 5 – July 11</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Where:</a:t>
            </a:r>
            <a:r>
              <a:rPr b="0" i="0" lang="en-US" sz="1308" u="none" cap="none" strike="noStrike">
                <a:solidFill>
                  <a:srgbClr val="595959"/>
                </a:solidFill>
                <a:latin typeface="Arial"/>
                <a:ea typeface="Arial"/>
                <a:cs typeface="Arial"/>
                <a:sym typeface="Arial"/>
              </a:rPr>
              <a:t>      Camp Royaneh</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Cost:</a:t>
            </a:r>
            <a:r>
              <a:rPr b="0" i="0" lang="en-US" sz="1308" u="none" cap="none" strike="noStrike">
                <a:solidFill>
                  <a:srgbClr val="595959"/>
                </a:solidFill>
                <a:latin typeface="Arial"/>
                <a:ea typeface="Arial"/>
                <a:cs typeface="Arial"/>
                <a:sym typeface="Arial"/>
              </a:rPr>
              <a:t>         Same as camp, $815 </a:t>
            </a:r>
            <a:endParaRPr sz="1017"/>
          </a:p>
          <a:p>
            <a:pPr indent="0" lvl="0" marL="0" marR="0" rtl="0" algn="l">
              <a:spcBef>
                <a:spcPts val="0"/>
              </a:spcBef>
              <a:spcAft>
                <a:spcPts val="0"/>
              </a:spcAft>
              <a:buNone/>
            </a:pPr>
            <a:r>
              <a:rPr b="1" i="0" lang="en-US" sz="1308" u="sng" cap="none" strike="noStrike">
                <a:solidFill>
                  <a:srgbClr val="595959"/>
                </a:solidFill>
                <a:latin typeface="Arial"/>
                <a:ea typeface="Arial"/>
                <a:cs typeface="Arial"/>
                <a:sym typeface="Arial"/>
              </a:rPr>
              <a:t>Discount: </a:t>
            </a:r>
            <a:r>
              <a:rPr b="0" i="0" lang="en-US" sz="1308" u="none" cap="none" strike="noStrike">
                <a:solidFill>
                  <a:srgbClr val="595959"/>
                </a:solidFill>
                <a:latin typeface="Arial"/>
                <a:ea typeface="Arial"/>
                <a:cs typeface="Arial"/>
                <a:sym typeface="Arial"/>
              </a:rPr>
              <a:t>Half off for anyone attending a week of camp</a:t>
            </a:r>
            <a:endParaRPr b="0" sz="1308">
              <a:solidFill>
                <a:srgbClr val="000000"/>
              </a:solidFill>
              <a:latin typeface="Arial"/>
              <a:ea typeface="Arial"/>
              <a:cs typeface="Arial"/>
              <a:sym typeface="Arial"/>
            </a:endParaRPr>
          </a:p>
          <a:p>
            <a:pPr indent="0" lvl="0" marL="0" marR="0" rtl="0" algn="l">
              <a:spcBef>
                <a:spcPts val="0"/>
              </a:spcBef>
              <a:spcAft>
                <a:spcPts val="0"/>
              </a:spcAft>
              <a:buNone/>
            </a:pPr>
            <a:r>
              <a:rPr b="1" lang="en-US" sz="1308" u="sng">
                <a:solidFill>
                  <a:srgbClr val="595959"/>
                </a:solidFill>
                <a:latin typeface="Arial"/>
                <a:ea typeface="Arial"/>
                <a:cs typeface="Arial"/>
                <a:sym typeface="Arial"/>
              </a:rPr>
              <a:t>Questions:</a:t>
            </a:r>
            <a:r>
              <a:rPr b="1" lang="en-US" sz="1308">
                <a:solidFill>
                  <a:srgbClr val="595959"/>
                </a:solidFill>
                <a:latin typeface="Arial"/>
                <a:ea typeface="Arial"/>
                <a:cs typeface="Arial"/>
                <a:sym typeface="Arial"/>
              </a:rPr>
              <a:t> </a:t>
            </a:r>
            <a:r>
              <a:rPr lang="en-US" sz="1308">
                <a:solidFill>
                  <a:srgbClr val="595959"/>
                </a:solidFill>
                <a:latin typeface="Arial"/>
                <a:ea typeface="Arial"/>
                <a:cs typeface="Arial"/>
                <a:sym typeface="Arial"/>
              </a:rPr>
              <a:t>croraadventure@gmail.com</a:t>
            </a:r>
            <a:br>
              <a:rPr b="0" lang="en-US" sz="1308">
                <a:solidFill>
                  <a:srgbClr val="000000"/>
                </a:solidFill>
                <a:latin typeface="Arial"/>
                <a:ea typeface="Arial"/>
                <a:cs typeface="Arial"/>
                <a:sym typeface="Arial"/>
              </a:rPr>
            </a:br>
            <a:endParaRPr sz="1308">
              <a:solidFill>
                <a:srgbClr val="000000"/>
              </a:solidFill>
              <a:latin typeface="Arial"/>
              <a:ea typeface="Arial"/>
              <a:cs typeface="Arial"/>
              <a:sym typeface="Arial"/>
            </a:endParaRPr>
          </a:p>
        </p:txBody>
      </p:sp>
      <p:pic>
        <p:nvPicPr>
          <p:cNvPr id="362" name="Google Shape;362;g3b7f3ecf261_0_6"/>
          <p:cNvPicPr preferRelativeResize="0"/>
          <p:nvPr/>
        </p:nvPicPr>
        <p:blipFill rotWithShape="1">
          <a:blip r:embed="rId3">
            <a:alphaModFix/>
          </a:blip>
          <a:srcRect b="0" l="0" r="0" t="0"/>
          <a:stretch/>
        </p:blipFill>
        <p:spPr>
          <a:xfrm>
            <a:off x="302780" y="535798"/>
            <a:ext cx="5447805" cy="1246532"/>
          </a:xfrm>
          <a:prstGeom prst="rect">
            <a:avLst/>
          </a:prstGeom>
          <a:noFill/>
          <a:ln>
            <a:noFill/>
          </a:ln>
        </p:spPr>
      </p:pic>
      <p:pic>
        <p:nvPicPr>
          <p:cNvPr id="363" name="Google Shape;363;g3b7f3ecf261_0_6"/>
          <p:cNvPicPr preferRelativeResize="0"/>
          <p:nvPr/>
        </p:nvPicPr>
        <p:blipFill rotWithShape="1">
          <a:blip r:embed="rId4">
            <a:alphaModFix/>
          </a:blip>
          <a:srcRect b="0" l="0" r="0" t="0"/>
          <a:stretch/>
        </p:blipFill>
        <p:spPr>
          <a:xfrm>
            <a:off x="7216830" y="1896827"/>
            <a:ext cx="1361523" cy="1349421"/>
          </a:xfrm>
          <a:prstGeom prst="rect">
            <a:avLst/>
          </a:prstGeom>
          <a:noFill/>
          <a:ln>
            <a:noFill/>
          </a:ln>
        </p:spPr>
      </p:pic>
      <p:pic>
        <p:nvPicPr>
          <p:cNvPr descr="Instagram Logo png and symbol, meaning ..." id="364" name="Google Shape;364;g3b7f3ecf261_0_6"/>
          <p:cNvPicPr preferRelativeResize="0"/>
          <p:nvPr/>
        </p:nvPicPr>
        <p:blipFill rotWithShape="1">
          <a:blip r:embed="rId5">
            <a:alphaModFix/>
          </a:blip>
          <a:srcRect b="0" l="0" r="0" t="0"/>
          <a:stretch/>
        </p:blipFill>
        <p:spPr>
          <a:xfrm>
            <a:off x="7027717" y="377064"/>
            <a:ext cx="1739748" cy="1314926"/>
          </a:xfrm>
          <a:prstGeom prst="rect">
            <a:avLst/>
          </a:prstGeom>
          <a:noFill/>
          <a:ln>
            <a:noFill/>
          </a:ln>
        </p:spPr>
      </p:pic>
      <p:sp>
        <p:nvSpPr>
          <p:cNvPr id="365" name="Google Shape;365;g3b7f3ecf261_0_6"/>
          <p:cNvSpPr txBox="1"/>
          <p:nvPr/>
        </p:nvSpPr>
        <p:spPr>
          <a:xfrm>
            <a:off x="6945831" y="1561316"/>
            <a:ext cx="2198100" cy="671100"/>
          </a:xfrm>
          <a:prstGeom prst="rect">
            <a:avLst/>
          </a:prstGeom>
          <a:noFill/>
          <a:ln>
            <a:noFill/>
          </a:ln>
        </p:spPr>
        <p:txBody>
          <a:bodyPr anchorCtr="0" anchor="t" bIns="33225" lIns="66450" spcFirstLastPara="1" rIns="66450" wrap="square" tIns="33225">
            <a:spAutoFit/>
          </a:bodyPr>
          <a:lstStyle/>
          <a:p>
            <a:pPr indent="0" lvl="0" marL="0" marR="0" rtl="0" algn="l">
              <a:spcBef>
                <a:spcPts val="0"/>
              </a:spcBef>
              <a:spcAft>
                <a:spcPts val="0"/>
              </a:spcAft>
              <a:buClr>
                <a:srgbClr val="595959"/>
              </a:buClr>
              <a:buSzPts val="1308"/>
              <a:buFont typeface="Arial"/>
              <a:buNone/>
            </a:pPr>
            <a:r>
              <a:rPr lang="en-US" sz="1308">
                <a:solidFill>
                  <a:srgbClr val="595959"/>
                </a:solidFill>
                <a:latin typeface="Arial"/>
                <a:ea typeface="Arial"/>
                <a:cs typeface="Arial"/>
                <a:sym typeface="Arial"/>
              </a:rPr>
              <a:t>oceantoredwoodadventure</a:t>
            </a:r>
            <a:endParaRPr b="0" sz="1308">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8"/>
              <a:buFont typeface="Arial"/>
              <a:buNone/>
            </a:pPr>
            <a:br>
              <a:rPr b="0" lang="en-US" sz="1308">
                <a:solidFill>
                  <a:srgbClr val="000000"/>
                </a:solidFill>
                <a:latin typeface="Arial"/>
                <a:ea typeface="Arial"/>
                <a:cs typeface="Arial"/>
                <a:sym typeface="Arial"/>
              </a:rPr>
            </a:br>
            <a:endParaRPr sz="1308">
              <a:solidFill>
                <a:srgbClr val="000000"/>
              </a:solidFill>
              <a:latin typeface="Arial"/>
              <a:ea typeface="Arial"/>
              <a:cs typeface="Arial"/>
              <a:sym typeface="Arial"/>
            </a:endParaRPr>
          </a:p>
        </p:txBody>
      </p:sp>
      <p:sp>
        <p:nvSpPr>
          <p:cNvPr id="366" name="Google Shape;366;g3b7f3ecf261_0_6"/>
          <p:cNvSpPr txBox="1"/>
          <p:nvPr/>
        </p:nvSpPr>
        <p:spPr>
          <a:xfrm>
            <a:off x="6798478" y="3094238"/>
            <a:ext cx="2198100" cy="671100"/>
          </a:xfrm>
          <a:prstGeom prst="rect">
            <a:avLst/>
          </a:prstGeom>
          <a:noFill/>
          <a:ln>
            <a:noFill/>
          </a:ln>
        </p:spPr>
        <p:txBody>
          <a:bodyPr anchorCtr="0" anchor="t" bIns="33225" lIns="66450" spcFirstLastPara="1" rIns="66450" wrap="square" tIns="33225">
            <a:spAutoFit/>
          </a:bodyPr>
          <a:lstStyle/>
          <a:p>
            <a:pPr indent="0" lvl="0" marL="0" marR="0" rtl="0" algn="ctr">
              <a:spcBef>
                <a:spcPts val="0"/>
              </a:spcBef>
              <a:spcAft>
                <a:spcPts val="0"/>
              </a:spcAft>
              <a:buClr>
                <a:srgbClr val="595959"/>
              </a:buClr>
              <a:buSzPts val="1308"/>
              <a:buFont typeface="Arial"/>
              <a:buNone/>
            </a:pPr>
            <a:r>
              <a:rPr lang="en-US" sz="1308">
                <a:solidFill>
                  <a:srgbClr val="595959"/>
                </a:solidFill>
                <a:latin typeface="Arial"/>
                <a:ea typeface="Arial"/>
                <a:cs typeface="Arial"/>
                <a:sym typeface="Arial"/>
              </a:rPr>
              <a:t>Registration &amp; More Info</a:t>
            </a:r>
            <a:endParaRPr b="0" sz="1308">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8"/>
              <a:buFont typeface="Arial"/>
              <a:buNone/>
            </a:pPr>
            <a:br>
              <a:rPr b="0" lang="en-US" sz="1308">
                <a:solidFill>
                  <a:srgbClr val="000000"/>
                </a:solidFill>
                <a:latin typeface="Arial"/>
                <a:ea typeface="Arial"/>
                <a:cs typeface="Arial"/>
                <a:sym typeface="Arial"/>
              </a:rPr>
            </a:br>
            <a:endParaRPr sz="1308">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g3b7f3ecf261_0_21"/>
          <p:cNvPicPr preferRelativeResize="0"/>
          <p:nvPr/>
        </p:nvPicPr>
        <p:blipFill rotWithShape="1">
          <a:blip r:embed="rId3">
            <a:alphaModFix/>
          </a:blip>
          <a:srcRect b="0" l="0" r="0" t="0"/>
          <a:stretch/>
        </p:blipFill>
        <p:spPr>
          <a:xfrm>
            <a:off x="6300" y="171050"/>
            <a:ext cx="3354826" cy="3110050"/>
          </a:xfrm>
          <a:prstGeom prst="rect">
            <a:avLst/>
          </a:prstGeom>
          <a:noFill/>
          <a:ln>
            <a:noFill/>
          </a:ln>
        </p:spPr>
      </p:pic>
      <p:pic>
        <p:nvPicPr>
          <p:cNvPr id="373" name="Google Shape;373;g3b7f3ecf261_0_21"/>
          <p:cNvPicPr preferRelativeResize="0"/>
          <p:nvPr/>
        </p:nvPicPr>
        <p:blipFill rotWithShape="1">
          <a:blip r:embed="rId4">
            <a:alphaModFix/>
          </a:blip>
          <a:srcRect b="0" l="0" r="0" t="0"/>
          <a:stretch/>
        </p:blipFill>
        <p:spPr>
          <a:xfrm>
            <a:off x="5543976" y="171050"/>
            <a:ext cx="3600025" cy="2953875"/>
          </a:xfrm>
          <a:prstGeom prst="rect">
            <a:avLst/>
          </a:prstGeom>
          <a:noFill/>
          <a:ln>
            <a:noFill/>
          </a:ln>
        </p:spPr>
      </p:pic>
      <p:pic>
        <p:nvPicPr>
          <p:cNvPr id="374" name="Google Shape;374;g3b7f3ecf261_0_21"/>
          <p:cNvPicPr preferRelativeResize="0"/>
          <p:nvPr/>
        </p:nvPicPr>
        <p:blipFill rotWithShape="1">
          <a:blip r:embed="rId5">
            <a:alphaModFix/>
          </a:blip>
          <a:srcRect b="0" l="0" r="0" t="0"/>
          <a:stretch/>
        </p:blipFill>
        <p:spPr>
          <a:xfrm>
            <a:off x="2781394" y="1901169"/>
            <a:ext cx="3720524" cy="3078725"/>
          </a:xfrm>
          <a:prstGeom prst="rect">
            <a:avLst/>
          </a:prstGeom>
          <a:noFill/>
          <a:ln>
            <a:noFill/>
          </a:ln>
        </p:spPr>
      </p:pic>
      <p:pic>
        <p:nvPicPr>
          <p:cNvPr id="375" name="Google Shape;375;g3b7f3ecf261_0_21"/>
          <p:cNvPicPr preferRelativeResize="0"/>
          <p:nvPr/>
        </p:nvPicPr>
        <p:blipFill rotWithShape="1">
          <a:blip r:embed="rId6">
            <a:alphaModFix/>
          </a:blip>
          <a:srcRect b="0" l="0" r="0" t="0"/>
          <a:stretch/>
        </p:blipFill>
        <p:spPr>
          <a:xfrm>
            <a:off x="7488599" y="3464621"/>
            <a:ext cx="1418356" cy="14057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g3b7f3ecf261_0_27"/>
          <p:cNvPicPr preferRelativeResize="0"/>
          <p:nvPr/>
        </p:nvPicPr>
        <p:blipFill rotWithShape="1">
          <a:blip r:embed="rId3">
            <a:alphaModFix/>
          </a:blip>
          <a:srcRect b="0" l="0" r="0" t="0"/>
          <a:stretch/>
        </p:blipFill>
        <p:spPr>
          <a:xfrm>
            <a:off x="0" y="182474"/>
            <a:ext cx="3923776" cy="3491275"/>
          </a:xfrm>
          <a:prstGeom prst="rect">
            <a:avLst/>
          </a:prstGeom>
          <a:noFill/>
          <a:ln>
            <a:noFill/>
          </a:ln>
        </p:spPr>
      </p:pic>
      <p:pic>
        <p:nvPicPr>
          <p:cNvPr id="382" name="Google Shape;382;g3b7f3ecf261_0_27"/>
          <p:cNvPicPr preferRelativeResize="0"/>
          <p:nvPr/>
        </p:nvPicPr>
        <p:blipFill rotWithShape="1">
          <a:blip r:embed="rId4">
            <a:alphaModFix/>
          </a:blip>
          <a:srcRect b="0" l="0" r="0" t="0"/>
          <a:stretch/>
        </p:blipFill>
        <p:spPr>
          <a:xfrm>
            <a:off x="5033225" y="182475"/>
            <a:ext cx="4078875" cy="3726849"/>
          </a:xfrm>
          <a:prstGeom prst="rect">
            <a:avLst/>
          </a:prstGeom>
          <a:noFill/>
          <a:ln>
            <a:noFill/>
          </a:ln>
        </p:spPr>
      </p:pic>
      <p:pic>
        <p:nvPicPr>
          <p:cNvPr id="383" name="Google Shape;383;g3b7f3ecf261_0_27"/>
          <p:cNvPicPr preferRelativeResize="0"/>
          <p:nvPr/>
        </p:nvPicPr>
        <p:blipFill rotWithShape="1">
          <a:blip r:embed="rId5">
            <a:alphaModFix/>
          </a:blip>
          <a:srcRect b="0" l="0" r="0" t="0"/>
          <a:stretch/>
        </p:blipFill>
        <p:spPr>
          <a:xfrm>
            <a:off x="2808561" y="2571750"/>
            <a:ext cx="3358200" cy="2427299"/>
          </a:xfrm>
          <a:prstGeom prst="rect">
            <a:avLst/>
          </a:prstGeom>
          <a:noFill/>
          <a:ln>
            <a:noFill/>
          </a:ln>
        </p:spPr>
      </p:pic>
      <p:pic>
        <p:nvPicPr>
          <p:cNvPr id="384" name="Google Shape;384;g3b7f3ecf261_0_27"/>
          <p:cNvPicPr preferRelativeResize="0"/>
          <p:nvPr/>
        </p:nvPicPr>
        <p:blipFill rotWithShape="1">
          <a:blip r:embed="rId6">
            <a:alphaModFix/>
          </a:blip>
          <a:srcRect b="0" l="0" r="0" t="0"/>
          <a:stretch/>
        </p:blipFill>
        <p:spPr>
          <a:xfrm>
            <a:off x="7973088" y="4028254"/>
            <a:ext cx="917554" cy="9093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3b56bebbde2_0_236"/>
          <p:cNvSpPr txBox="1"/>
          <p:nvPr>
            <p:ph type="title"/>
          </p:nvPr>
        </p:nvSpPr>
        <p:spPr>
          <a:xfrm>
            <a:off x="825457" y="390817"/>
            <a:ext cx="74931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a:t> Troop Help Needed</a:t>
            </a:r>
            <a:endParaRPr/>
          </a:p>
        </p:txBody>
      </p:sp>
      <p:pic>
        <p:nvPicPr>
          <p:cNvPr id="390" name="Google Shape;390;g3b56bebbde2_0_236"/>
          <p:cNvPicPr preferRelativeResize="0"/>
          <p:nvPr/>
        </p:nvPicPr>
        <p:blipFill rotWithShape="1">
          <a:blip r:embed="rId3">
            <a:alphaModFix/>
          </a:blip>
          <a:srcRect b="0" l="0" r="0" t="0"/>
          <a:stretch/>
        </p:blipFill>
        <p:spPr>
          <a:xfrm>
            <a:off x="748665" y="1183005"/>
            <a:ext cx="3394710" cy="3394710"/>
          </a:xfrm>
          <a:prstGeom prst="rect">
            <a:avLst/>
          </a:prstGeom>
          <a:solidFill>
            <a:srgbClr val="FFFFFF"/>
          </a:solidFill>
          <a:ln>
            <a:noFill/>
          </a:ln>
        </p:spPr>
      </p:pic>
      <p:sp>
        <p:nvSpPr>
          <p:cNvPr id="391" name="Google Shape;391;g3b56bebbde2_0_236"/>
          <p:cNvSpPr txBox="1"/>
          <p:nvPr>
            <p:ph idx="2" type="body"/>
          </p:nvPr>
        </p:nvSpPr>
        <p:spPr>
          <a:xfrm>
            <a:off x="4709160" y="1183005"/>
            <a:ext cx="3977700" cy="3755700"/>
          </a:xfrm>
          <a:prstGeom prst="rect">
            <a:avLst/>
          </a:prstGeom>
          <a:noFill/>
          <a:ln>
            <a:noFill/>
          </a:ln>
        </p:spPr>
        <p:txBody>
          <a:bodyPr anchorCtr="0" anchor="t" bIns="0" lIns="0" spcFirstLastPara="1" rIns="0" wrap="square" tIns="0">
            <a:spAutoFit/>
          </a:bodyPr>
          <a:lstStyle/>
          <a:p>
            <a:pPr indent="-457200" lvl="0" marL="457200" rtl="0" algn="l">
              <a:spcBef>
                <a:spcPts val="0"/>
              </a:spcBef>
              <a:spcAft>
                <a:spcPts val="0"/>
              </a:spcAft>
              <a:buClr>
                <a:srgbClr val="980000"/>
              </a:buClr>
              <a:buSzPts val="1800"/>
              <a:buFont typeface="Arial"/>
              <a:buChar char="•"/>
            </a:pPr>
            <a:r>
              <a:rPr lang="en-US" sz="1800"/>
              <a:t>Need help from Twin Valley Troops to help run this event</a:t>
            </a:r>
            <a:endParaRPr/>
          </a:p>
          <a:p>
            <a:pPr indent="-457200" lvl="0" marL="457200" rtl="0" algn="l">
              <a:spcBef>
                <a:spcPts val="640"/>
              </a:spcBef>
              <a:spcAft>
                <a:spcPts val="0"/>
              </a:spcAft>
              <a:buClr>
                <a:srgbClr val="980000"/>
              </a:buClr>
              <a:buSzPts val="1800"/>
              <a:buFont typeface="Arial"/>
              <a:buChar char="•"/>
            </a:pPr>
            <a:r>
              <a:rPr lang="en-US" sz="1800"/>
              <a:t>Open to 60 Scouts &amp; Registered Leaders</a:t>
            </a:r>
            <a:endParaRPr/>
          </a:p>
          <a:p>
            <a:pPr indent="-457200" lvl="0" marL="457200" rtl="0" algn="l">
              <a:spcBef>
                <a:spcPts val="640"/>
              </a:spcBef>
              <a:spcAft>
                <a:spcPts val="0"/>
              </a:spcAft>
              <a:buClr>
                <a:srgbClr val="980000"/>
              </a:buClr>
              <a:buSzPts val="1800"/>
              <a:buFont typeface="Arial"/>
              <a:buChar char="•"/>
            </a:pPr>
            <a:r>
              <a:rPr lang="en-US" sz="1800"/>
              <a:t>Cost is $0</a:t>
            </a:r>
            <a:endParaRPr/>
          </a:p>
          <a:p>
            <a:pPr indent="-457200" lvl="0" marL="457200" rtl="0" algn="l">
              <a:spcBef>
                <a:spcPts val="640"/>
              </a:spcBef>
              <a:spcAft>
                <a:spcPts val="0"/>
              </a:spcAft>
              <a:buClr>
                <a:srgbClr val="980000"/>
              </a:buClr>
              <a:buSzPts val="1800"/>
              <a:buFont typeface="Arial"/>
              <a:buChar char="•"/>
            </a:pPr>
            <a:r>
              <a:rPr lang="en-US" sz="1800"/>
              <a:t>Registration opens 4/1/26</a:t>
            </a:r>
            <a:endParaRPr/>
          </a:p>
          <a:p>
            <a:pPr indent="-457200" lvl="0" marL="457200" rtl="0" algn="l">
              <a:spcBef>
                <a:spcPts val="640"/>
              </a:spcBef>
              <a:spcAft>
                <a:spcPts val="0"/>
              </a:spcAft>
              <a:buClr>
                <a:srgbClr val="980000"/>
              </a:buClr>
              <a:buSzPts val="1800"/>
              <a:buFont typeface="Arial"/>
              <a:buChar char="•"/>
            </a:pPr>
            <a:r>
              <a:rPr lang="en-US" sz="1800"/>
              <a:t>Camping at Aqua Mesa at RLM</a:t>
            </a:r>
            <a:endParaRPr/>
          </a:p>
          <a:p>
            <a:pPr indent="-457200" lvl="0" marL="457200" rtl="0" algn="l">
              <a:spcBef>
                <a:spcPts val="640"/>
              </a:spcBef>
              <a:spcAft>
                <a:spcPts val="0"/>
              </a:spcAft>
              <a:buClr>
                <a:srgbClr val="980000"/>
              </a:buClr>
              <a:buSzPts val="1800"/>
              <a:buFont typeface="Arial"/>
              <a:buChar char="•"/>
            </a:pPr>
            <a:r>
              <a:rPr lang="en-US" sz="1800"/>
              <a:t>Includes Meals on Saturday (B/L/D/Dessert) &amp; Sunday Breakfast (Friday is BYOD) &amp; a fun patch</a:t>
            </a:r>
            <a:endParaRPr/>
          </a:p>
          <a:p>
            <a:pPr indent="-241300" lvl="0" marL="457200" rtl="0" algn="l">
              <a:spcBef>
                <a:spcPts val="640"/>
              </a:spcBef>
              <a:spcAft>
                <a:spcPts val="0"/>
              </a:spcAft>
              <a:buClr>
                <a:srgbClr val="980000"/>
              </a:buClr>
              <a:buSzPts val="3400"/>
              <a:buFont typeface="Arial"/>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
          <p:cNvSpPr txBox="1"/>
          <p:nvPr>
            <p:ph type="ctrTitle"/>
          </p:nvPr>
        </p:nvSpPr>
        <p:spPr>
          <a:xfrm>
            <a:off x="685800" y="2727766"/>
            <a:ext cx="77724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Twin Valley Roundtable</a:t>
            </a:r>
            <a:endParaRPr/>
          </a:p>
        </p:txBody>
      </p:sp>
      <p:sp>
        <p:nvSpPr>
          <p:cNvPr id="106" name="Google Shape;106;p1"/>
          <p:cNvSpPr txBox="1"/>
          <p:nvPr>
            <p:ph idx="1" type="subTitle"/>
          </p:nvPr>
        </p:nvSpPr>
        <p:spPr>
          <a:xfrm>
            <a:off x="1371600" y="3849141"/>
            <a:ext cx="6400800" cy="533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3200"/>
              <a:buNone/>
            </a:pPr>
            <a:r>
              <a:rPr lang="en-US"/>
              <a:t>January 15, 2026</a:t>
            </a:r>
            <a:endParaRPr/>
          </a:p>
        </p:txBody>
      </p:sp>
      <p:pic>
        <p:nvPicPr>
          <p:cNvPr descr="A picture containing game&#10;&#10;Description automatically generated" id="107" name="Google Shape;107;p1"/>
          <p:cNvPicPr preferRelativeResize="0"/>
          <p:nvPr/>
        </p:nvPicPr>
        <p:blipFill rotWithShape="1">
          <a:blip r:embed="rId3">
            <a:alphaModFix/>
          </a:blip>
          <a:srcRect b="0" l="0" r="0" t="0"/>
          <a:stretch/>
        </p:blipFill>
        <p:spPr>
          <a:xfrm>
            <a:off x="3244777" y="57150"/>
            <a:ext cx="2654445" cy="265176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3b56bebbde2_0_242"/>
          <p:cNvSpPr txBox="1"/>
          <p:nvPr>
            <p:ph type="title"/>
          </p:nvPr>
        </p:nvSpPr>
        <p:spPr>
          <a:xfrm>
            <a:off x="823132" y="361367"/>
            <a:ext cx="74931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a:t>How can you help?</a:t>
            </a:r>
            <a:endParaRPr/>
          </a:p>
        </p:txBody>
      </p:sp>
      <p:pic>
        <p:nvPicPr>
          <p:cNvPr id="397" name="Google Shape;397;g3b56bebbde2_0_242"/>
          <p:cNvPicPr preferRelativeResize="0"/>
          <p:nvPr/>
        </p:nvPicPr>
        <p:blipFill>
          <a:blip r:embed="rId3">
            <a:alphaModFix/>
          </a:blip>
          <a:stretch>
            <a:fillRect/>
          </a:stretch>
        </p:blipFill>
        <p:spPr>
          <a:xfrm>
            <a:off x="748665" y="1183005"/>
            <a:ext cx="3394710" cy="3394710"/>
          </a:xfrm>
          <a:prstGeom prst="rect">
            <a:avLst/>
          </a:prstGeom>
          <a:solidFill>
            <a:srgbClr val="FFFFFF"/>
          </a:solidFill>
          <a:ln>
            <a:noFill/>
          </a:ln>
        </p:spPr>
      </p:pic>
      <p:sp>
        <p:nvSpPr>
          <p:cNvPr id="398" name="Google Shape;398;g3b56bebbde2_0_242"/>
          <p:cNvSpPr txBox="1"/>
          <p:nvPr>
            <p:ph idx="2" type="body"/>
          </p:nvPr>
        </p:nvSpPr>
        <p:spPr>
          <a:xfrm>
            <a:off x="4709160" y="1183005"/>
            <a:ext cx="3977700" cy="3960900"/>
          </a:xfrm>
          <a:prstGeom prst="rect">
            <a:avLst/>
          </a:prstGeom>
          <a:noFill/>
          <a:ln>
            <a:noFill/>
          </a:ln>
        </p:spPr>
        <p:txBody>
          <a:bodyPr anchorCtr="0" anchor="t" bIns="0" lIns="0" spcFirstLastPara="1" rIns="0" wrap="square" tIns="0">
            <a:spAutoFit/>
          </a:bodyPr>
          <a:lstStyle/>
          <a:p>
            <a:pPr indent="-457200" lvl="0" marL="457200" rtl="0" algn="l">
              <a:spcBef>
                <a:spcPts val="0"/>
              </a:spcBef>
              <a:spcAft>
                <a:spcPts val="0"/>
              </a:spcAft>
              <a:buClr>
                <a:srgbClr val="980000"/>
              </a:buClr>
              <a:buSzPts val="2000"/>
              <a:buFont typeface="Arial"/>
              <a:buChar char="•"/>
            </a:pPr>
            <a:r>
              <a:rPr lang="en-US" sz="2000"/>
              <a:t>What roles that we need help with:</a:t>
            </a:r>
            <a:endParaRPr/>
          </a:p>
          <a:p>
            <a:pPr indent="-457200" lvl="1" marL="914400" rtl="0" algn="l">
              <a:spcBef>
                <a:spcPts val="560"/>
              </a:spcBef>
              <a:spcAft>
                <a:spcPts val="0"/>
              </a:spcAft>
              <a:buSzPts val="2000"/>
              <a:buFont typeface="Arial"/>
              <a:buChar char="•"/>
            </a:pPr>
            <a:r>
              <a:rPr lang="en-US" sz="2000"/>
              <a:t>Running Stations for 3x AOL adventures (Scouts &amp; Adults)</a:t>
            </a:r>
            <a:endParaRPr/>
          </a:p>
          <a:p>
            <a:pPr indent="-457200" lvl="1" marL="914400" rtl="0" algn="l">
              <a:spcBef>
                <a:spcPts val="560"/>
              </a:spcBef>
              <a:spcAft>
                <a:spcPts val="0"/>
              </a:spcAft>
              <a:buSzPts val="2000"/>
              <a:buFont typeface="Arial"/>
              <a:buChar char="•"/>
            </a:pPr>
            <a:r>
              <a:rPr lang="en-US" sz="2000"/>
              <a:t>Patrol Leaders for AOL Patrols</a:t>
            </a:r>
            <a:endParaRPr/>
          </a:p>
          <a:p>
            <a:pPr indent="-457200" lvl="1" marL="914400" rtl="0" algn="l">
              <a:spcBef>
                <a:spcPts val="560"/>
              </a:spcBef>
              <a:spcAft>
                <a:spcPts val="0"/>
              </a:spcAft>
              <a:buSzPts val="2000"/>
              <a:buFont typeface="Arial"/>
              <a:buChar char="•"/>
            </a:pPr>
            <a:r>
              <a:rPr lang="en-US" sz="2000"/>
              <a:t>ROS &amp; Instructor for BB Gun Range (Saturday AM)</a:t>
            </a:r>
            <a:endParaRPr/>
          </a:p>
          <a:p>
            <a:pPr indent="-457200" lvl="1" marL="914400" rtl="0" algn="l">
              <a:spcBef>
                <a:spcPts val="560"/>
              </a:spcBef>
              <a:spcAft>
                <a:spcPts val="0"/>
              </a:spcAft>
              <a:buSzPts val="2000"/>
              <a:buFont typeface="Arial"/>
              <a:buChar char="•"/>
            </a:pPr>
            <a:r>
              <a:rPr lang="en-US" sz="2000"/>
              <a:t>Medic</a:t>
            </a:r>
            <a:endParaRPr/>
          </a:p>
          <a:p>
            <a:pPr indent="-457200" lvl="0" marL="457200" rtl="0" algn="l">
              <a:spcBef>
                <a:spcPts val="640"/>
              </a:spcBef>
              <a:spcAft>
                <a:spcPts val="0"/>
              </a:spcAft>
              <a:buClr>
                <a:srgbClr val="980000"/>
              </a:buClr>
              <a:buSzPts val="1800"/>
              <a:buFont typeface="Arial"/>
              <a:buChar char="•"/>
            </a:pPr>
            <a:r>
              <a:rPr lang="en-US" sz="1800"/>
              <a:t>Contact Erin Storm with questions </a:t>
            </a:r>
            <a:r>
              <a:rPr b="0" lang="en-US" sz="1800"/>
              <a:t>tvggactrail2troop@gmail.com</a:t>
            </a:r>
            <a:endParaRPr sz="1800"/>
          </a:p>
          <a:p>
            <a:pPr indent="-241300" lvl="0" marL="457200" rtl="0" algn="l">
              <a:spcBef>
                <a:spcPts val="640"/>
              </a:spcBef>
              <a:spcAft>
                <a:spcPts val="0"/>
              </a:spcAft>
              <a:buClr>
                <a:srgbClr val="980000"/>
              </a:buClr>
              <a:buSzPts val="3400"/>
              <a:buFont typeface="Arial"/>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3b7f3ecf261_0_56"/>
          <p:cNvSpPr txBox="1"/>
          <p:nvPr>
            <p:ph type="title"/>
          </p:nvPr>
        </p:nvSpPr>
        <p:spPr>
          <a:xfrm>
            <a:off x="230349" y="283423"/>
            <a:ext cx="8085900" cy="477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3100"/>
              <a:t>Scout Sunday, Scout Jumuah, and Scout Sabbath</a:t>
            </a:r>
            <a:endParaRPr sz="3100"/>
          </a:p>
        </p:txBody>
      </p:sp>
      <p:sp>
        <p:nvSpPr>
          <p:cNvPr id="405" name="Google Shape;405;g3b7f3ecf261_0_56"/>
          <p:cNvSpPr txBox="1"/>
          <p:nvPr/>
        </p:nvSpPr>
        <p:spPr>
          <a:xfrm>
            <a:off x="230350" y="800975"/>
            <a:ext cx="6445800" cy="37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alibri"/>
                <a:ea typeface="Calibri"/>
                <a:cs typeface="Calibri"/>
                <a:sym typeface="Calibri"/>
              </a:rPr>
              <a:t>Scout Sunday</a:t>
            </a:r>
            <a:endParaRPr b="1" sz="2800">
              <a:solidFill>
                <a:schemeClr val="dk1"/>
              </a:solidFill>
              <a:latin typeface="Calibri"/>
              <a:ea typeface="Calibri"/>
              <a:cs typeface="Calibri"/>
              <a:sym typeface="Calibri"/>
            </a:endParaRPr>
          </a:p>
          <a:p>
            <a:pPr indent="0" lvl="0" marL="457200" rtl="0" algn="l">
              <a:spcBef>
                <a:spcPts val="0"/>
              </a:spcBef>
              <a:spcAft>
                <a:spcPts val="0"/>
              </a:spcAft>
              <a:buNone/>
            </a:pPr>
            <a:r>
              <a:rPr lang="en-US" sz="2300">
                <a:solidFill>
                  <a:schemeClr val="dk1"/>
                </a:solidFill>
                <a:latin typeface="Calibri"/>
                <a:ea typeface="Calibri"/>
                <a:cs typeface="Calibri"/>
                <a:sym typeface="Calibri"/>
              </a:rPr>
              <a:t>First Sunday in February (or whenever makes sense for the church)</a:t>
            </a:r>
            <a:endParaRPr sz="2300">
              <a:solidFill>
                <a:schemeClr val="dk1"/>
              </a:solidFill>
              <a:latin typeface="Calibri"/>
              <a:ea typeface="Calibri"/>
              <a:cs typeface="Calibri"/>
              <a:sym typeface="Calibri"/>
            </a:endParaRPr>
          </a:p>
          <a:p>
            <a:pPr indent="0" lvl="0" marL="0" rtl="0" algn="l">
              <a:spcBef>
                <a:spcPts val="0"/>
              </a:spcBef>
              <a:spcAft>
                <a:spcPts val="0"/>
              </a:spcAft>
              <a:buNone/>
            </a:pPr>
            <a:r>
              <a:rPr b="1" lang="en-US" sz="2800">
                <a:solidFill>
                  <a:schemeClr val="dk1"/>
                </a:solidFill>
                <a:latin typeface="Calibri"/>
                <a:ea typeface="Calibri"/>
                <a:cs typeface="Calibri"/>
                <a:sym typeface="Calibri"/>
              </a:rPr>
              <a:t>Scout Jumuah</a:t>
            </a:r>
            <a:endParaRPr sz="2100">
              <a:solidFill>
                <a:schemeClr val="dk1"/>
              </a:solidFill>
              <a:latin typeface="Calibri"/>
              <a:ea typeface="Calibri"/>
              <a:cs typeface="Calibri"/>
              <a:sym typeface="Calibri"/>
            </a:endParaRPr>
          </a:p>
          <a:p>
            <a:pPr indent="0" lvl="0" marL="457200" rtl="0" algn="l">
              <a:spcBef>
                <a:spcPts val="0"/>
              </a:spcBef>
              <a:spcAft>
                <a:spcPts val="0"/>
              </a:spcAft>
              <a:buNone/>
            </a:pPr>
            <a:r>
              <a:rPr lang="en-US" sz="2300">
                <a:solidFill>
                  <a:schemeClr val="dk1"/>
                </a:solidFill>
                <a:latin typeface="Calibri"/>
                <a:ea typeface="Calibri"/>
                <a:cs typeface="Calibri"/>
                <a:sym typeface="Calibri"/>
              </a:rPr>
              <a:t>Scout Jumuah is most commonly the first Friday of February</a:t>
            </a:r>
            <a:endParaRPr sz="2300">
              <a:solidFill>
                <a:schemeClr val="dk1"/>
              </a:solidFill>
              <a:latin typeface="Calibri"/>
              <a:ea typeface="Calibri"/>
              <a:cs typeface="Calibri"/>
              <a:sym typeface="Calibri"/>
            </a:endParaRPr>
          </a:p>
          <a:p>
            <a:pPr indent="0" lvl="0" marL="0" rtl="0" algn="l">
              <a:lnSpc>
                <a:spcPct val="120000"/>
              </a:lnSpc>
              <a:spcBef>
                <a:spcPts val="0"/>
              </a:spcBef>
              <a:spcAft>
                <a:spcPts val="0"/>
              </a:spcAft>
              <a:buNone/>
            </a:pPr>
            <a:r>
              <a:rPr b="1" lang="en-US" sz="2800">
                <a:solidFill>
                  <a:schemeClr val="dk1"/>
                </a:solidFill>
                <a:latin typeface="Calibri"/>
                <a:ea typeface="Calibri"/>
                <a:cs typeface="Calibri"/>
                <a:sym typeface="Calibri"/>
              </a:rPr>
              <a:t>Scout Sabbath</a:t>
            </a:r>
            <a:endParaRPr b="1">
              <a:solidFill>
                <a:srgbClr val="003F87"/>
              </a:solidFill>
              <a:highlight>
                <a:srgbClr val="FFFFFF"/>
              </a:highlight>
              <a:latin typeface="Times New Roman"/>
              <a:ea typeface="Times New Roman"/>
              <a:cs typeface="Times New Roman"/>
              <a:sym typeface="Times New Roman"/>
            </a:endParaRPr>
          </a:p>
          <a:p>
            <a:pPr indent="0" lvl="0" marL="457200" rtl="0" algn="l">
              <a:lnSpc>
                <a:spcPct val="120000"/>
              </a:lnSpc>
              <a:spcBef>
                <a:spcPts val="200"/>
              </a:spcBef>
              <a:spcAft>
                <a:spcPts val="0"/>
              </a:spcAft>
              <a:buClr>
                <a:schemeClr val="dk1"/>
              </a:buClr>
              <a:buSzPts val="1100"/>
              <a:buFont typeface="Arial"/>
              <a:buNone/>
            </a:pPr>
            <a:r>
              <a:rPr lang="en-US" sz="2300">
                <a:solidFill>
                  <a:schemeClr val="dk1"/>
                </a:solidFill>
                <a:latin typeface="Calibri"/>
                <a:ea typeface="Calibri"/>
                <a:cs typeface="Calibri"/>
                <a:sym typeface="Calibri"/>
              </a:rPr>
              <a:t>Commonly begins at sundown on the first Friday of February and continues into the next day</a:t>
            </a:r>
            <a:endParaRPr sz="700">
              <a:solidFill>
                <a:srgbClr val="212121"/>
              </a:solidFill>
              <a:highlight>
                <a:srgbClr val="FFFFFF"/>
              </a:highlight>
              <a:latin typeface="Roboto"/>
              <a:ea typeface="Roboto"/>
              <a:cs typeface="Roboto"/>
              <a:sym typeface="Roboto"/>
            </a:endParaRPr>
          </a:p>
          <a:p>
            <a:pPr indent="0" lvl="0" marL="0" rtl="0" algn="l">
              <a:spcBef>
                <a:spcPts val="200"/>
              </a:spcBef>
              <a:spcAft>
                <a:spcPts val="0"/>
              </a:spcAft>
              <a:buNone/>
            </a:pPr>
            <a:r>
              <a:t/>
            </a:r>
            <a:endParaRPr sz="3200">
              <a:solidFill>
                <a:schemeClr val="dk1"/>
              </a:solidFill>
              <a:latin typeface="Calibri"/>
              <a:ea typeface="Calibri"/>
              <a:cs typeface="Calibri"/>
              <a:sym typeface="Calibri"/>
            </a:endParaRPr>
          </a:p>
        </p:txBody>
      </p:sp>
      <p:pic>
        <p:nvPicPr>
          <p:cNvPr id="406" name="Google Shape;406;g3b7f3ecf261_0_56"/>
          <p:cNvPicPr preferRelativeResize="0"/>
          <p:nvPr/>
        </p:nvPicPr>
        <p:blipFill>
          <a:blip r:embed="rId3">
            <a:alphaModFix/>
          </a:blip>
          <a:stretch>
            <a:fillRect/>
          </a:stretch>
        </p:blipFill>
        <p:spPr>
          <a:xfrm>
            <a:off x="6720204" y="899125"/>
            <a:ext cx="2301099" cy="2911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3b7f3ecf261_0_63"/>
          <p:cNvSpPr txBox="1"/>
          <p:nvPr>
            <p:ph type="title"/>
          </p:nvPr>
        </p:nvSpPr>
        <p:spPr>
          <a:xfrm>
            <a:off x="457200" y="361375"/>
            <a:ext cx="7859100" cy="66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4300"/>
              <a:t>Calendar of Religious Observances</a:t>
            </a:r>
            <a:endParaRPr sz="4300"/>
          </a:p>
        </p:txBody>
      </p:sp>
      <p:pic>
        <p:nvPicPr>
          <p:cNvPr id="413" name="Google Shape;413;g3b7f3ecf261_0_63"/>
          <p:cNvPicPr preferRelativeResize="0"/>
          <p:nvPr/>
        </p:nvPicPr>
        <p:blipFill>
          <a:blip r:embed="rId3">
            <a:alphaModFix/>
          </a:blip>
          <a:stretch>
            <a:fillRect/>
          </a:stretch>
        </p:blipFill>
        <p:spPr>
          <a:xfrm>
            <a:off x="4495800" y="1083950"/>
            <a:ext cx="4414434" cy="3815524"/>
          </a:xfrm>
          <a:prstGeom prst="rect">
            <a:avLst/>
          </a:prstGeom>
          <a:noFill/>
          <a:ln>
            <a:noFill/>
          </a:ln>
        </p:spPr>
      </p:pic>
      <p:sp>
        <p:nvSpPr>
          <p:cNvPr id="414" name="Google Shape;414;g3b7f3ecf261_0_63"/>
          <p:cNvSpPr txBox="1"/>
          <p:nvPr/>
        </p:nvSpPr>
        <p:spPr>
          <a:xfrm>
            <a:off x="577175" y="1023175"/>
            <a:ext cx="3664500" cy="3750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Helpful to know when to schedule (and not schedule) events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Scouting America discourages scheduling events on red highlighted dates.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Calendar can be found at </a:t>
            </a:r>
            <a:r>
              <a:rPr lang="en-US" sz="2000" u="sng">
                <a:solidFill>
                  <a:schemeClr val="hlink"/>
                </a:solidFill>
                <a:latin typeface="Calibri"/>
                <a:ea typeface="Calibri"/>
                <a:cs typeface="Calibri"/>
                <a:sym typeface="Calibri"/>
                <a:hlinkClick r:id="rId4"/>
              </a:rPr>
              <a:t>https://www.scouting.org/resources/relationships/religious-observances/calendar-of-religious-observances-2026/</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3b7f3ecf261_0_70"/>
          <p:cNvSpPr txBox="1"/>
          <p:nvPr>
            <p:ph type="title"/>
          </p:nvPr>
        </p:nvSpPr>
        <p:spPr>
          <a:xfrm>
            <a:off x="457200" y="361375"/>
            <a:ext cx="7859100" cy="677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Religious Emblem Program</a:t>
            </a:r>
            <a:endParaRPr/>
          </a:p>
        </p:txBody>
      </p:sp>
      <p:sp>
        <p:nvSpPr>
          <p:cNvPr id="421" name="Google Shape;421;g3b7f3ecf261_0_70"/>
          <p:cNvSpPr txBox="1"/>
          <p:nvPr>
            <p:ph idx="1" type="body"/>
          </p:nvPr>
        </p:nvSpPr>
        <p:spPr>
          <a:xfrm>
            <a:off x="457200" y="1183000"/>
            <a:ext cx="5597100" cy="2986200"/>
          </a:xfrm>
          <a:prstGeom prst="rect">
            <a:avLst/>
          </a:prstGeom>
        </p:spPr>
        <p:txBody>
          <a:bodyPr anchorCtr="0" anchor="t" bIns="0" lIns="0" spcFirstLastPara="1" rIns="0" wrap="square" tIns="0">
            <a:spAutoFit/>
          </a:bodyPr>
          <a:lstStyle/>
          <a:p>
            <a:pPr indent="-387350" lvl="0" marL="457200" rtl="0" algn="l">
              <a:spcBef>
                <a:spcPts val="640"/>
              </a:spcBef>
              <a:spcAft>
                <a:spcPts val="0"/>
              </a:spcAft>
              <a:buSzPts val="2500"/>
              <a:buChar char="●"/>
            </a:pPr>
            <a:r>
              <a:rPr lang="en-US" sz="2500"/>
              <a:t>Created by the various religious groups to encourage youth to grow stronger in their faith. The religious groups—not Scouting America—have created the religious emblems programs themselves.</a:t>
            </a:r>
            <a:endParaRPr sz="2500"/>
          </a:p>
          <a:p>
            <a:pPr indent="-387350" lvl="0" marL="457200" rtl="0" algn="l">
              <a:spcBef>
                <a:spcPts val="0"/>
              </a:spcBef>
              <a:spcAft>
                <a:spcPts val="0"/>
              </a:spcAft>
              <a:buSzPts val="2500"/>
              <a:buChar char="●"/>
            </a:pPr>
            <a:r>
              <a:rPr lang="en-US" sz="2500"/>
              <a:t>More at </a:t>
            </a:r>
            <a:r>
              <a:rPr lang="en-US" sz="1900" u="sng">
                <a:solidFill>
                  <a:schemeClr val="hlink"/>
                </a:solidFill>
                <a:hlinkClick r:id="rId3"/>
              </a:rPr>
              <a:t>https://www.scouting.org/awards/religious-awards/</a:t>
            </a:r>
            <a:r>
              <a:rPr lang="en-US" sz="1900"/>
              <a:t> </a:t>
            </a:r>
            <a:endParaRPr sz="1900"/>
          </a:p>
        </p:txBody>
      </p:sp>
      <p:pic>
        <p:nvPicPr>
          <p:cNvPr id="422" name="Google Shape;422;g3b7f3ecf261_0_70"/>
          <p:cNvPicPr preferRelativeResize="0"/>
          <p:nvPr/>
        </p:nvPicPr>
        <p:blipFill>
          <a:blip r:embed="rId4">
            <a:alphaModFix/>
          </a:blip>
          <a:stretch>
            <a:fillRect/>
          </a:stretch>
        </p:blipFill>
        <p:spPr>
          <a:xfrm>
            <a:off x="6173100" y="1232530"/>
            <a:ext cx="2143125" cy="29051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3b7f3ecf261_0_77"/>
          <p:cNvSpPr txBox="1"/>
          <p:nvPr>
            <p:ph type="title"/>
          </p:nvPr>
        </p:nvSpPr>
        <p:spPr>
          <a:xfrm>
            <a:off x="457200" y="361375"/>
            <a:ext cx="7859100" cy="677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How to get started</a:t>
            </a:r>
            <a:endParaRPr/>
          </a:p>
        </p:txBody>
      </p:sp>
      <p:sp>
        <p:nvSpPr>
          <p:cNvPr id="429" name="Google Shape;429;g3b7f3ecf261_0_77"/>
          <p:cNvSpPr txBox="1"/>
          <p:nvPr>
            <p:ph idx="1" type="body"/>
          </p:nvPr>
        </p:nvSpPr>
        <p:spPr>
          <a:xfrm>
            <a:off x="457200" y="1183000"/>
            <a:ext cx="7953000" cy="2955300"/>
          </a:xfrm>
          <a:prstGeom prst="rect">
            <a:avLst/>
          </a:prstGeom>
        </p:spPr>
        <p:txBody>
          <a:bodyPr anchorCtr="0" anchor="t" bIns="0" lIns="0" spcFirstLastPara="1" rIns="0" wrap="square" tIns="0">
            <a:spAutoFit/>
          </a:bodyPr>
          <a:lstStyle/>
          <a:p>
            <a:pPr indent="-431800" lvl="0" marL="457200" rtl="0" algn="l">
              <a:spcBef>
                <a:spcPts val="640"/>
              </a:spcBef>
              <a:spcAft>
                <a:spcPts val="0"/>
              </a:spcAft>
              <a:buSzPts val="3200"/>
              <a:buChar char="●"/>
            </a:pPr>
            <a:r>
              <a:rPr lang="en-US"/>
              <a:t>Obtain the specific workbook for their religion</a:t>
            </a:r>
            <a:endParaRPr/>
          </a:p>
          <a:p>
            <a:pPr indent="-431800" lvl="0" marL="457200" rtl="0" algn="l">
              <a:spcBef>
                <a:spcPts val="0"/>
              </a:spcBef>
              <a:spcAft>
                <a:spcPts val="0"/>
              </a:spcAft>
              <a:buSzPts val="3200"/>
              <a:buChar char="●"/>
            </a:pPr>
            <a:r>
              <a:rPr lang="en-US"/>
              <a:t>Parents review the program guidelines</a:t>
            </a:r>
            <a:endParaRPr/>
          </a:p>
          <a:p>
            <a:pPr indent="-431800" lvl="0" marL="457200" rtl="0" algn="l">
              <a:spcBef>
                <a:spcPts val="0"/>
              </a:spcBef>
              <a:spcAft>
                <a:spcPts val="0"/>
              </a:spcAft>
              <a:buSzPts val="3200"/>
              <a:buChar char="●"/>
            </a:pPr>
            <a:r>
              <a:rPr lang="en-US"/>
              <a:t>Work with religious leaders</a:t>
            </a:r>
            <a:endParaRPr/>
          </a:p>
          <a:p>
            <a:pPr indent="-431800" lvl="0" marL="457200" rtl="0" algn="l">
              <a:spcBef>
                <a:spcPts val="0"/>
              </a:spcBef>
              <a:spcAft>
                <a:spcPts val="0"/>
              </a:spcAft>
              <a:buSzPts val="3200"/>
              <a:buChar char="●"/>
            </a:pPr>
            <a:r>
              <a:rPr lang="en-US"/>
              <a:t>Complete requirements</a:t>
            </a:r>
            <a:endParaRPr/>
          </a:p>
          <a:p>
            <a:pPr indent="-431800" lvl="0" marL="457200" rtl="0" algn="l">
              <a:spcBef>
                <a:spcPts val="0"/>
              </a:spcBef>
              <a:spcAft>
                <a:spcPts val="0"/>
              </a:spcAft>
              <a:buSzPts val="3200"/>
              <a:buChar char="●"/>
            </a:pPr>
            <a:r>
              <a:rPr lang="en-US"/>
              <a:t>Presentation of emblem</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3b7f3ecf261_0_84"/>
          <p:cNvSpPr txBox="1"/>
          <p:nvPr>
            <p:ph type="title"/>
          </p:nvPr>
        </p:nvSpPr>
        <p:spPr>
          <a:xfrm>
            <a:off x="437568" y="361375"/>
            <a:ext cx="7859100" cy="677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Some Examples</a:t>
            </a:r>
            <a:endParaRPr/>
          </a:p>
        </p:txBody>
      </p:sp>
      <p:sp>
        <p:nvSpPr>
          <p:cNvPr id="436" name="Google Shape;436;g3b7f3ecf261_0_84"/>
          <p:cNvSpPr txBox="1"/>
          <p:nvPr>
            <p:ph idx="1" type="body"/>
          </p:nvPr>
        </p:nvSpPr>
        <p:spPr>
          <a:xfrm>
            <a:off x="175813" y="1183000"/>
            <a:ext cx="1167000" cy="492600"/>
          </a:xfrm>
          <a:prstGeom prst="rect">
            <a:avLst/>
          </a:prstGeom>
        </p:spPr>
        <p:txBody>
          <a:bodyPr anchorCtr="0" anchor="t" bIns="0" lIns="0" spcFirstLastPara="1" rIns="0" wrap="square" tIns="0">
            <a:spAutoFit/>
          </a:bodyPr>
          <a:lstStyle/>
          <a:p>
            <a:pPr indent="0" lvl="0" marL="0" rtl="0" algn="ctr">
              <a:spcBef>
                <a:spcPts val="640"/>
              </a:spcBef>
              <a:spcAft>
                <a:spcPts val="0"/>
              </a:spcAft>
              <a:buNone/>
            </a:pPr>
            <a:r>
              <a:rPr lang="en-US">
                <a:highlight>
                  <a:schemeClr val="lt1"/>
                </a:highlight>
              </a:rPr>
              <a:t>Hindu</a:t>
            </a:r>
            <a:endParaRPr>
              <a:highlight>
                <a:schemeClr val="lt1"/>
              </a:highlight>
            </a:endParaRPr>
          </a:p>
        </p:txBody>
      </p:sp>
      <p:pic>
        <p:nvPicPr>
          <p:cNvPr id="437" name="Google Shape;437;g3b7f3ecf261_0_84"/>
          <p:cNvPicPr preferRelativeResize="0"/>
          <p:nvPr/>
        </p:nvPicPr>
        <p:blipFill>
          <a:blip r:embed="rId3">
            <a:alphaModFix/>
          </a:blip>
          <a:stretch>
            <a:fillRect/>
          </a:stretch>
        </p:blipFill>
        <p:spPr>
          <a:xfrm>
            <a:off x="218263" y="1650811"/>
            <a:ext cx="1082111" cy="3163095"/>
          </a:xfrm>
          <a:prstGeom prst="rect">
            <a:avLst/>
          </a:prstGeom>
          <a:noFill/>
          <a:ln>
            <a:noFill/>
          </a:ln>
        </p:spPr>
      </p:pic>
      <p:sp>
        <p:nvSpPr>
          <p:cNvPr id="438" name="Google Shape;438;g3b7f3ecf261_0_84"/>
          <p:cNvSpPr txBox="1"/>
          <p:nvPr>
            <p:ph idx="1" type="body"/>
          </p:nvPr>
        </p:nvSpPr>
        <p:spPr>
          <a:xfrm>
            <a:off x="1641626" y="1183000"/>
            <a:ext cx="1167000" cy="492600"/>
          </a:xfrm>
          <a:prstGeom prst="rect">
            <a:avLst/>
          </a:prstGeom>
        </p:spPr>
        <p:txBody>
          <a:bodyPr anchorCtr="0" anchor="t" bIns="0" lIns="0" spcFirstLastPara="1" rIns="0" wrap="square" tIns="0">
            <a:spAutoFit/>
          </a:bodyPr>
          <a:lstStyle/>
          <a:p>
            <a:pPr indent="0" lvl="0" marL="0" rtl="0" algn="ctr">
              <a:spcBef>
                <a:spcPts val="640"/>
              </a:spcBef>
              <a:spcAft>
                <a:spcPts val="0"/>
              </a:spcAft>
              <a:buNone/>
            </a:pPr>
            <a:r>
              <a:rPr lang="en-US">
                <a:highlight>
                  <a:schemeClr val="lt1"/>
                </a:highlight>
              </a:rPr>
              <a:t>Islamic</a:t>
            </a:r>
            <a:endParaRPr>
              <a:highlight>
                <a:schemeClr val="lt1"/>
              </a:highlight>
            </a:endParaRPr>
          </a:p>
        </p:txBody>
      </p:sp>
      <p:pic>
        <p:nvPicPr>
          <p:cNvPr id="439" name="Google Shape;439;g3b7f3ecf261_0_84"/>
          <p:cNvPicPr preferRelativeResize="0"/>
          <p:nvPr/>
        </p:nvPicPr>
        <p:blipFill>
          <a:blip r:embed="rId4">
            <a:alphaModFix/>
          </a:blip>
          <a:stretch>
            <a:fillRect/>
          </a:stretch>
        </p:blipFill>
        <p:spPr>
          <a:xfrm>
            <a:off x="1434563" y="1675818"/>
            <a:ext cx="1581150" cy="1752600"/>
          </a:xfrm>
          <a:prstGeom prst="rect">
            <a:avLst/>
          </a:prstGeom>
          <a:noFill/>
          <a:ln>
            <a:noFill/>
          </a:ln>
        </p:spPr>
      </p:pic>
      <p:sp>
        <p:nvSpPr>
          <p:cNvPr id="440" name="Google Shape;440;g3b7f3ecf261_0_84"/>
          <p:cNvSpPr txBox="1"/>
          <p:nvPr>
            <p:ph idx="1" type="body"/>
          </p:nvPr>
        </p:nvSpPr>
        <p:spPr>
          <a:xfrm>
            <a:off x="3127085" y="1183000"/>
            <a:ext cx="1167000" cy="492600"/>
          </a:xfrm>
          <a:prstGeom prst="rect">
            <a:avLst/>
          </a:prstGeom>
        </p:spPr>
        <p:txBody>
          <a:bodyPr anchorCtr="0" anchor="t" bIns="0" lIns="0" spcFirstLastPara="1" rIns="0" wrap="square" tIns="0">
            <a:spAutoFit/>
          </a:bodyPr>
          <a:lstStyle/>
          <a:p>
            <a:pPr indent="0" lvl="0" marL="0" rtl="0" algn="ctr">
              <a:spcBef>
                <a:spcPts val="640"/>
              </a:spcBef>
              <a:spcAft>
                <a:spcPts val="0"/>
              </a:spcAft>
              <a:buNone/>
            </a:pPr>
            <a:r>
              <a:rPr lang="en-US">
                <a:highlight>
                  <a:schemeClr val="lt1"/>
                </a:highlight>
              </a:rPr>
              <a:t>Jewish</a:t>
            </a:r>
            <a:endParaRPr>
              <a:highlight>
                <a:schemeClr val="lt1"/>
              </a:highlight>
            </a:endParaRPr>
          </a:p>
        </p:txBody>
      </p:sp>
      <p:pic>
        <p:nvPicPr>
          <p:cNvPr id="441" name="Google Shape;441;g3b7f3ecf261_0_84"/>
          <p:cNvPicPr preferRelativeResize="0"/>
          <p:nvPr/>
        </p:nvPicPr>
        <p:blipFill>
          <a:blip r:embed="rId5">
            <a:alphaModFix/>
          </a:blip>
          <a:stretch>
            <a:fillRect/>
          </a:stretch>
        </p:blipFill>
        <p:spPr>
          <a:xfrm>
            <a:off x="3091471" y="1623467"/>
            <a:ext cx="1238250" cy="1790700"/>
          </a:xfrm>
          <a:prstGeom prst="rect">
            <a:avLst/>
          </a:prstGeom>
          <a:noFill/>
          <a:ln>
            <a:noFill/>
          </a:ln>
        </p:spPr>
      </p:pic>
      <p:sp>
        <p:nvSpPr>
          <p:cNvPr id="442" name="Google Shape;442;g3b7f3ecf261_0_84"/>
          <p:cNvSpPr txBox="1"/>
          <p:nvPr>
            <p:ph idx="1" type="body"/>
          </p:nvPr>
        </p:nvSpPr>
        <p:spPr>
          <a:xfrm>
            <a:off x="4553634" y="1183000"/>
            <a:ext cx="1167000" cy="492600"/>
          </a:xfrm>
          <a:prstGeom prst="rect">
            <a:avLst/>
          </a:prstGeom>
        </p:spPr>
        <p:txBody>
          <a:bodyPr anchorCtr="0" anchor="t" bIns="0" lIns="0" spcFirstLastPara="1" rIns="0" wrap="square" tIns="0">
            <a:spAutoFit/>
          </a:bodyPr>
          <a:lstStyle/>
          <a:p>
            <a:pPr indent="0" lvl="0" marL="0" rtl="0" algn="ctr">
              <a:spcBef>
                <a:spcPts val="640"/>
              </a:spcBef>
              <a:spcAft>
                <a:spcPts val="0"/>
              </a:spcAft>
              <a:buNone/>
            </a:pPr>
            <a:r>
              <a:rPr lang="en-US">
                <a:highlight>
                  <a:schemeClr val="lt1"/>
                </a:highlight>
              </a:rPr>
              <a:t>Sikh</a:t>
            </a:r>
            <a:endParaRPr>
              <a:highlight>
                <a:schemeClr val="lt1"/>
              </a:highlight>
            </a:endParaRPr>
          </a:p>
        </p:txBody>
      </p:sp>
      <p:pic>
        <p:nvPicPr>
          <p:cNvPr id="443" name="Google Shape;443;g3b7f3ecf261_0_84"/>
          <p:cNvPicPr preferRelativeResize="0"/>
          <p:nvPr/>
        </p:nvPicPr>
        <p:blipFill>
          <a:blip r:embed="rId6">
            <a:alphaModFix/>
          </a:blip>
          <a:stretch>
            <a:fillRect/>
          </a:stretch>
        </p:blipFill>
        <p:spPr>
          <a:xfrm>
            <a:off x="4603745" y="1577701"/>
            <a:ext cx="1066800" cy="1524000"/>
          </a:xfrm>
          <a:prstGeom prst="rect">
            <a:avLst/>
          </a:prstGeom>
          <a:noFill/>
          <a:ln>
            <a:noFill/>
          </a:ln>
        </p:spPr>
      </p:pic>
      <p:pic>
        <p:nvPicPr>
          <p:cNvPr id="444" name="Google Shape;444;g3b7f3ecf261_0_84"/>
          <p:cNvPicPr preferRelativeResize="0"/>
          <p:nvPr/>
        </p:nvPicPr>
        <p:blipFill>
          <a:blip r:embed="rId7">
            <a:alphaModFix/>
          </a:blip>
          <a:stretch>
            <a:fillRect/>
          </a:stretch>
        </p:blipFill>
        <p:spPr>
          <a:xfrm>
            <a:off x="4587557" y="3201750"/>
            <a:ext cx="1020636" cy="1352550"/>
          </a:xfrm>
          <a:prstGeom prst="rect">
            <a:avLst/>
          </a:prstGeom>
          <a:noFill/>
          <a:ln>
            <a:noFill/>
          </a:ln>
        </p:spPr>
      </p:pic>
      <p:sp>
        <p:nvSpPr>
          <p:cNvPr id="445" name="Google Shape;445;g3b7f3ecf261_0_84"/>
          <p:cNvSpPr txBox="1"/>
          <p:nvPr>
            <p:ph idx="1" type="body"/>
          </p:nvPr>
        </p:nvSpPr>
        <p:spPr>
          <a:xfrm>
            <a:off x="5855857" y="1183000"/>
            <a:ext cx="1422300" cy="985200"/>
          </a:xfrm>
          <a:prstGeom prst="rect">
            <a:avLst/>
          </a:prstGeom>
        </p:spPr>
        <p:txBody>
          <a:bodyPr anchorCtr="0" anchor="t" bIns="0" lIns="0" spcFirstLastPara="1" rIns="0" wrap="square" tIns="0">
            <a:spAutoFit/>
          </a:bodyPr>
          <a:lstStyle/>
          <a:p>
            <a:pPr indent="0" lvl="0" marL="0" rtl="0" algn="ctr">
              <a:spcBef>
                <a:spcPts val="640"/>
              </a:spcBef>
              <a:spcAft>
                <a:spcPts val="0"/>
              </a:spcAft>
              <a:buNone/>
            </a:pPr>
            <a:r>
              <a:rPr lang="en-US">
                <a:highlight>
                  <a:schemeClr val="lt1"/>
                </a:highlight>
              </a:rPr>
              <a:t>Roman Catholic</a:t>
            </a:r>
            <a:endParaRPr>
              <a:highlight>
                <a:schemeClr val="lt1"/>
              </a:highlight>
            </a:endParaRPr>
          </a:p>
        </p:txBody>
      </p:sp>
      <p:pic>
        <p:nvPicPr>
          <p:cNvPr id="446" name="Google Shape;446;g3b7f3ecf261_0_84"/>
          <p:cNvPicPr preferRelativeResize="0"/>
          <p:nvPr/>
        </p:nvPicPr>
        <p:blipFill>
          <a:blip r:embed="rId8">
            <a:alphaModFix/>
          </a:blip>
          <a:stretch>
            <a:fillRect/>
          </a:stretch>
        </p:blipFill>
        <p:spPr>
          <a:xfrm>
            <a:off x="5952656" y="2194635"/>
            <a:ext cx="1228725" cy="2457450"/>
          </a:xfrm>
          <a:prstGeom prst="rect">
            <a:avLst/>
          </a:prstGeom>
          <a:noFill/>
          <a:ln>
            <a:noFill/>
          </a:ln>
        </p:spPr>
      </p:pic>
      <p:sp>
        <p:nvSpPr>
          <p:cNvPr id="447" name="Google Shape;447;g3b7f3ecf261_0_84"/>
          <p:cNvSpPr txBox="1"/>
          <p:nvPr>
            <p:ph idx="1" type="body"/>
          </p:nvPr>
        </p:nvSpPr>
        <p:spPr>
          <a:xfrm>
            <a:off x="7589975" y="1183000"/>
            <a:ext cx="1422300" cy="1970100"/>
          </a:xfrm>
          <a:prstGeom prst="rect">
            <a:avLst/>
          </a:prstGeom>
        </p:spPr>
        <p:txBody>
          <a:bodyPr anchorCtr="0" anchor="t" bIns="0" lIns="0" spcFirstLastPara="1" rIns="0" wrap="square" tIns="0">
            <a:spAutoFit/>
          </a:bodyPr>
          <a:lstStyle/>
          <a:p>
            <a:pPr indent="0" lvl="0" marL="0" rtl="0" algn="ctr">
              <a:spcBef>
                <a:spcPts val="640"/>
              </a:spcBef>
              <a:spcAft>
                <a:spcPts val="0"/>
              </a:spcAft>
              <a:buNone/>
            </a:pPr>
            <a:r>
              <a:rPr lang="en-US">
                <a:highlight>
                  <a:schemeClr val="lt1"/>
                </a:highlight>
              </a:rPr>
              <a:t>Presby-</a:t>
            </a:r>
            <a:br>
              <a:rPr lang="en-US">
                <a:highlight>
                  <a:schemeClr val="lt1"/>
                </a:highlight>
              </a:rPr>
            </a:br>
            <a:r>
              <a:rPr lang="en-US">
                <a:highlight>
                  <a:schemeClr val="lt1"/>
                </a:highlight>
              </a:rPr>
              <a:t>terian Church (U.S.A.)</a:t>
            </a:r>
            <a:endParaRPr>
              <a:highlight>
                <a:schemeClr val="lt1"/>
              </a:highlight>
            </a:endParaRPr>
          </a:p>
        </p:txBody>
      </p:sp>
      <p:pic>
        <p:nvPicPr>
          <p:cNvPr id="448" name="Google Shape;448;g3b7f3ecf261_0_84"/>
          <p:cNvPicPr preferRelativeResize="0"/>
          <p:nvPr/>
        </p:nvPicPr>
        <p:blipFill>
          <a:blip r:embed="rId9">
            <a:alphaModFix/>
          </a:blip>
          <a:stretch>
            <a:fillRect/>
          </a:stretch>
        </p:blipFill>
        <p:spPr>
          <a:xfrm>
            <a:off x="7601674" y="3233525"/>
            <a:ext cx="1398874" cy="1685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3b7f3ecf261_0_113"/>
          <p:cNvSpPr txBox="1"/>
          <p:nvPr>
            <p:ph type="title"/>
          </p:nvPr>
        </p:nvSpPr>
        <p:spPr>
          <a:xfrm>
            <a:off x="457200" y="361375"/>
            <a:ext cx="7859100" cy="677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What </a:t>
            </a:r>
            <a:r>
              <a:rPr lang="en-US"/>
              <a:t>about</a:t>
            </a:r>
            <a:r>
              <a:rPr lang="en-US"/>
              <a:t> your troop?</a:t>
            </a:r>
            <a:endParaRPr/>
          </a:p>
        </p:txBody>
      </p:sp>
      <p:sp>
        <p:nvSpPr>
          <p:cNvPr id="455" name="Google Shape;455;g3b7f3ecf261_0_113"/>
          <p:cNvSpPr txBox="1"/>
          <p:nvPr>
            <p:ph idx="1" type="body"/>
          </p:nvPr>
        </p:nvSpPr>
        <p:spPr>
          <a:xfrm>
            <a:off x="457200" y="1183000"/>
            <a:ext cx="8391300" cy="2052300"/>
          </a:xfrm>
          <a:prstGeom prst="rect">
            <a:avLst/>
          </a:prstGeom>
        </p:spPr>
        <p:txBody>
          <a:bodyPr anchorCtr="0" anchor="t" bIns="0" lIns="0" spcFirstLastPara="1" rIns="0" wrap="square" tIns="0">
            <a:spAutoFit/>
          </a:bodyPr>
          <a:lstStyle/>
          <a:p>
            <a:pPr indent="0" lvl="0" marL="0" rtl="0" algn="l">
              <a:spcBef>
                <a:spcPts val="640"/>
              </a:spcBef>
              <a:spcAft>
                <a:spcPts val="0"/>
              </a:spcAft>
              <a:buNone/>
            </a:pPr>
            <a:r>
              <a:rPr lang="en-US"/>
              <a:t>Do you encourage Scouts to earn religious emblems?</a:t>
            </a:r>
            <a:endParaRPr/>
          </a:p>
          <a:p>
            <a:pPr indent="0" lvl="0" marL="0" rtl="0" algn="l">
              <a:spcBef>
                <a:spcPts val="640"/>
              </a:spcBef>
              <a:spcAft>
                <a:spcPts val="0"/>
              </a:spcAft>
              <a:buNone/>
            </a:pPr>
            <a:r>
              <a:rPr lang="en-US"/>
              <a:t>Do you have any plans for Scout Sunday, Scout Jumuah, or Scout Sabbath?</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3b82bfe0ab0_0_26"/>
          <p:cNvSpPr txBox="1"/>
          <p:nvPr>
            <p:ph type="title"/>
          </p:nvPr>
        </p:nvSpPr>
        <p:spPr>
          <a:xfrm>
            <a:off x="291050" y="400050"/>
            <a:ext cx="8568000" cy="663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National Youth Leadership Training</a:t>
            </a:r>
            <a:endParaRPr/>
          </a:p>
        </p:txBody>
      </p:sp>
      <p:sp>
        <p:nvSpPr>
          <p:cNvPr id="462" name="Google Shape;462;g3b82bfe0ab0_0_26"/>
          <p:cNvSpPr txBox="1"/>
          <p:nvPr>
            <p:ph idx="1" type="body"/>
          </p:nvPr>
        </p:nvSpPr>
        <p:spPr>
          <a:xfrm>
            <a:off x="457200" y="1151335"/>
            <a:ext cx="4040100" cy="4797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None/>
            </a:pPr>
            <a:r>
              <a:rPr lang="en-US" sz="1900">
                <a:highlight>
                  <a:srgbClr val="FFFFFF"/>
                </a:highlight>
                <a:latin typeface="Arial"/>
                <a:ea typeface="Arial"/>
                <a:cs typeface="Arial"/>
                <a:sym typeface="Arial"/>
              </a:rPr>
              <a:t>Why Join NYLT?</a:t>
            </a:r>
            <a:endParaRPr/>
          </a:p>
        </p:txBody>
      </p:sp>
      <p:sp>
        <p:nvSpPr>
          <p:cNvPr id="463" name="Google Shape;463;g3b82bfe0ab0_0_26"/>
          <p:cNvSpPr txBox="1"/>
          <p:nvPr>
            <p:ph idx="2" type="body"/>
          </p:nvPr>
        </p:nvSpPr>
        <p:spPr>
          <a:xfrm>
            <a:off x="457200" y="1631154"/>
            <a:ext cx="4040100" cy="12975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US" sz="1550">
                <a:highlight>
                  <a:srgbClr val="FFFFFF"/>
                </a:highlight>
                <a:latin typeface="Arial"/>
                <a:ea typeface="Arial"/>
                <a:cs typeface="Arial"/>
                <a:sym typeface="Arial"/>
              </a:rPr>
              <a:t>Build leadership &amp; confidence</a:t>
            </a:r>
            <a:endParaRPr sz="1550">
              <a:highlight>
                <a:srgbClr val="FFFFFF"/>
              </a:highlight>
              <a:latin typeface="Arial"/>
              <a:ea typeface="Arial"/>
              <a:cs typeface="Arial"/>
              <a:sym typeface="Arial"/>
            </a:endParaRPr>
          </a:p>
          <a:p>
            <a:pPr indent="0" lvl="0" marL="0" rtl="0" algn="l">
              <a:spcBef>
                <a:spcPts val="480"/>
              </a:spcBef>
              <a:spcAft>
                <a:spcPts val="0"/>
              </a:spcAft>
              <a:buNone/>
            </a:pPr>
            <a:r>
              <a:rPr lang="en-US" sz="1550">
                <a:highlight>
                  <a:srgbClr val="FFFFFF"/>
                </a:highlight>
                <a:latin typeface="Arial"/>
                <a:ea typeface="Arial"/>
                <a:cs typeface="Arial"/>
                <a:sym typeface="Arial"/>
              </a:rPr>
              <a:t>Learn teamwork &amp; problem-solving</a:t>
            </a:r>
            <a:endParaRPr sz="1550">
              <a:highlight>
                <a:srgbClr val="FFFFFF"/>
              </a:highlight>
              <a:latin typeface="Arial"/>
              <a:ea typeface="Arial"/>
              <a:cs typeface="Arial"/>
              <a:sym typeface="Arial"/>
            </a:endParaRPr>
          </a:p>
          <a:p>
            <a:pPr indent="0" lvl="0" marL="0" rtl="0" algn="l">
              <a:spcBef>
                <a:spcPts val="480"/>
              </a:spcBef>
              <a:spcAft>
                <a:spcPts val="0"/>
              </a:spcAft>
              <a:buNone/>
            </a:pPr>
            <a:r>
              <a:rPr lang="en-US" sz="1550">
                <a:highlight>
                  <a:srgbClr val="FFFFFF"/>
                </a:highlight>
                <a:latin typeface="Arial"/>
                <a:ea typeface="Arial"/>
                <a:cs typeface="Arial"/>
                <a:sym typeface="Arial"/>
              </a:rPr>
              <a:t>Make new Scouting connections</a:t>
            </a:r>
            <a:endParaRPr sz="1550">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sz="1550">
              <a:highlight>
                <a:srgbClr val="FFFFFF"/>
              </a:highlight>
              <a:latin typeface="Arial"/>
              <a:ea typeface="Arial"/>
              <a:cs typeface="Arial"/>
              <a:sym typeface="Arial"/>
            </a:endParaRPr>
          </a:p>
          <a:p>
            <a:pPr indent="0" lvl="0" marL="0" rtl="0" algn="l">
              <a:spcBef>
                <a:spcPts val="480"/>
              </a:spcBef>
              <a:spcAft>
                <a:spcPts val="0"/>
              </a:spcAft>
              <a:buNone/>
            </a:pPr>
            <a:r>
              <a:t/>
            </a:r>
            <a:endParaRPr/>
          </a:p>
        </p:txBody>
      </p:sp>
      <p:sp>
        <p:nvSpPr>
          <p:cNvPr id="464" name="Google Shape;464;g3b82bfe0ab0_0_26"/>
          <p:cNvSpPr txBox="1"/>
          <p:nvPr>
            <p:ph idx="3" type="body"/>
          </p:nvPr>
        </p:nvSpPr>
        <p:spPr>
          <a:xfrm>
            <a:off x="4645026" y="1151335"/>
            <a:ext cx="4041900" cy="4797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None/>
            </a:pPr>
            <a:r>
              <a:rPr lang="en-US"/>
              <a:t>Why are we Different?</a:t>
            </a:r>
            <a:endParaRPr/>
          </a:p>
        </p:txBody>
      </p:sp>
      <p:sp>
        <p:nvSpPr>
          <p:cNvPr id="465" name="Google Shape;465;g3b82bfe0ab0_0_26"/>
          <p:cNvSpPr txBox="1"/>
          <p:nvPr>
            <p:ph idx="4" type="body"/>
          </p:nvPr>
        </p:nvSpPr>
        <p:spPr>
          <a:xfrm>
            <a:off x="4645025" y="1631154"/>
            <a:ext cx="4041900" cy="11946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US" sz="1550">
                <a:highlight>
                  <a:srgbClr val="FFFFFF"/>
                </a:highlight>
                <a:latin typeface="Arial"/>
                <a:ea typeface="Arial"/>
                <a:cs typeface="Arial"/>
                <a:sym typeface="Arial"/>
              </a:rPr>
              <a:t>Fully youth-led experience</a:t>
            </a:r>
            <a:endParaRPr sz="1550">
              <a:highlight>
                <a:srgbClr val="FFFFFF"/>
              </a:highlight>
              <a:latin typeface="Arial"/>
              <a:ea typeface="Arial"/>
              <a:cs typeface="Arial"/>
              <a:sym typeface="Arial"/>
            </a:endParaRPr>
          </a:p>
          <a:p>
            <a:pPr indent="0" lvl="0" marL="0" rtl="0" algn="l">
              <a:spcBef>
                <a:spcPts val="480"/>
              </a:spcBef>
              <a:spcAft>
                <a:spcPts val="0"/>
              </a:spcAft>
              <a:buNone/>
            </a:pPr>
            <a:r>
              <a:rPr lang="en-US" sz="1550">
                <a:highlight>
                  <a:srgbClr val="FFFFFF"/>
                </a:highlight>
                <a:latin typeface="Arial"/>
                <a:ea typeface="Arial"/>
                <a:cs typeface="Arial"/>
                <a:sym typeface="Arial"/>
              </a:rPr>
              <a:t>One of the largest NYLT courses in the U.S.</a:t>
            </a:r>
            <a:endParaRPr sz="1550">
              <a:highlight>
                <a:srgbClr val="FFFFFF"/>
              </a:highlight>
              <a:latin typeface="Arial"/>
              <a:ea typeface="Arial"/>
              <a:cs typeface="Arial"/>
              <a:sym typeface="Arial"/>
            </a:endParaRPr>
          </a:p>
          <a:p>
            <a:pPr indent="0" lvl="0" marL="0" rtl="0" algn="l">
              <a:spcBef>
                <a:spcPts val="480"/>
              </a:spcBef>
              <a:spcAft>
                <a:spcPts val="0"/>
              </a:spcAft>
              <a:buNone/>
            </a:pPr>
            <a:r>
              <a:rPr lang="en-US" sz="1550">
                <a:highlight>
                  <a:srgbClr val="FFFFFF"/>
                </a:highlight>
                <a:latin typeface="Arial"/>
                <a:ea typeface="Arial"/>
                <a:cs typeface="Arial"/>
                <a:sym typeface="Arial"/>
              </a:rPr>
              <a:t>60+ staff, including 1/3 female staff</a:t>
            </a:r>
            <a:endParaRPr sz="1550">
              <a:highlight>
                <a:srgbClr val="FFFFFF"/>
              </a:highlight>
              <a:latin typeface="Arial"/>
              <a:ea typeface="Arial"/>
              <a:cs typeface="Arial"/>
              <a:sym typeface="Arial"/>
            </a:endParaRPr>
          </a:p>
          <a:p>
            <a:pPr indent="0" lvl="0" marL="0" rtl="0" algn="l">
              <a:lnSpc>
                <a:spcPct val="115000"/>
              </a:lnSpc>
              <a:spcBef>
                <a:spcPts val="0"/>
              </a:spcBef>
              <a:spcAft>
                <a:spcPts val="0"/>
              </a:spcAft>
              <a:buNone/>
            </a:pPr>
            <a:r>
              <a:rPr lang="en-US" sz="1550">
                <a:highlight>
                  <a:srgbClr val="FFFFFF"/>
                </a:highlight>
                <a:latin typeface="Arial"/>
                <a:ea typeface="Arial"/>
                <a:cs typeface="Arial"/>
                <a:sym typeface="Arial"/>
              </a:rPr>
              <a:t>Hosted </a:t>
            </a:r>
            <a:r>
              <a:rPr lang="en-US" sz="1600">
                <a:highlight>
                  <a:srgbClr val="FFFFFF"/>
                </a:highlight>
                <a:latin typeface="Arial"/>
                <a:ea typeface="Arial"/>
                <a:cs typeface="Arial"/>
                <a:sym typeface="Arial"/>
              </a:rPr>
              <a:t>193 </a:t>
            </a:r>
            <a:r>
              <a:rPr lang="en-US" sz="1550">
                <a:highlight>
                  <a:srgbClr val="FFFFFF"/>
                </a:highlight>
                <a:latin typeface="Arial"/>
                <a:ea typeface="Arial"/>
                <a:cs typeface="Arial"/>
                <a:sym typeface="Arial"/>
              </a:rPr>
              <a:t>participants in 2025</a:t>
            </a:r>
            <a:endParaRPr sz="1550">
              <a:highlight>
                <a:srgbClr val="FFFFFF"/>
              </a:highlight>
              <a:latin typeface="Arial"/>
              <a:ea typeface="Arial"/>
              <a:cs typeface="Arial"/>
              <a:sym typeface="Arial"/>
            </a:endParaRPr>
          </a:p>
          <a:p>
            <a:pPr indent="0" lvl="0" marL="0" rtl="0" algn="l">
              <a:spcBef>
                <a:spcPts val="480"/>
              </a:spcBef>
              <a:spcAft>
                <a:spcPts val="0"/>
              </a:spcAft>
              <a:buNone/>
            </a:pPr>
            <a:r>
              <a:t/>
            </a:r>
            <a:endParaRPr sz="1550">
              <a:highlight>
                <a:srgbClr val="FFFFFF"/>
              </a:highlight>
              <a:latin typeface="Arial"/>
              <a:ea typeface="Arial"/>
              <a:cs typeface="Arial"/>
              <a:sym typeface="Arial"/>
            </a:endParaRPr>
          </a:p>
          <a:p>
            <a:pPr indent="0" lvl="0" marL="0" rtl="0" algn="l">
              <a:spcBef>
                <a:spcPts val="480"/>
              </a:spcBef>
              <a:spcAft>
                <a:spcPts val="0"/>
              </a:spcAft>
              <a:buNone/>
            </a:pPr>
            <a:r>
              <a:t/>
            </a:r>
            <a:endParaRPr sz="1550">
              <a:highlight>
                <a:srgbClr val="FFFFFF"/>
              </a:highlight>
              <a:latin typeface="Arial"/>
              <a:ea typeface="Arial"/>
              <a:cs typeface="Arial"/>
              <a:sym typeface="Arial"/>
            </a:endParaRPr>
          </a:p>
        </p:txBody>
      </p:sp>
      <p:sp>
        <p:nvSpPr>
          <p:cNvPr id="466" name="Google Shape;466;g3b82bfe0ab0_0_26"/>
          <p:cNvSpPr txBox="1"/>
          <p:nvPr>
            <p:ph idx="1" type="body"/>
          </p:nvPr>
        </p:nvSpPr>
        <p:spPr>
          <a:xfrm>
            <a:off x="457200" y="2736300"/>
            <a:ext cx="4840800" cy="4797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None/>
            </a:pPr>
            <a:r>
              <a:rPr lang="en-US" sz="1900">
                <a:highlight>
                  <a:srgbClr val="FFFFFF"/>
                </a:highlight>
                <a:latin typeface="Arial"/>
                <a:ea typeface="Arial"/>
                <a:cs typeface="Arial"/>
                <a:sym typeface="Arial"/>
              </a:rPr>
              <a:t>Who can Attend?</a:t>
            </a:r>
            <a:endParaRPr/>
          </a:p>
        </p:txBody>
      </p:sp>
      <p:sp>
        <p:nvSpPr>
          <p:cNvPr id="467" name="Google Shape;467;g3b82bfe0ab0_0_26"/>
          <p:cNvSpPr txBox="1"/>
          <p:nvPr>
            <p:ph idx="2" type="body"/>
          </p:nvPr>
        </p:nvSpPr>
        <p:spPr>
          <a:xfrm>
            <a:off x="457200" y="3216122"/>
            <a:ext cx="4840800" cy="12975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US" sz="1550">
                <a:highlight>
                  <a:srgbClr val="FFFFFF"/>
                </a:highlight>
                <a:latin typeface="Arial"/>
                <a:ea typeface="Arial"/>
                <a:cs typeface="Arial"/>
                <a:sym typeface="Arial"/>
              </a:rPr>
              <a:t>First Class Scouts &amp; Above</a:t>
            </a:r>
            <a:endParaRPr sz="1550">
              <a:highlight>
                <a:srgbClr val="FFFFFF"/>
              </a:highlight>
              <a:latin typeface="Arial"/>
              <a:ea typeface="Arial"/>
              <a:cs typeface="Arial"/>
              <a:sym typeface="Arial"/>
            </a:endParaRPr>
          </a:p>
          <a:p>
            <a:pPr indent="0" lvl="0" marL="0" rtl="0" algn="l">
              <a:spcBef>
                <a:spcPts val="480"/>
              </a:spcBef>
              <a:spcAft>
                <a:spcPts val="0"/>
              </a:spcAft>
              <a:buNone/>
            </a:pPr>
            <a:r>
              <a:rPr lang="en-US" sz="1550">
                <a:highlight>
                  <a:srgbClr val="FFFFFF"/>
                </a:highlight>
                <a:latin typeface="Arial"/>
                <a:ea typeface="Arial"/>
                <a:cs typeface="Arial"/>
                <a:sym typeface="Arial"/>
              </a:rPr>
              <a:t>Must be at least 13 years of age</a:t>
            </a:r>
            <a:endParaRPr sz="1550">
              <a:highlight>
                <a:srgbClr val="FFFFFF"/>
              </a:highlight>
              <a:latin typeface="Arial"/>
              <a:ea typeface="Arial"/>
              <a:cs typeface="Arial"/>
              <a:sym typeface="Arial"/>
            </a:endParaRPr>
          </a:p>
          <a:p>
            <a:pPr indent="0" lvl="0" marL="0" rtl="0" algn="l">
              <a:spcBef>
                <a:spcPts val="480"/>
              </a:spcBef>
              <a:spcAft>
                <a:spcPts val="0"/>
              </a:spcAft>
              <a:buNone/>
            </a:pPr>
            <a:r>
              <a:rPr b="1" lang="en-US" sz="1900">
                <a:highlight>
                  <a:schemeClr val="lt1"/>
                </a:highlight>
                <a:latin typeface="Arial"/>
                <a:ea typeface="Arial"/>
                <a:cs typeface="Arial"/>
                <a:sym typeface="Arial"/>
              </a:rPr>
              <a:t>Dates/Location/Cost?</a:t>
            </a:r>
            <a:endParaRPr b="1" sz="1900">
              <a:highlight>
                <a:schemeClr val="lt1"/>
              </a:highlight>
              <a:latin typeface="Arial"/>
              <a:ea typeface="Arial"/>
              <a:cs typeface="Arial"/>
              <a:sym typeface="Arial"/>
            </a:endParaRPr>
          </a:p>
          <a:p>
            <a:pPr indent="0" lvl="0" marL="0" rtl="0" algn="l">
              <a:spcBef>
                <a:spcPts val="480"/>
              </a:spcBef>
              <a:spcAft>
                <a:spcPts val="0"/>
              </a:spcAft>
              <a:buNone/>
            </a:pPr>
            <a:r>
              <a:rPr lang="en-US" sz="1550">
                <a:highlight>
                  <a:schemeClr val="lt1"/>
                </a:highlight>
                <a:latin typeface="Arial"/>
                <a:ea typeface="Arial"/>
                <a:cs typeface="Arial"/>
                <a:sym typeface="Arial"/>
              </a:rPr>
              <a:t>Camp Racho Los Mochos, Livermore CA </a:t>
            </a:r>
            <a:endParaRPr sz="1550">
              <a:highlight>
                <a:schemeClr val="lt1"/>
              </a:highlight>
              <a:latin typeface="Arial"/>
              <a:ea typeface="Arial"/>
              <a:cs typeface="Arial"/>
              <a:sym typeface="Arial"/>
            </a:endParaRPr>
          </a:p>
          <a:p>
            <a:pPr indent="0" lvl="0" marL="0" rtl="0" algn="l">
              <a:spcBef>
                <a:spcPts val="480"/>
              </a:spcBef>
              <a:spcAft>
                <a:spcPts val="0"/>
              </a:spcAft>
              <a:buNone/>
            </a:pPr>
            <a:r>
              <a:rPr lang="en-US" sz="1550">
                <a:highlight>
                  <a:schemeClr val="lt1"/>
                </a:highlight>
                <a:latin typeface="Arial"/>
                <a:ea typeface="Arial"/>
                <a:cs typeface="Arial"/>
                <a:sym typeface="Arial"/>
              </a:rPr>
              <a:t>June 7-13, 2026 - $495 (Before May 1st, $525 after)</a:t>
            </a:r>
            <a:endParaRPr sz="1550">
              <a:highlight>
                <a:schemeClr val="lt1"/>
              </a:highlight>
              <a:latin typeface="Arial"/>
              <a:ea typeface="Arial"/>
              <a:cs typeface="Arial"/>
              <a:sym typeface="Arial"/>
            </a:endParaRPr>
          </a:p>
          <a:p>
            <a:pPr indent="0" lvl="0" marL="0" rtl="0" algn="l">
              <a:lnSpc>
                <a:spcPct val="115000"/>
              </a:lnSpc>
              <a:spcBef>
                <a:spcPts val="0"/>
              </a:spcBef>
              <a:spcAft>
                <a:spcPts val="0"/>
              </a:spcAft>
              <a:buNone/>
            </a:pPr>
            <a:r>
              <a:rPr lang="en-US" sz="1550">
                <a:highlight>
                  <a:srgbClr val="FFFFFF"/>
                </a:highlight>
                <a:latin typeface="Arial"/>
                <a:ea typeface="Arial"/>
                <a:cs typeface="Arial"/>
                <a:sym typeface="Arial"/>
              </a:rPr>
              <a:t>Camperships are available</a:t>
            </a:r>
            <a:endParaRPr sz="1550">
              <a:highlight>
                <a:srgbClr val="FFFFFF"/>
              </a:highlight>
              <a:latin typeface="Arial"/>
              <a:ea typeface="Arial"/>
              <a:cs typeface="Arial"/>
              <a:sym typeface="Arial"/>
            </a:endParaRPr>
          </a:p>
          <a:p>
            <a:pPr indent="0" lvl="0" marL="0" rtl="0" algn="l">
              <a:spcBef>
                <a:spcPts val="480"/>
              </a:spcBef>
              <a:spcAft>
                <a:spcPts val="0"/>
              </a:spcAft>
              <a:buNone/>
            </a:pPr>
            <a:r>
              <a:t/>
            </a:r>
            <a:endParaRPr/>
          </a:p>
        </p:txBody>
      </p:sp>
      <p:pic>
        <p:nvPicPr>
          <p:cNvPr id="468" name="Google Shape;468;g3b82bfe0ab0_0_26"/>
          <p:cNvPicPr preferRelativeResize="0"/>
          <p:nvPr/>
        </p:nvPicPr>
        <p:blipFill>
          <a:blip r:embed="rId3">
            <a:alphaModFix/>
          </a:blip>
          <a:stretch>
            <a:fillRect/>
          </a:stretch>
        </p:blipFill>
        <p:spPr>
          <a:xfrm>
            <a:off x="5450400" y="2901954"/>
            <a:ext cx="1804942" cy="201294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3b82bfe0ab0_0_1"/>
          <p:cNvSpPr txBox="1"/>
          <p:nvPr>
            <p:ph type="title"/>
          </p:nvPr>
        </p:nvSpPr>
        <p:spPr>
          <a:xfrm>
            <a:off x="291050" y="400050"/>
            <a:ext cx="8568000" cy="663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National Youth Leadership Training</a:t>
            </a:r>
            <a:endParaRPr/>
          </a:p>
        </p:txBody>
      </p:sp>
      <p:sp>
        <p:nvSpPr>
          <p:cNvPr id="475" name="Google Shape;475;g3b82bfe0ab0_0_1"/>
          <p:cNvSpPr txBox="1"/>
          <p:nvPr>
            <p:ph idx="1" type="body"/>
          </p:nvPr>
        </p:nvSpPr>
        <p:spPr>
          <a:xfrm>
            <a:off x="457200" y="1151335"/>
            <a:ext cx="4040100" cy="4797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Clr>
                <a:schemeClr val="dk1"/>
              </a:buClr>
              <a:buSzPts val="1100"/>
              <a:buFont typeface="Arial"/>
              <a:buNone/>
            </a:pPr>
            <a:r>
              <a:rPr lang="en-US" sz="1900">
                <a:highlight>
                  <a:srgbClr val="FFFFFF"/>
                </a:highlight>
                <a:latin typeface="Arial"/>
                <a:ea typeface="Arial"/>
                <a:cs typeface="Arial"/>
                <a:sym typeface="Arial"/>
              </a:rPr>
              <a:t>Calls to Action:</a:t>
            </a:r>
            <a:endParaRPr/>
          </a:p>
        </p:txBody>
      </p:sp>
      <p:sp>
        <p:nvSpPr>
          <p:cNvPr id="476" name="Google Shape;476;g3b82bfe0ab0_0_1"/>
          <p:cNvSpPr txBox="1"/>
          <p:nvPr>
            <p:ph idx="2" type="body"/>
          </p:nvPr>
        </p:nvSpPr>
        <p:spPr>
          <a:xfrm>
            <a:off x="457200" y="1631145"/>
            <a:ext cx="7255800" cy="2975700"/>
          </a:xfrm>
          <a:prstGeom prst="rect">
            <a:avLst/>
          </a:prstGeom>
        </p:spPr>
        <p:txBody>
          <a:bodyPr anchorCtr="0" anchor="t" bIns="45700" lIns="91425" spcFirstLastPara="1" rIns="91425" wrap="square" tIns="45700">
            <a:noAutofit/>
          </a:bodyPr>
          <a:lstStyle/>
          <a:p>
            <a:pPr indent="-352425" lvl="0" marL="457200" rtl="0" algn="l">
              <a:spcBef>
                <a:spcPts val="480"/>
              </a:spcBef>
              <a:spcAft>
                <a:spcPts val="0"/>
              </a:spcAft>
              <a:buSzPts val="1950"/>
              <a:buFont typeface="Arial"/>
              <a:buChar char="●"/>
            </a:pPr>
            <a:r>
              <a:rPr lang="en-US" sz="1950">
                <a:highlight>
                  <a:srgbClr val="FFFFFF"/>
                </a:highlight>
                <a:latin typeface="Arial"/>
                <a:ea typeface="Arial"/>
                <a:cs typeface="Arial"/>
                <a:sym typeface="Arial"/>
              </a:rPr>
              <a:t>Share Information with your Sr. Scouts</a:t>
            </a:r>
            <a:endParaRPr sz="1950">
              <a:highlight>
                <a:srgbClr val="FFFFFF"/>
              </a:highlight>
              <a:latin typeface="Arial"/>
              <a:ea typeface="Arial"/>
              <a:cs typeface="Arial"/>
              <a:sym typeface="Arial"/>
            </a:endParaRPr>
          </a:p>
          <a:p>
            <a:pPr indent="-352425" lvl="0" marL="457200" rtl="0" algn="l">
              <a:spcBef>
                <a:spcPts val="0"/>
              </a:spcBef>
              <a:spcAft>
                <a:spcPts val="0"/>
              </a:spcAft>
              <a:buSzPts val="1950"/>
              <a:buFont typeface="Arial"/>
              <a:buChar char="●"/>
            </a:pPr>
            <a:r>
              <a:rPr lang="en-US" sz="1950">
                <a:highlight>
                  <a:srgbClr val="FFFFFF"/>
                </a:highlight>
                <a:latin typeface="Arial"/>
                <a:ea typeface="Arial"/>
                <a:cs typeface="Arial"/>
                <a:sym typeface="Arial"/>
              </a:rPr>
              <a:t>Foster a Troop Culture that includes scouts attending NYLT</a:t>
            </a:r>
            <a:endParaRPr sz="1950">
              <a:highlight>
                <a:srgbClr val="FFFFFF"/>
              </a:highlight>
              <a:latin typeface="Arial"/>
              <a:ea typeface="Arial"/>
              <a:cs typeface="Arial"/>
              <a:sym typeface="Arial"/>
            </a:endParaRPr>
          </a:p>
          <a:p>
            <a:pPr indent="-352425" lvl="0" marL="457200" rtl="0" algn="l">
              <a:spcBef>
                <a:spcPts val="0"/>
              </a:spcBef>
              <a:spcAft>
                <a:spcPts val="0"/>
              </a:spcAft>
              <a:buSzPts val="1950"/>
              <a:buFont typeface="Arial"/>
              <a:buChar char="●"/>
            </a:pPr>
            <a:r>
              <a:rPr lang="en-US" sz="1950">
                <a:highlight>
                  <a:srgbClr val="FFFFFF"/>
                </a:highlight>
                <a:latin typeface="Arial"/>
                <a:ea typeface="Arial"/>
                <a:cs typeface="Arial"/>
                <a:sym typeface="Arial"/>
              </a:rPr>
              <a:t>Provide </a:t>
            </a:r>
            <a:r>
              <a:rPr lang="en-US" sz="1950">
                <a:highlight>
                  <a:srgbClr val="FFFFFF"/>
                </a:highlight>
                <a:latin typeface="Arial"/>
                <a:ea typeface="Arial"/>
                <a:cs typeface="Arial"/>
                <a:sym typeface="Arial"/>
              </a:rPr>
              <a:t>Guidance</a:t>
            </a:r>
            <a:r>
              <a:rPr lang="en-US" sz="1950">
                <a:highlight>
                  <a:srgbClr val="FFFFFF"/>
                </a:highlight>
                <a:latin typeface="Arial"/>
                <a:ea typeface="Arial"/>
                <a:cs typeface="Arial"/>
                <a:sym typeface="Arial"/>
              </a:rPr>
              <a:t> that allows </a:t>
            </a:r>
            <a:r>
              <a:rPr lang="en-US" sz="1950">
                <a:highlight>
                  <a:srgbClr val="FFFFFF"/>
                </a:highlight>
                <a:latin typeface="Arial"/>
                <a:ea typeface="Arial"/>
                <a:cs typeface="Arial"/>
                <a:sym typeface="Arial"/>
              </a:rPr>
              <a:t>Participants</a:t>
            </a:r>
            <a:r>
              <a:rPr lang="en-US" sz="1950">
                <a:highlight>
                  <a:srgbClr val="FFFFFF"/>
                </a:highlight>
                <a:latin typeface="Arial"/>
                <a:ea typeface="Arial"/>
                <a:cs typeface="Arial"/>
                <a:sym typeface="Arial"/>
              </a:rPr>
              <a:t> to Leverage their new Skills and Experience in your Troop</a:t>
            </a:r>
            <a:endParaRPr sz="1950">
              <a:highlight>
                <a:srgbClr val="FFFFFF"/>
              </a:highlight>
              <a:latin typeface="Arial"/>
              <a:ea typeface="Arial"/>
              <a:cs typeface="Arial"/>
              <a:sym typeface="Arial"/>
            </a:endParaRPr>
          </a:p>
          <a:p>
            <a:pPr indent="0" lvl="0" marL="0" rtl="0" algn="l">
              <a:spcBef>
                <a:spcPts val="480"/>
              </a:spcBef>
              <a:spcAft>
                <a:spcPts val="0"/>
              </a:spcAft>
              <a:buNone/>
            </a:pPr>
            <a:r>
              <a:t/>
            </a:r>
            <a:endParaRPr sz="1950">
              <a:highlight>
                <a:srgbClr val="FFFFFF"/>
              </a:highlight>
              <a:latin typeface="Arial"/>
              <a:ea typeface="Arial"/>
              <a:cs typeface="Arial"/>
              <a:sym typeface="Arial"/>
            </a:endParaRPr>
          </a:p>
          <a:p>
            <a:pPr indent="-352425" lvl="0" marL="457200" rtl="0" algn="l">
              <a:spcBef>
                <a:spcPts val="480"/>
              </a:spcBef>
              <a:spcAft>
                <a:spcPts val="0"/>
              </a:spcAft>
              <a:buSzPts val="1950"/>
              <a:buChar char="●"/>
            </a:pPr>
            <a:r>
              <a:rPr b="1" lang="en-US" sz="1950">
                <a:highlight>
                  <a:srgbClr val="FFFFFF"/>
                </a:highlight>
                <a:latin typeface="Arial"/>
                <a:ea typeface="Arial"/>
                <a:cs typeface="Arial"/>
                <a:sym typeface="Arial"/>
              </a:rPr>
              <a:t>Adult Leaders are needed to help run this program</a:t>
            </a:r>
            <a:endParaRPr b="1" sz="1950">
              <a:highlight>
                <a:srgbClr val="FFFFFF"/>
              </a:highlight>
              <a:latin typeface="Arial"/>
              <a:ea typeface="Arial"/>
              <a:cs typeface="Arial"/>
              <a:sym typeface="Arial"/>
            </a:endParaRPr>
          </a:p>
          <a:p>
            <a:pPr indent="-352425" lvl="0" marL="457200" rtl="0" algn="l">
              <a:spcBef>
                <a:spcPts val="0"/>
              </a:spcBef>
              <a:spcAft>
                <a:spcPts val="0"/>
              </a:spcAft>
              <a:buSzPts val="1950"/>
              <a:buFont typeface="Arial"/>
              <a:buChar char="●"/>
            </a:pPr>
            <a:r>
              <a:rPr lang="en-US" sz="1950">
                <a:highlight>
                  <a:srgbClr val="FFFFFF"/>
                </a:highlight>
                <a:latin typeface="Arial"/>
                <a:ea typeface="Arial"/>
                <a:cs typeface="Arial"/>
                <a:sym typeface="Arial"/>
              </a:rPr>
              <a:t>Please contact Jean Kuznik - </a:t>
            </a:r>
            <a:r>
              <a:rPr lang="en-US" sz="1950" u="sng">
                <a:solidFill>
                  <a:schemeClr val="hlink"/>
                </a:solidFill>
                <a:highlight>
                  <a:srgbClr val="FFFFFF"/>
                </a:highlight>
                <a:latin typeface="Arial"/>
                <a:ea typeface="Arial"/>
                <a:cs typeface="Arial"/>
                <a:sym typeface="Arial"/>
                <a:hlinkClick r:id="rId3"/>
              </a:rPr>
              <a:t>jfkuznik@gmail.com</a:t>
            </a:r>
            <a:r>
              <a:rPr lang="en-US" sz="1950">
                <a:highlight>
                  <a:srgbClr val="FFFFFF"/>
                </a:highlight>
                <a:latin typeface="Arial"/>
                <a:ea typeface="Arial"/>
                <a:cs typeface="Arial"/>
                <a:sym typeface="Arial"/>
              </a:rPr>
              <a:t> for more information on how to help and participate in this program.</a:t>
            </a:r>
            <a:endParaRPr sz="1950">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950">
              <a:highlight>
                <a:srgbClr val="FFFFFF"/>
              </a:highlight>
              <a:latin typeface="Arial"/>
              <a:ea typeface="Arial"/>
              <a:cs typeface="Arial"/>
              <a:sym typeface="Arial"/>
            </a:endParaRPr>
          </a:p>
          <a:p>
            <a:pPr indent="0" lvl="0" marL="0" rtl="0" algn="l">
              <a:spcBef>
                <a:spcPts val="480"/>
              </a:spcBef>
              <a:spcAft>
                <a:spcPts val="0"/>
              </a:spcAft>
              <a:buNone/>
            </a:pPr>
            <a:r>
              <a:t/>
            </a: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lang="en-US"/>
              <a:t>Tonight’s slides are available online at:</a:t>
            </a:r>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3"/>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4"/>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5"/>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6"/>
            </a:endParaRPr>
          </a:p>
          <a:p>
            <a:pPr indent="0" lvl="0" marL="0" rtl="0" algn="ctr">
              <a:lnSpc>
                <a:spcPct val="100000"/>
              </a:lnSpc>
              <a:spcBef>
                <a:spcPts val="400"/>
              </a:spcBef>
              <a:spcAft>
                <a:spcPts val="0"/>
              </a:spcAft>
              <a:buClr>
                <a:schemeClr val="dk1"/>
              </a:buClr>
              <a:buSzPts val="2000"/>
              <a:buNone/>
            </a:pPr>
            <a:r>
              <a:t/>
            </a:r>
            <a:endParaRPr sz="2000" u="sng">
              <a:solidFill>
                <a:schemeClr val="hlink"/>
              </a:solidFill>
              <a:hlinkClick r:id="rId7"/>
            </a:endParaRPr>
          </a:p>
          <a:p>
            <a:pPr indent="0" lvl="0" marL="0" rtl="0" algn="ctr">
              <a:lnSpc>
                <a:spcPct val="100000"/>
              </a:lnSpc>
              <a:spcBef>
                <a:spcPts val="400"/>
              </a:spcBef>
              <a:spcAft>
                <a:spcPts val="0"/>
              </a:spcAft>
              <a:buClr>
                <a:schemeClr val="dk1"/>
              </a:buClr>
              <a:buSzPts val="2000"/>
              <a:buNone/>
            </a:pPr>
            <a:r>
              <a:rPr lang="en-US" sz="2000" u="sng">
                <a:solidFill>
                  <a:schemeClr val="hlink"/>
                </a:solidFill>
                <a:hlinkClick r:id="rId8"/>
              </a:rPr>
              <a:t>https://twinvalley.ggacbsa.org/</a:t>
            </a:r>
            <a:r>
              <a:rPr lang="en-US" sz="2000"/>
              <a:t> </a:t>
            </a:r>
            <a:endParaRPr/>
          </a:p>
          <a:p>
            <a:pPr indent="0" lvl="0" marL="0" rtl="0" algn="l">
              <a:lnSpc>
                <a:spcPct val="100000"/>
              </a:lnSpc>
              <a:spcBef>
                <a:spcPts val="640"/>
              </a:spcBef>
              <a:spcAft>
                <a:spcPts val="0"/>
              </a:spcAft>
              <a:buClr>
                <a:schemeClr val="dk1"/>
              </a:buClr>
              <a:buSzPts val="3200"/>
              <a:buNone/>
            </a:pPr>
            <a:r>
              <a:t/>
            </a:r>
            <a:endParaRPr/>
          </a:p>
        </p:txBody>
      </p:sp>
      <p:pic>
        <p:nvPicPr>
          <p:cNvPr id="113" name="Google Shape;113;p3">
            <a:hlinkClick r:id="rId9"/>
          </p:cNvPr>
          <p:cNvPicPr preferRelativeResize="0"/>
          <p:nvPr/>
        </p:nvPicPr>
        <p:blipFill rotWithShape="1">
          <a:blip r:embed="rId10">
            <a:alphaModFix/>
          </a:blip>
          <a:srcRect b="0" l="0" r="0" t="0"/>
          <a:stretch/>
        </p:blipFill>
        <p:spPr>
          <a:xfrm>
            <a:off x="2137021" y="1815510"/>
            <a:ext cx="4869959" cy="2585040"/>
          </a:xfrm>
          <a:prstGeom prst="rect">
            <a:avLst/>
          </a:prstGeom>
          <a:noFill/>
          <a:ln>
            <a:noFill/>
          </a:ln>
        </p:spPr>
      </p:pic>
      <p:sp>
        <p:nvSpPr>
          <p:cNvPr id="114" name="Google Shape;114;p3"/>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Welcome to Roundtable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3b7f3ecf261_0_120"/>
          <p:cNvSpPr txBox="1"/>
          <p:nvPr>
            <p:ph idx="1" type="body"/>
          </p:nvPr>
        </p:nvSpPr>
        <p:spPr>
          <a:xfrm>
            <a:off x="623888" y="2848708"/>
            <a:ext cx="7886700" cy="1718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888888"/>
              </a:buClr>
              <a:buSzPts val="3600"/>
              <a:buNone/>
            </a:pPr>
            <a:r>
              <a:rPr i="1" lang="en-US" sz="3600"/>
              <a:t>District Updates</a:t>
            </a:r>
            <a:endParaRPr/>
          </a:p>
          <a:p>
            <a:pPr indent="0" lvl="0" marL="0" rtl="0" algn="ctr">
              <a:lnSpc>
                <a:spcPct val="90000"/>
              </a:lnSpc>
              <a:spcBef>
                <a:spcPts val="800"/>
              </a:spcBef>
              <a:spcAft>
                <a:spcPts val="0"/>
              </a:spcAft>
              <a:buClr>
                <a:srgbClr val="888888"/>
              </a:buClr>
              <a:buSzPts val="2400"/>
              <a:buNone/>
            </a:pPr>
            <a:r>
              <a:rPr i="1" lang="en-US"/>
              <a:t>District Roundtable</a:t>
            </a:r>
            <a:endParaRPr/>
          </a:p>
          <a:p>
            <a:pPr indent="0" lvl="0" marL="0" rtl="0" algn="ctr">
              <a:lnSpc>
                <a:spcPct val="90000"/>
              </a:lnSpc>
              <a:spcBef>
                <a:spcPts val="800"/>
              </a:spcBef>
              <a:spcAft>
                <a:spcPts val="0"/>
              </a:spcAft>
              <a:buClr>
                <a:srgbClr val="888888"/>
              </a:buClr>
              <a:buSzPts val="2400"/>
              <a:buNone/>
            </a:pPr>
            <a:r>
              <a:rPr i="1" lang="en-US"/>
              <a:t>January 15, 2026</a:t>
            </a:r>
            <a:endParaRPr/>
          </a:p>
        </p:txBody>
      </p:sp>
      <p:sp>
        <p:nvSpPr>
          <p:cNvPr id="120" name="Google Shape;120;g3b7f3ecf261_0_120"/>
          <p:cNvSpPr txBox="1"/>
          <p:nvPr/>
        </p:nvSpPr>
        <p:spPr>
          <a:xfrm>
            <a:off x="281066" y="4654446"/>
            <a:ext cx="23496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7F7F7F"/>
                </a:solidFill>
                <a:latin typeface="Calibri"/>
                <a:ea typeface="Calibri"/>
                <a:cs typeface="Calibri"/>
                <a:sym typeface="Calibri"/>
              </a:rPr>
              <a:t>Fil de Cal - District Executive, Twin Valley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7F7F7F"/>
                </a:solidFill>
                <a:latin typeface="Calibri"/>
                <a:ea typeface="Calibri"/>
                <a:cs typeface="Calibri"/>
                <a:sym typeface="Calibri"/>
              </a:rPr>
              <a:t>Golden Gate Area Council</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3b7f3ecf261_0_126"/>
          <p:cNvSpPr txBox="1"/>
          <p:nvPr>
            <p:ph type="title"/>
          </p:nvPr>
        </p:nvSpPr>
        <p:spPr>
          <a:xfrm>
            <a:off x="342900" y="515712"/>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2026 Personnel Announcements</a:t>
            </a:r>
            <a:endParaRPr/>
          </a:p>
        </p:txBody>
      </p:sp>
      <p:sp>
        <p:nvSpPr>
          <p:cNvPr id="126" name="Google Shape;126;g3b7f3ecf261_0_126"/>
          <p:cNvSpPr txBox="1"/>
          <p:nvPr/>
        </p:nvSpPr>
        <p:spPr>
          <a:xfrm>
            <a:off x="2287084" y="1264298"/>
            <a:ext cx="6282300" cy="2793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Brian McGuire has left GGAC and will pursue similar assignments in other Councils.</a:t>
            </a:r>
            <a:endParaRPr sz="1100"/>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2100" u="none" cap="none" strike="noStrike">
                <a:solidFill>
                  <a:schemeClr val="dk1"/>
                </a:solidFill>
                <a:latin typeface="Arial"/>
                <a:ea typeface="Arial"/>
                <a:cs typeface="Arial"/>
                <a:sym typeface="Arial"/>
              </a:rPr>
              <a:t>Maria Obledo-Ewing is the new District Director for Meridian &amp; Diablo Sunrise and will provide overall leadership to the East Service Area (incl. TV).</a:t>
            </a:r>
            <a:endParaRPr sz="1100"/>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descr="A person in uniform standing in front of a flag&#10;&#10;AI-generated content may be incorrect." id="127" name="Google Shape;127;g3b7f3ecf261_0_126"/>
          <p:cNvPicPr preferRelativeResize="0"/>
          <p:nvPr/>
        </p:nvPicPr>
        <p:blipFill rotWithShape="1">
          <a:blip r:embed="rId3">
            <a:alphaModFix/>
          </a:blip>
          <a:srcRect b="0" l="0" r="0" t="0"/>
          <a:stretch/>
        </p:blipFill>
        <p:spPr>
          <a:xfrm>
            <a:off x="682615" y="2974021"/>
            <a:ext cx="1390873" cy="1387183"/>
          </a:xfrm>
          <a:prstGeom prst="rect">
            <a:avLst/>
          </a:prstGeom>
          <a:noFill/>
          <a:ln>
            <a:noFill/>
          </a:ln>
        </p:spPr>
      </p:pic>
      <p:pic>
        <p:nvPicPr>
          <p:cNvPr descr="A person in a uniform&#10;&#10;AI-generated content may be incorrect." id="128" name="Google Shape;128;g3b7f3ecf261_0_126"/>
          <p:cNvPicPr preferRelativeResize="0"/>
          <p:nvPr/>
        </p:nvPicPr>
        <p:blipFill rotWithShape="1">
          <a:blip r:embed="rId4">
            <a:alphaModFix/>
          </a:blip>
          <a:srcRect b="0" l="0" r="0" t="0"/>
          <a:stretch/>
        </p:blipFill>
        <p:spPr>
          <a:xfrm>
            <a:off x="682615" y="1363562"/>
            <a:ext cx="1390873" cy="12972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3b7f3ecf261_0_133"/>
          <p:cNvSpPr txBox="1"/>
          <p:nvPr>
            <p:ph type="title"/>
          </p:nvPr>
        </p:nvSpPr>
        <p:spPr>
          <a:xfrm>
            <a:off x="342900" y="300050"/>
            <a:ext cx="81939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2025 YE Membership Update</a:t>
            </a:r>
            <a:endParaRPr/>
          </a:p>
        </p:txBody>
      </p:sp>
      <p:sp>
        <p:nvSpPr>
          <p:cNvPr id="134" name="Google Shape;134;g3b7f3ecf261_0_133"/>
          <p:cNvSpPr txBox="1"/>
          <p:nvPr/>
        </p:nvSpPr>
        <p:spPr>
          <a:xfrm>
            <a:off x="6599420" y="1992755"/>
            <a:ext cx="2344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Nov.: -6.05%   </a:t>
            </a:r>
            <a:endParaRPr b="0" i="0" sz="1800" u="none" cap="none" strike="noStrike">
              <a:solidFill>
                <a:schemeClr val="dk1"/>
              </a:solidFill>
              <a:latin typeface="Calibri"/>
              <a:ea typeface="Calibri"/>
              <a:cs typeface="Calibri"/>
              <a:sym typeface="Calibri"/>
            </a:endParaRPr>
          </a:p>
        </p:txBody>
      </p:sp>
      <p:sp>
        <p:nvSpPr>
          <p:cNvPr id="135" name="Google Shape;135;g3b7f3ecf261_0_133"/>
          <p:cNvSpPr txBox="1"/>
          <p:nvPr/>
        </p:nvSpPr>
        <p:spPr>
          <a:xfrm>
            <a:off x="6469217" y="1014101"/>
            <a:ext cx="11508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As of 1/12/2026</a:t>
            </a:r>
            <a:endParaRPr b="0" i="0" sz="1100" u="none" cap="none" strike="noStrike">
              <a:solidFill>
                <a:srgbClr val="000000"/>
              </a:solidFill>
              <a:latin typeface="Arial"/>
              <a:ea typeface="Arial"/>
              <a:cs typeface="Arial"/>
              <a:sym typeface="Arial"/>
            </a:endParaRPr>
          </a:p>
        </p:txBody>
      </p:sp>
      <p:pic>
        <p:nvPicPr>
          <p:cNvPr descr="A table with numbers and a number of people&#10;&#10;AI-generated content may be incorrect." id="136" name="Google Shape;136;g3b7f3ecf261_0_133"/>
          <p:cNvPicPr preferRelativeResize="0"/>
          <p:nvPr/>
        </p:nvPicPr>
        <p:blipFill rotWithShape="1">
          <a:blip r:embed="rId3">
            <a:alphaModFix/>
          </a:blip>
          <a:srcRect b="0" l="0" r="0" t="0"/>
          <a:stretch/>
        </p:blipFill>
        <p:spPr>
          <a:xfrm>
            <a:off x="637474" y="1014099"/>
            <a:ext cx="5325611" cy="3799925"/>
          </a:xfrm>
          <a:prstGeom prst="rect">
            <a:avLst/>
          </a:prstGeom>
          <a:noFill/>
          <a:ln>
            <a:noFill/>
          </a:ln>
        </p:spPr>
      </p:pic>
      <p:sp>
        <p:nvSpPr>
          <p:cNvPr id="137" name="Google Shape;137;g3b7f3ecf261_0_133"/>
          <p:cNvSpPr/>
          <p:nvPr/>
        </p:nvSpPr>
        <p:spPr>
          <a:xfrm flipH="1" rot="10800000">
            <a:off x="712612" y="3734636"/>
            <a:ext cx="5638200" cy="1079400"/>
          </a:xfrm>
          <a:prstGeom prst="roundRect">
            <a:avLst>
              <a:gd fmla="val 16667" name="adj"/>
            </a:avLst>
          </a:prstGeom>
          <a:noFill/>
          <a:ln cap="flat" cmpd="sng" w="428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3b7f3ecf261_0_141"/>
          <p:cNvSpPr txBox="1"/>
          <p:nvPr>
            <p:ph type="title"/>
          </p:nvPr>
        </p:nvSpPr>
        <p:spPr>
          <a:xfrm>
            <a:off x="342900" y="300038"/>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2026 Membership Campaign</a:t>
            </a:r>
            <a:endParaRPr/>
          </a:p>
        </p:txBody>
      </p:sp>
      <p:sp>
        <p:nvSpPr>
          <p:cNvPr id="143" name="Google Shape;143;g3b7f3ecf261_0_141"/>
          <p:cNvSpPr txBox="1"/>
          <p:nvPr/>
        </p:nvSpPr>
        <p:spPr>
          <a:xfrm>
            <a:off x="647162" y="1342724"/>
            <a:ext cx="8420100" cy="237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District’s Objectives to be reviewed by Key 4 on January 31</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Sign-Up Nights</a:t>
            </a:r>
            <a:endParaRPr sz="1100"/>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Back 2 School events</a:t>
            </a:r>
            <a:endParaRPr sz="1100"/>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Peer-To-Peer</a:t>
            </a:r>
            <a:endParaRPr sz="1100"/>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Support for Unit-led events</a:t>
            </a:r>
            <a:endParaRPr sz="1100"/>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Rocket Days</a:t>
            </a:r>
            <a:endParaRPr sz="1100"/>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pic>
        <p:nvPicPr>
          <p:cNvPr id="144" name="Google Shape;144;g3b7f3ecf261_0_141"/>
          <p:cNvPicPr preferRelativeResize="0"/>
          <p:nvPr/>
        </p:nvPicPr>
        <p:blipFill rotWithShape="1">
          <a:blip r:embed="rId3">
            <a:alphaModFix/>
          </a:blip>
          <a:srcRect b="0" l="0" r="0" t="0"/>
          <a:stretch/>
        </p:blipFill>
        <p:spPr>
          <a:xfrm>
            <a:off x="6768059" y="3131295"/>
            <a:ext cx="2375941" cy="196231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S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2014-09-24T15:50:59Z</dcterms:created>
  <dc:creator>Peter Zischka</dc:creator>
</cp:coreProperties>
</file>