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y="5143500" cx="9144000"/>
  <p:notesSz cx="7315200" cy="9601200"/>
  <p:embeddedFontLst>
    <p:embeddedFont>
      <p:font typeface="Roboto"/>
      <p:regular r:id="rId33"/>
      <p:bold r:id="rId34"/>
      <p:italic r:id="rId35"/>
      <p:boldItalic r:id="rId36"/>
    </p:embeddedFont>
    <p:embeddedFont>
      <p:font typeface="Montserrat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2928">
          <p15:clr>
            <a:srgbClr val="A4A3A4"/>
          </p15:clr>
        </p15:guide>
        <p15:guide id="4" pos="2832">
          <p15:clr>
            <a:srgbClr val="A4A3A4"/>
          </p15:clr>
        </p15:guide>
        <p15:guide id="5" orient="horz" pos="708">
          <p15:clr>
            <a:srgbClr val="A4A3A4"/>
          </p15:clr>
        </p15:guide>
        <p15:guide id="6" pos="288">
          <p15:clr>
            <a:srgbClr val="A4A3A4"/>
          </p15:clr>
        </p15:guide>
        <p15:guide id="7" pos="5472">
          <p15:clr>
            <a:srgbClr val="A4A3A4"/>
          </p15:clr>
        </p15:guide>
        <p15:guide id="8" orient="horz" pos="228">
          <p15:clr>
            <a:srgbClr val="A4A3A4"/>
          </p15:clr>
        </p15:guide>
        <p15:guide id="9" orient="horz" pos="2772">
          <p15:clr>
            <a:srgbClr val="A4A3A4"/>
          </p15:clr>
        </p15:guide>
        <p15:guide id="10" orient="horz" pos="1044">
          <p15:clr>
            <a:srgbClr val="A4A3A4"/>
          </p15:clr>
        </p15:guide>
        <p15:guide id="11" orient="horz" pos="818">
          <p15:clr>
            <a:srgbClr val="747775"/>
          </p15:clr>
        </p15:guide>
        <p15:guide id="12" orient="horz" pos="1780">
          <p15:clr>
            <a:srgbClr val="747775"/>
          </p15:clr>
        </p15:guide>
      </p15:sldGuideLst>
    </p:ext>
    <p:ext uri="GoogleSlidesCustomDataVersion2">
      <go:slidesCustomData xmlns:go="http://customooxmlschemas.google.com/" r:id="rId41" roundtripDataSignature="AMtx7mhkF+/We2/eqwsTW45M03LJY7cty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Michael Lennox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2928"/>
        <p:guide pos="2832"/>
        <p:guide pos="708" orient="horz"/>
        <p:guide pos="288"/>
        <p:guide pos="5472"/>
        <p:guide pos="228" orient="horz"/>
        <p:guide pos="2772" orient="horz"/>
        <p:guide pos="1044" orient="horz"/>
        <p:guide pos="818" orient="horz"/>
        <p:guide pos="178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-boldItalic.fntdata"/><Relationship Id="rId20" Type="http://schemas.openxmlformats.org/officeDocument/2006/relationships/slide" Target="slides/slide14.xml"/><Relationship Id="rId41" Type="http://customschemas.google.com/relationships/presentationmetadata" Target="meta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Roboto-regular.fntdata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Roboto-italic.fntdata"/><Relationship Id="rId12" Type="http://schemas.openxmlformats.org/officeDocument/2006/relationships/slide" Target="slides/slide6.xml"/><Relationship Id="rId34" Type="http://schemas.openxmlformats.org/officeDocument/2006/relationships/font" Target="fonts/Roboto-bold.fntdata"/><Relationship Id="rId15" Type="http://schemas.openxmlformats.org/officeDocument/2006/relationships/slide" Target="slides/slide9.xml"/><Relationship Id="rId37" Type="http://schemas.openxmlformats.org/officeDocument/2006/relationships/font" Target="fonts/Montserrat-regular.fntdata"/><Relationship Id="rId14" Type="http://schemas.openxmlformats.org/officeDocument/2006/relationships/slide" Target="slides/slide8.xml"/><Relationship Id="rId36" Type="http://schemas.openxmlformats.org/officeDocument/2006/relationships/font" Target="fonts/Roboto-boldItalic.fntdata"/><Relationship Id="rId17" Type="http://schemas.openxmlformats.org/officeDocument/2006/relationships/slide" Target="slides/slide11.xml"/><Relationship Id="rId39" Type="http://schemas.openxmlformats.org/officeDocument/2006/relationships/font" Target="fonts/Montserrat-italic.fntdata"/><Relationship Id="rId16" Type="http://schemas.openxmlformats.org/officeDocument/2006/relationships/slide" Target="slides/slide10.xml"/><Relationship Id="rId38" Type="http://schemas.openxmlformats.org/officeDocument/2006/relationships/font" Target="fonts/Montserrat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5-11-12T00:26:56.463">
    <p:pos x="40" y="665"/>
    <p:text>Test before meeting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v7JK6io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4143587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57200" y="720725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b="0" i="0" lang="en-US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:notes"/>
          <p:cNvSpPr txBox="1"/>
          <p:nvPr>
            <p:ph idx="1" type="body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" name="Google Shape;67;p2:notes"/>
          <p:cNvSpPr/>
          <p:nvPr>
            <p:ph idx="2" type="sldImg"/>
          </p:nvPr>
        </p:nvSpPr>
        <p:spPr>
          <a:xfrm>
            <a:off x="457200" y="720725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a2c682db72_0_57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" name="Google Shape;134;g3a2c682db72_0_57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5" name="Google Shape;135;g3a2c682db72_0_57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a2c682db72_0_61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" name="Google Shape;140;g3a2c682db72_0_61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1" name="Google Shape;141;g3a2c682db72_0_61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af5bddb3a6_2_10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g3af5bddb3a6_2_10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7" name="Google Shape;147;g3af5bddb3a6_2_10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790e18bde0_5_52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g3790e18bde0_5_52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3" name="Google Shape;153;g3790e18bde0_5_52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88c59906a7_0_1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" name="Google Shape;160;g388c59906a7_0_1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1" name="Google Shape;161;g388c59906a7_0_1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afdd359f58_1_0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g3afdd359f58_1_0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9" name="Google Shape;169;g3afdd359f58_1_0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afdd359f58_1_10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afdd359f58_1_10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g3afdd359f58_1_10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999ba883da_0_0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4" name="Google Shape;184;g3999ba883da_0_0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999ba883da_0_6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g3999ba883da_0_6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2" name="Google Shape;192;g3999ba883da_0_6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999ba883da_0_13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g3999ba883da_0_13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0" name="Google Shape;200;g3999ba883da_0_13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1c3cd07d6c_0_0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" name="Google Shape;72;g31c3cd07d6c_0_0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af5bddb3a6_2_16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g3af5bddb3a6_2_16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9" name="Google Shape;209;g3af5bddb3a6_2_16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afbdf5ab1f_0_0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afbdf5ab1f_0_0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g3afbdf5ab1f_0_0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8:notes"/>
          <p:cNvSpPr txBox="1"/>
          <p:nvPr>
            <p:ph idx="1" type="body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6" name="Google Shape;226;p8:notes"/>
          <p:cNvSpPr/>
          <p:nvPr>
            <p:ph idx="2" type="sldImg"/>
          </p:nvPr>
        </p:nvSpPr>
        <p:spPr>
          <a:xfrm>
            <a:off x="457200" y="720725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9:notes"/>
          <p:cNvSpPr txBox="1"/>
          <p:nvPr>
            <p:ph idx="1" type="body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2" name="Google Shape;232;p19:notes"/>
          <p:cNvSpPr/>
          <p:nvPr>
            <p:ph idx="2" type="sldImg"/>
          </p:nvPr>
        </p:nvSpPr>
        <p:spPr>
          <a:xfrm>
            <a:off x="457200" y="720725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7c671b8c4e_0_4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1" name="Google Shape;241;g37c671b8c4e_0_4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88c59906a7_0_29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7" name="Google Shape;247;g388c59906a7_0_29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ae5d8e1c49_0_0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ae5d8e1c49_0_0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g3ae5d8e1c49_0_0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f361730e31_0_0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" name="Google Shape;79;g2f361730e31_0_0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0" name="Google Shape;80;g2f361730e31_0_0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/>
          <p:nvPr>
            <p:ph idx="1" type="body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0" name="Google Shape;90;p1:notes"/>
          <p:cNvSpPr/>
          <p:nvPr>
            <p:ph idx="2" type="sldImg"/>
          </p:nvPr>
        </p:nvSpPr>
        <p:spPr>
          <a:xfrm>
            <a:off x="457200" y="720725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/>
          <p:nvPr>
            <p:ph idx="1" type="body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7" name="Google Shape;97;p3:notes"/>
          <p:cNvSpPr/>
          <p:nvPr>
            <p:ph idx="2" type="sldImg"/>
          </p:nvPr>
        </p:nvSpPr>
        <p:spPr>
          <a:xfrm>
            <a:off x="457200" y="720725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790e18bde0_5_171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4" name="Google Shape;104;g3790e18bde0_5_171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88e8adc7aa_0_3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" name="Google Shape;111;g388e8adc7aa_0_3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2" name="Google Shape;112;g388e8adc7aa_0_3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a2c682db72_0_7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" name="Google Shape;117;g3a2c682db72_0_7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8" name="Google Shape;118;g3a2c682db72_0_7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a2c682db72_0_95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" name="Google Shape;124;g3a2c682db72_0_95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5" name="Google Shape;125;g3a2c682db72_0_95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/>
          <p:nvPr>
            <p:ph type="title"/>
          </p:nvPr>
        </p:nvSpPr>
        <p:spPr>
          <a:xfrm>
            <a:off x="457200" y="400050"/>
            <a:ext cx="8229600" cy="6631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6"/>
          <p:cNvSpPr txBox="1"/>
          <p:nvPr>
            <p:ph idx="1" type="body"/>
          </p:nvPr>
        </p:nvSpPr>
        <p:spPr>
          <a:xfrm>
            <a:off x="457200" y="1200150"/>
            <a:ext cx="82296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5"/>
          <p:cNvSpPr txBox="1"/>
          <p:nvPr>
            <p:ph type="title"/>
          </p:nvPr>
        </p:nvSpPr>
        <p:spPr>
          <a:xfrm>
            <a:off x="457201" y="400050"/>
            <a:ext cx="3008313" cy="6762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5"/>
          <p:cNvSpPr txBox="1"/>
          <p:nvPr>
            <p:ph idx="1" type="body"/>
          </p:nvPr>
        </p:nvSpPr>
        <p:spPr>
          <a:xfrm>
            <a:off x="3575050" y="400050"/>
            <a:ext cx="5111750" cy="40005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49" name="Google Shape;49;p35"/>
          <p:cNvSpPr txBox="1"/>
          <p:nvPr>
            <p:ph idx="2" type="body"/>
          </p:nvPr>
        </p:nvSpPr>
        <p:spPr>
          <a:xfrm>
            <a:off x="457201" y="1076326"/>
            <a:ext cx="3008313" cy="3324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6"/>
          <p:cNvSpPr txBox="1"/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6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53" name="Google Shape;53;p36"/>
          <p:cNvSpPr txBox="1"/>
          <p:nvPr>
            <p:ph idx="1" type="body"/>
          </p:nvPr>
        </p:nvSpPr>
        <p:spPr>
          <a:xfrm>
            <a:off x="1792288" y="4025503"/>
            <a:ext cx="5486400" cy="4321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7"/>
          <p:cNvSpPr txBox="1"/>
          <p:nvPr>
            <p:ph type="title"/>
          </p:nvPr>
        </p:nvSpPr>
        <p:spPr>
          <a:xfrm>
            <a:off x="457200" y="400050"/>
            <a:ext cx="8229600" cy="6631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7"/>
          <p:cNvSpPr txBox="1"/>
          <p:nvPr>
            <p:ph idx="1" type="body"/>
          </p:nvPr>
        </p:nvSpPr>
        <p:spPr>
          <a:xfrm rot="5400000">
            <a:off x="2971800" y="-1314450"/>
            <a:ext cx="32004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8"/>
          <p:cNvSpPr txBox="1"/>
          <p:nvPr>
            <p:ph type="title"/>
          </p:nvPr>
        </p:nvSpPr>
        <p:spPr>
          <a:xfrm rot="5400000">
            <a:off x="5657850" y="1371601"/>
            <a:ext cx="40005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8"/>
          <p:cNvSpPr txBox="1"/>
          <p:nvPr>
            <p:ph idx="1" type="body"/>
          </p:nvPr>
        </p:nvSpPr>
        <p:spPr>
          <a:xfrm rot="5400000">
            <a:off x="1466850" y="-609599"/>
            <a:ext cx="40005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3461b9af83_1_3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g33461b9af83_1_31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048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»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63" name="Google Shape;63;g33461b9af83_1_31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048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»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64" name="Google Shape;64;g33461b9af83_1_3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5"/>
          <p:cNvSpPr txBox="1"/>
          <p:nvPr>
            <p:ph type="ctrTitle"/>
          </p:nvPr>
        </p:nvSpPr>
        <p:spPr>
          <a:xfrm>
            <a:off x="685800" y="1212057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5"/>
          <p:cNvSpPr txBox="1"/>
          <p:nvPr>
            <p:ph idx="1" type="subTitle"/>
          </p:nvPr>
        </p:nvSpPr>
        <p:spPr>
          <a:xfrm>
            <a:off x="1371600" y="2528888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 txBox="1"/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7"/>
          <p:cNvSpPr txBox="1"/>
          <p:nvPr>
            <p:ph idx="1" type="body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3"/>
          <p:cNvSpPr txBox="1"/>
          <p:nvPr>
            <p:ph type="title"/>
          </p:nvPr>
        </p:nvSpPr>
        <p:spPr>
          <a:xfrm>
            <a:off x="457200" y="400050"/>
            <a:ext cx="8229600" cy="6631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g1f190459a08_0_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g1f190459a08_0_5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g1f190459a08_0_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2"/>
          <p:cNvSpPr txBox="1"/>
          <p:nvPr>
            <p:ph type="title"/>
          </p:nvPr>
        </p:nvSpPr>
        <p:spPr>
          <a:xfrm>
            <a:off x="457200" y="400050"/>
            <a:ext cx="8229600" cy="6631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2"/>
          <p:cNvSpPr txBox="1"/>
          <p:nvPr>
            <p:ph idx="1" type="body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3" name="Google Shape;33;p32"/>
          <p:cNvSpPr txBox="1"/>
          <p:nvPr>
            <p:ph idx="2" type="body"/>
          </p:nvPr>
        </p:nvSpPr>
        <p:spPr>
          <a:xfrm>
            <a:off x="457200" y="1631157"/>
            <a:ext cx="4040188" cy="27693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34" name="Google Shape;34;p32"/>
          <p:cNvSpPr txBox="1"/>
          <p:nvPr>
            <p:ph idx="3" type="body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5" name="Google Shape;35;p32"/>
          <p:cNvSpPr txBox="1"/>
          <p:nvPr>
            <p:ph idx="4" type="body"/>
          </p:nvPr>
        </p:nvSpPr>
        <p:spPr>
          <a:xfrm>
            <a:off x="4645026" y="1631157"/>
            <a:ext cx="4041775" cy="27693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9"/>
          <p:cNvSpPr txBox="1"/>
          <p:nvPr>
            <p:ph type="title"/>
          </p:nvPr>
        </p:nvSpPr>
        <p:spPr>
          <a:xfrm>
            <a:off x="457200" y="400050"/>
            <a:ext cx="8229600" cy="6631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9"/>
          <p:cNvSpPr txBox="1"/>
          <p:nvPr>
            <p:ph idx="1" type="body"/>
          </p:nvPr>
        </p:nvSpPr>
        <p:spPr>
          <a:xfrm>
            <a:off x="457200" y="1200151"/>
            <a:ext cx="40386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9" name="Google Shape;39;p29"/>
          <p:cNvSpPr txBox="1"/>
          <p:nvPr>
            <p:ph idx="2" type="body"/>
          </p:nvPr>
        </p:nvSpPr>
        <p:spPr>
          <a:xfrm>
            <a:off x="4648200" y="1200151"/>
            <a:ext cx="40386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8 Title and Content">
  <p:cSld name="08 Title and Conten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8"/>
          <p:cNvSpPr txBox="1"/>
          <p:nvPr>
            <p:ph idx="1" type="body"/>
          </p:nvPr>
        </p:nvSpPr>
        <p:spPr>
          <a:xfrm>
            <a:off x="457200" y="1352550"/>
            <a:ext cx="7086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5pPr>
            <a:lvl6pPr indent="-3175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6pPr>
            <a:lvl7pPr indent="-3175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7pPr>
            <a:lvl8pPr indent="-3175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8pPr>
            <a:lvl9pPr indent="-317500" lvl="8" marL="411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9pPr>
          </a:lstStyle>
          <a:p/>
        </p:txBody>
      </p:sp>
      <p:sp>
        <p:nvSpPr>
          <p:cNvPr id="43" name="Google Shape;43;p28"/>
          <p:cNvSpPr txBox="1"/>
          <p:nvPr>
            <p:ph idx="12" type="sldNum"/>
          </p:nvPr>
        </p:nvSpPr>
        <p:spPr>
          <a:xfrm>
            <a:off x="8458200" y="4700016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4" name="Google Shape;44;p28"/>
          <p:cNvCxnSpPr/>
          <p:nvPr/>
        </p:nvCxnSpPr>
        <p:spPr>
          <a:xfrm>
            <a:off x="457200" y="457200"/>
            <a:ext cx="8229600" cy="0"/>
          </a:xfrm>
          <a:prstGeom prst="straightConnector1">
            <a:avLst/>
          </a:prstGeom>
          <a:noFill/>
          <a:ln cap="flat" cmpd="sng" w="476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" name="Google Shape;45;p28"/>
          <p:cNvSpPr txBox="1"/>
          <p:nvPr>
            <p:ph type="title"/>
          </p:nvPr>
        </p:nvSpPr>
        <p:spPr>
          <a:xfrm>
            <a:off x="457200" y="590550"/>
            <a:ext cx="70866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/>
          <p:nvPr>
            <p:ph type="title"/>
          </p:nvPr>
        </p:nvSpPr>
        <p:spPr>
          <a:xfrm>
            <a:off x="457200" y="400050"/>
            <a:ext cx="8229600" cy="6631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24"/>
          <p:cNvSpPr txBox="1"/>
          <p:nvPr>
            <p:ph idx="1" type="body"/>
          </p:nvPr>
        </p:nvSpPr>
        <p:spPr>
          <a:xfrm>
            <a:off x="457200" y="1200150"/>
            <a:ext cx="82296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4"/>
          <p:cNvSpPr/>
          <p:nvPr/>
        </p:nvSpPr>
        <p:spPr>
          <a:xfrm>
            <a:off x="0" y="4972050"/>
            <a:ext cx="9144000" cy="171450"/>
          </a:xfrm>
          <a:custGeom>
            <a:rect b="b" l="l" r="r" t="t"/>
            <a:pathLst>
              <a:path extrusionOk="0" h="990600" w="9144000">
                <a:moveTo>
                  <a:pt x="0" y="0"/>
                </a:moveTo>
                <a:lnTo>
                  <a:pt x="4607626" y="215735"/>
                </a:lnTo>
                <a:lnTo>
                  <a:pt x="9144000" y="0"/>
                </a:lnTo>
                <a:lnTo>
                  <a:pt x="9144000" y="990600"/>
                </a:lnTo>
                <a:lnTo>
                  <a:pt x="0" y="990600"/>
                </a:lnTo>
                <a:lnTo>
                  <a:pt x="0" y="0"/>
                </a:lnTo>
                <a:close/>
              </a:path>
            </a:pathLst>
          </a:custGeom>
          <a:solidFill>
            <a:srgbClr val="003F8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3;p2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001000" y="4686300"/>
            <a:ext cx="822857" cy="10313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4"/>
          <p:cNvSpPr/>
          <p:nvPr/>
        </p:nvSpPr>
        <p:spPr>
          <a:xfrm>
            <a:off x="0" y="0"/>
            <a:ext cx="9144000" cy="1714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Relationship Id="rId4" Type="http://schemas.openxmlformats.org/officeDocument/2006/relationships/hyperlink" Target="mailto:dyson_greg@hotmail.com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Relationship Id="rId4" Type="http://schemas.openxmlformats.org/officeDocument/2006/relationships/hyperlink" Target="https://blog.ggacbsa.org/lead/" TargetMode="External"/><Relationship Id="rId5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comments" Target="../comments/comment1.xml"/><Relationship Id="rId4" Type="http://schemas.openxmlformats.org/officeDocument/2006/relationships/hyperlink" Target="https://docs.google.com/forms/d/e/1FAIpQLSeimsXtl8y1g8ov9pOUWdL7usfQ9lv2jlI034aMEQvBeOgGZw/viewform?usp=sf_link" TargetMode="External"/><Relationship Id="rId5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Relationship Id="rId4" Type="http://schemas.openxmlformats.org/officeDocument/2006/relationships/hyperlink" Target="https://blog.ggacbsa.org/lead/" TargetMode="External"/><Relationship Id="rId5" Type="http://schemas.openxmlformats.org/officeDocument/2006/relationships/image" Target="../media/image2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hyperlink" Target="mailto:amazingadityab@gmail.com" TargetMode="External"/><Relationship Id="rId4" Type="http://schemas.openxmlformats.org/officeDocument/2006/relationships/hyperlink" Target="mailto:shannoncarrollggac@gmail.com" TargetMode="External"/><Relationship Id="rId5" Type="http://schemas.openxmlformats.org/officeDocument/2006/relationships/image" Target="../media/image25.png"/><Relationship Id="rId6" Type="http://schemas.openxmlformats.org/officeDocument/2006/relationships/image" Target="../media/image12.png"/><Relationship Id="rId7" Type="http://schemas.openxmlformats.org/officeDocument/2006/relationships/hyperlink" Target="https://yerbabuena.goldengatescouting.org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twinvalley.ggacbsa.org/" TargetMode="External"/><Relationship Id="rId4" Type="http://schemas.openxmlformats.org/officeDocument/2006/relationships/hyperlink" Target="https://twinvalley.ggacbsa.org/" TargetMode="External"/><Relationship Id="rId9" Type="http://schemas.openxmlformats.org/officeDocument/2006/relationships/hyperlink" Target="https://twinvalley.ggacbsa.org/roundtable/" TargetMode="External"/><Relationship Id="rId5" Type="http://schemas.openxmlformats.org/officeDocument/2006/relationships/hyperlink" Target="https://twinvalley.ggacbsa.org/" TargetMode="External"/><Relationship Id="rId6" Type="http://schemas.openxmlformats.org/officeDocument/2006/relationships/hyperlink" Target="https://twinvalley.ggacbsa.org/" TargetMode="External"/><Relationship Id="rId7" Type="http://schemas.openxmlformats.org/officeDocument/2006/relationships/hyperlink" Target="https://twinvalley.ggacbsa.org/" TargetMode="External"/><Relationship Id="rId8" Type="http://schemas.openxmlformats.org/officeDocument/2006/relationships/hyperlink" Target="https://twinvalley.ggacbsa.org/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1075" y="411925"/>
            <a:ext cx="8201826" cy="431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g3a2c682db72_0_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925" y="0"/>
            <a:ext cx="9144000" cy="5143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g3a2c682db72_0_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g3af5bddb3a6_2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790e18bde0_5_52"/>
          <p:cNvSpPr txBox="1"/>
          <p:nvPr>
            <p:ph type="title"/>
          </p:nvPr>
        </p:nvSpPr>
        <p:spPr>
          <a:xfrm>
            <a:off x="457200" y="400050"/>
            <a:ext cx="8229600" cy="66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6" name="Google Shape;156;g3790e18bde0_5_52"/>
          <p:cNvSpPr txBox="1"/>
          <p:nvPr>
            <p:ph idx="1" type="body"/>
          </p:nvPr>
        </p:nvSpPr>
        <p:spPr>
          <a:xfrm>
            <a:off x="457200" y="1200150"/>
            <a:ext cx="82296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57" name="Google Shape;157;g3790e18bde0_5_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88c59906a7_0_1"/>
          <p:cNvSpPr txBox="1"/>
          <p:nvPr>
            <p:ph type="title"/>
          </p:nvPr>
        </p:nvSpPr>
        <p:spPr>
          <a:xfrm>
            <a:off x="457200" y="400050"/>
            <a:ext cx="8229600" cy="66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Unit Renewal </a:t>
            </a:r>
            <a:r>
              <a:rPr lang="en-US" sz="2800"/>
              <a:t>(formerly known as Recharter)</a:t>
            </a:r>
            <a:endParaRPr sz="2800"/>
          </a:p>
        </p:txBody>
      </p:sp>
      <p:pic>
        <p:nvPicPr>
          <p:cNvPr id="164" name="Google Shape;164;g388c59906a7_0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450" y="1123950"/>
            <a:ext cx="5076600" cy="246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388c59906a7_0_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59825" y="1063350"/>
            <a:ext cx="4114984" cy="377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afdd359f58_1_0"/>
          <p:cNvSpPr txBox="1"/>
          <p:nvPr>
            <p:ph type="title"/>
          </p:nvPr>
        </p:nvSpPr>
        <p:spPr>
          <a:xfrm>
            <a:off x="457200" y="400050"/>
            <a:ext cx="8229600" cy="66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Unit Renewal - Need to start</a:t>
            </a:r>
            <a:endParaRPr sz="2800"/>
          </a:p>
        </p:txBody>
      </p:sp>
      <p:pic>
        <p:nvPicPr>
          <p:cNvPr id="172" name="Google Shape;172;g3afdd359f58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425" y="1123950"/>
            <a:ext cx="3454612" cy="377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3afdd359f58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3650" y="1063350"/>
            <a:ext cx="4495724" cy="383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afdd359f58_1_10"/>
          <p:cNvSpPr txBox="1"/>
          <p:nvPr>
            <p:ph type="title"/>
          </p:nvPr>
        </p:nvSpPr>
        <p:spPr>
          <a:xfrm>
            <a:off x="457200" y="400050"/>
            <a:ext cx="8229600" cy="663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Family Troop Option</a:t>
            </a:r>
            <a:endParaRPr/>
          </a:p>
        </p:txBody>
      </p:sp>
      <p:sp>
        <p:nvSpPr>
          <p:cNvPr id="180" name="Google Shape;180;g3afdd359f58_1_10"/>
          <p:cNvSpPr txBox="1"/>
          <p:nvPr>
            <p:ph idx="1" type="body"/>
          </p:nvPr>
        </p:nvSpPr>
        <p:spPr>
          <a:xfrm>
            <a:off x="457200" y="1200150"/>
            <a:ext cx="3096900" cy="320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Look for formal announcement from National on December 15th  </a:t>
            </a:r>
            <a:endParaRPr/>
          </a:p>
        </p:txBody>
      </p:sp>
      <p:pic>
        <p:nvPicPr>
          <p:cNvPr id="181" name="Google Shape;181;g3afdd359f58_1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3098" y="1400075"/>
            <a:ext cx="5348725" cy="2610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999ba883da_0_0"/>
          <p:cNvSpPr txBox="1"/>
          <p:nvPr>
            <p:ph type="title"/>
          </p:nvPr>
        </p:nvSpPr>
        <p:spPr>
          <a:xfrm>
            <a:off x="457200" y="400050"/>
            <a:ext cx="8229600" cy="66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Scouting for Food Update</a:t>
            </a:r>
            <a:endParaRPr/>
          </a:p>
        </p:txBody>
      </p:sp>
      <p:pic>
        <p:nvPicPr>
          <p:cNvPr id="187" name="Google Shape;187;g3999ba883da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7675" y="1838148"/>
            <a:ext cx="3210151" cy="211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3999ba883da_0_0"/>
          <p:cNvSpPr txBox="1"/>
          <p:nvPr/>
        </p:nvSpPr>
        <p:spPr>
          <a:xfrm>
            <a:off x="4395000" y="2262500"/>
            <a:ext cx="4495800" cy="12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Council Total = </a:t>
            </a:r>
            <a:r>
              <a:rPr b="1" lang="en-US" sz="30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217,000</a:t>
            </a:r>
            <a:r>
              <a:rPr b="1"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lbs</a:t>
            </a:r>
            <a:endParaRPr b="1"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Twin Valley = </a:t>
            </a:r>
            <a:r>
              <a:rPr b="1" lang="en-US" sz="3000">
                <a:solidFill>
                  <a:srgbClr val="003F87"/>
                </a:solidFill>
                <a:latin typeface="Calibri"/>
                <a:ea typeface="Calibri"/>
                <a:cs typeface="Calibri"/>
                <a:sym typeface="Calibri"/>
              </a:rPr>
              <a:t>45,000</a:t>
            </a:r>
            <a:r>
              <a:rPr b="1"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lbs</a:t>
            </a:r>
            <a:endParaRPr b="1"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999ba883da_0_6"/>
          <p:cNvSpPr txBox="1"/>
          <p:nvPr>
            <p:ph type="title"/>
          </p:nvPr>
        </p:nvSpPr>
        <p:spPr>
          <a:xfrm>
            <a:off x="457200" y="400050"/>
            <a:ext cx="8229600" cy="66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Pinewood Derby Tune-up</a:t>
            </a:r>
            <a:endParaRPr/>
          </a:p>
        </p:txBody>
      </p:sp>
      <p:pic>
        <p:nvPicPr>
          <p:cNvPr id="195" name="Google Shape;195;g3999ba883da_0_6"/>
          <p:cNvPicPr preferRelativeResize="0"/>
          <p:nvPr/>
        </p:nvPicPr>
        <p:blipFill rotWithShape="1">
          <a:blip r:embed="rId3">
            <a:alphaModFix amt="16000"/>
          </a:blip>
          <a:srcRect b="0" l="0" r="0" t="0"/>
          <a:stretch/>
        </p:blipFill>
        <p:spPr>
          <a:xfrm>
            <a:off x="0" y="413825"/>
            <a:ext cx="9144000" cy="42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g3999ba883da_0_6"/>
          <p:cNvSpPr txBox="1"/>
          <p:nvPr>
            <p:ph idx="1" type="body"/>
          </p:nvPr>
        </p:nvSpPr>
        <p:spPr>
          <a:xfrm>
            <a:off x="0" y="1200150"/>
            <a:ext cx="9144000" cy="36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b="1" lang="en-US" sz="3800">
                <a:solidFill>
                  <a:srgbClr val="C00000"/>
                </a:solidFill>
              </a:rPr>
              <a:t>Veterans Memorial Building</a:t>
            </a:r>
            <a:endParaRPr b="1" sz="3800">
              <a:solidFill>
                <a:srgbClr val="C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b="1" lang="en-US" sz="2700"/>
              <a:t>301 Main Street, Pleasanton</a:t>
            </a:r>
            <a:endParaRPr b="1" sz="2700"/>
          </a:p>
          <a:p>
            <a:pPr indent="0" lvl="0" marL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b="1" lang="en-US" sz="2700"/>
              <a:t>Saturday, January 10, 2026</a:t>
            </a:r>
            <a:endParaRPr b="1" sz="2700"/>
          </a:p>
          <a:p>
            <a:pPr indent="0" lvl="0" marL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b="1" lang="en-US" sz="2700"/>
              <a:t>9:00 am to 1:00 pm</a:t>
            </a:r>
            <a:endParaRPr b="1" sz="2700"/>
          </a:p>
          <a:p>
            <a:pPr indent="0" lvl="0" marL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1300"/>
          </a:p>
          <a:p>
            <a:pPr indent="0" lvl="0" marL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b="1" lang="en-US" sz="3300">
                <a:solidFill>
                  <a:srgbClr val="C00000"/>
                </a:solidFill>
              </a:rPr>
              <a:t>WE NEED HELP!!!</a:t>
            </a:r>
            <a:endParaRPr b="1" sz="3300">
              <a:solidFill>
                <a:srgbClr val="C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1300"/>
          </a:p>
          <a:p>
            <a:pPr indent="0" lvl="0" marL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b="1" lang="en-US" sz="2400"/>
              <a:t>Contact: Greg Dyson </a:t>
            </a:r>
            <a:r>
              <a:rPr b="1" lang="en-US" sz="2400" u="sng">
                <a:solidFill>
                  <a:schemeClr val="hlink"/>
                </a:solidFill>
                <a:hlinkClick r:id="rId4"/>
              </a:rPr>
              <a:t>dyson_greg@hotmail.com</a:t>
            </a:r>
            <a:r>
              <a:rPr b="1" lang="en-US" sz="2400"/>
              <a:t> 925/321-3748</a:t>
            </a:r>
            <a:endParaRPr b="1" sz="2400"/>
          </a:p>
          <a:p>
            <a:pPr indent="0" lvl="0" marL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3300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300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999ba883da_0_13"/>
          <p:cNvSpPr txBox="1"/>
          <p:nvPr>
            <p:ph type="title"/>
          </p:nvPr>
        </p:nvSpPr>
        <p:spPr>
          <a:xfrm>
            <a:off x="457200" y="400050"/>
            <a:ext cx="8229600" cy="66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L.E.A.D. Training</a:t>
            </a:r>
            <a:endParaRPr/>
          </a:p>
        </p:txBody>
      </p:sp>
      <p:sp>
        <p:nvSpPr>
          <p:cNvPr id="203" name="Google Shape;203;g3999ba883da_0_13"/>
          <p:cNvSpPr txBox="1"/>
          <p:nvPr>
            <p:ph idx="1" type="body"/>
          </p:nvPr>
        </p:nvSpPr>
        <p:spPr>
          <a:xfrm>
            <a:off x="457200" y="2765700"/>
            <a:ext cx="8229600" cy="16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2150">
                <a:solidFill>
                  <a:srgbClr val="98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Saturday, January 24, 2026</a:t>
            </a:r>
            <a:endParaRPr b="1" sz="2150">
              <a:solidFill>
                <a:srgbClr val="98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150">
                <a:solidFill>
                  <a:srgbClr val="98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Diablo Valley College, Pleasant Hill</a:t>
            </a:r>
            <a:endParaRPr b="1" sz="2150">
              <a:solidFill>
                <a:srgbClr val="98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Join your Fellow Scouters for a complete day of learning, fun and experience!</a:t>
            </a:r>
            <a:endParaRPr sz="180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04" name="Google Shape;204;g3999ba883da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0900" y="1298575"/>
            <a:ext cx="7042208" cy="146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g3999ba883da_0_1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61525" y="2883388"/>
            <a:ext cx="1418495" cy="139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1c3cd07d6c_0_0"/>
          <p:cNvSpPr txBox="1"/>
          <p:nvPr>
            <p:ph type="title"/>
          </p:nvPr>
        </p:nvSpPr>
        <p:spPr>
          <a:xfrm>
            <a:off x="457200" y="257100"/>
            <a:ext cx="8229600" cy="66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Please Sign-in</a:t>
            </a:r>
            <a:endParaRPr sz="2600">
              <a:solidFill>
                <a:srgbClr val="C00000"/>
              </a:solidFill>
            </a:endParaRPr>
          </a:p>
        </p:txBody>
      </p:sp>
      <p:sp>
        <p:nvSpPr>
          <p:cNvPr id="75" name="Google Shape;75;g31c3cd07d6c_0_0"/>
          <p:cNvSpPr txBox="1"/>
          <p:nvPr>
            <p:ph idx="1" type="body"/>
          </p:nvPr>
        </p:nvSpPr>
        <p:spPr>
          <a:xfrm>
            <a:off x="3796750" y="1245200"/>
            <a:ext cx="51597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0000FF"/>
                </a:solidFill>
              </a:rPr>
              <a:t>Network: Blue Oaks</a:t>
            </a:r>
            <a:r>
              <a:rPr lang="en-US"/>
              <a:t> 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rgbClr val="0000FF"/>
                </a:solidFill>
              </a:rPr>
              <a:t>Password:</a:t>
            </a:r>
            <a:r>
              <a:rPr lang="en-US"/>
              <a:t> 7139KollCenter</a:t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76" name="Google Shape;76;g31c3cd07d6c_0_0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050" y="1056350"/>
            <a:ext cx="3830300" cy="383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af5bddb3a6_2_16"/>
          <p:cNvSpPr txBox="1"/>
          <p:nvPr>
            <p:ph type="title"/>
          </p:nvPr>
        </p:nvSpPr>
        <p:spPr>
          <a:xfrm>
            <a:off x="457200" y="400050"/>
            <a:ext cx="8229600" cy="66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L.E.A.D. Training</a:t>
            </a:r>
            <a:endParaRPr/>
          </a:p>
        </p:txBody>
      </p:sp>
      <p:sp>
        <p:nvSpPr>
          <p:cNvPr id="212" name="Google Shape;212;g3af5bddb3a6_2_16"/>
          <p:cNvSpPr txBox="1"/>
          <p:nvPr>
            <p:ph idx="1" type="body"/>
          </p:nvPr>
        </p:nvSpPr>
        <p:spPr>
          <a:xfrm>
            <a:off x="457200" y="2765700"/>
            <a:ext cx="8229600" cy="16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2150">
                <a:solidFill>
                  <a:srgbClr val="98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Saturday, January 27, 2024</a:t>
            </a:r>
            <a:endParaRPr b="1" sz="2150">
              <a:solidFill>
                <a:srgbClr val="98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150">
                <a:solidFill>
                  <a:srgbClr val="98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Diablo Valley College, Pleasant Hill</a:t>
            </a:r>
            <a:endParaRPr b="1" sz="2150">
              <a:solidFill>
                <a:srgbClr val="98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Join your Fellow Scouters for a complete day of learning, fun and experience!</a:t>
            </a:r>
            <a:endParaRPr sz="180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13" name="Google Shape;213;g3af5bddb3a6_2_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0" y="1200150"/>
            <a:ext cx="762000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g3af5bddb3a6_2_16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59550" y="2688250"/>
            <a:ext cx="1635000" cy="163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g3afbdf5ab1f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7150" y="1523627"/>
            <a:ext cx="2346750" cy="2354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g3afbdf5ab1f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46053" y="1304700"/>
            <a:ext cx="2168963" cy="87481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g3afbdf5ab1f_0_0"/>
          <p:cNvSpPr txBox="1"/>
          <p:nvPr>
            <p:ph type="title"/>
          </p:nvPr>
        </p:nvSpPr>
        <p:spPr>
          <a:xfrm>
            <a:off x="457200" y="400050"/>
            <a:ext cx="8229600" cy="663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Get Trained for your Position!</a:t>
            </a:r>
            <a:endParaRPr/>
          </a:p>
        </p:txBody>
      </p:sp>
      <p:sp>
        <p:nvSpPr>
          <p:cNvPr id="223" name="Google Shape;223;g3afbdf5ab1f_0_0"/>
          <p:cNvSpPr txBox="1"/>
          <p:nvPr>
            <p:ph idx="1" type="body"/>
          </p:nvPr>
        </p:nvSpPr>
        <p:spPr>
          <a:xfrm>
            <a:off x="457200" y="1200150"/>
            <a:ext cx="8229600" cy="320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 sz="2700"/>
              <a:t>Cub Scout Den Leader Training</a:t>
            </a:r>
            <a:endParaRPr b="1" sz="27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700"/>
              <a:t>February 21 at GGAC Office</a:t>
            </a:r>
            <a:endParaRPr sz="27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700"/>
              <a:t>Link Coming</a:t>
            </a:r>
            <a:endParaRPr sz="27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 sz="2700"/>
              <a:t>Introduction to Outdoor Leader Skills</a:t>
            </a:r>
            <a:endParaRPr b="1" sz="27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700"/>
              <a:t>March 25 AND April 10-12</a:t>
            </a:r>
            <a:endParaRPr sz="27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700"/>
              <a:t>Register at https://scoutingevent.com/023-blueoak44</a:t>
            </a:r>
            <a:endParaRPr sz="27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8"/>
          <p:cNvSpPr txBox="1"/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ACTIVITIES AND EVENTS</a:t>
            </a:r>
            <a:endParaRPr/>
          </a:p>
        </p:txBody>
      </p:sp>
      <p:sp>
        <p:nvSpPr>
          <p:cNvPr id="229" name="Google Shape;229;p8"/>
          <p:cNvSpPr txBox="1"/>
          <p:nvPr>
            <p:ph idx="1" type="body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</a:pPr>
            <a:r>
              <a:rPr lang="en-US"/>
              <a:t>Really Fun Stuff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9"/>
          <p:cNvSpPr txBox="1"/>
          <p:nvPr>
            <p:ph type="title"/>
          </p:nvPr>
        </p:nvSpPr>
        <p:spPr>
          <a:xfrm>
            <a:off x="457200" y="400050"/>
            <a:ext cx="8229600" cy="6631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T-Shirt Club</a:t>
            </a:r>
            <a:endParaRPr/>
          </a:p>
        </p:txBody>
      </p:sp>
      <p:sp>
        <p:nvSpPr>
          <p:cNvPr id="235" name="Google Shape;235;p19"/>
          <p:cNvSpPr txBox="1"/>
          <p:nvPr>
            <p:ph idx="1" type="body"/>
          </p:nvPr>
        </p:nvSpPr>
        <p:spPr>
          <a:xfrm>
            <a:off x="457200" y="1200150"/>
            <a:ext cx="40386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Be in the room where it happens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/>
              <a:t>Change into a t-shirt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/>
              <a:t>and see you there!</a:t>
            </a:r>
            <a:endParaRPr/>
          </a:p>
        </p:txBody>
      </p:sp>
      <p:pic>
        <p:nvPicPr>
          <p:cNvPr id="236" name="Google Shape;23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43925" y="1843046"/>
            <a:ext cx="1981200" cy="19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9"/>
          <p:cNvSpPr txBox="1"/>
          <p:nvPr/>
        </p:nvSpPr>
        <p:spPr>
          <a:xfrm>
            <a:off x="5275675" y="3863509"/>
            <a:ext cx="3317700" cy="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50"/>
              <a:buFont typeface="Arial"/>
              <a:buNone/>
            </a:pPr>
            <a:r>
              <a:rPr b="0" i="0" lang="en-US" sz="1850" u="none" cap="none" strike="noStrike">
                <a:solidFill>
                  <a:srgbClr val="1F1F1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4805 Hacienda Dr, Dublin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19"/>
          <p:cNvSpPr txBox="1"/>
          <p:nvPr/>
        </p:nvSpPr>
        <p:spPr>
          <a:xfrm>
            <a:off x="5275675" y="1291759"/>
            <a:ext cx="3317700" cy="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50"/>
              <a:buFont typeface="Arial"/>
              <a:buNone/>
            </a:pPr>
            <a:r>
              <a:rPr b="0" i="0" lang="en-US" sz="1850" u="none" cap="none" strike="noStrike">
                <a:solidFill>
                  <a:srgbClr val="1F1F1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This month, let’s try…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7c671b8c4e_0_4"/>
          <p:cNvSpPr txBox="1"/>
          <p:nvPr>
            <p:ph type="title"/>
          </p:nvPr>
        </p:nvSpPr>
        <p:spPr>
          <a:xfrm>
            <a:off x="722313" y="3305176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SPOTLIGHT</a:t>
            </a:r>
            <a:endParaRPr/>
          </a:p>
        </p:txBody>
      </p:sp>
      <p:sp>
        <p:nvSpPr>
          <p:cNvPr id="244" name="Google Shape;244;g37c671b8c4e_0_4"/>
          <p:cNvSpPr txBox="1"/>
          <p:nvPr>
            <p:ph idx="1" type="body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</a:pPr>
            <a:r>
              <a:rPr lang="en-US"/>
              <a:t>Really Fun Stuff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88c59906a7_0_29"/>
          <p:cNvSpPr txBox="1"/>
          <p:nvPr>
            <p:ph type="title"/>
          </p:nvPr>
        </p:nvSpPr>
        <p:spPr>
          <a:xfrm>
            <a:off x="722313" y="3305176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TROOP SHOWCASE</a:t>
            </a:r>
            <a:endParaRPr/>
          </a:p>
        </p:txBody>
      </p:sp>
      <p:sp>
        <p:nvSpPr>
          <p:cNvPr id="250" name="Google Shape;250;g388c59906a7_0_29"/>
          <p:cNvSpPr txBox="1"/>
          <p:nvPr>
            <p:ph idx="1" type="body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</a:pPr>
            <a:r>
              <a:rPr lang="en-US"/>
              <a:t>Find Your New Troop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ae5d8e1c49_0_0"/>
          <p:cNvSpPr txBox="1"/>
          <p:nvPr/>
        </p:nvSpPr>
        <p:spPr>
          <a:xfrm>
            <a:off x="574275" y="766575"/>
            <a:ext cx="7988700" cy="36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Order of Troop Presentations: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Troops 904 and 2904 (Dublin)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Troop 900 (Livermore)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Troop 941 (Pleasanton)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Troop 905 (Dublin)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Troop 999 (Livermore)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Troop 939 (Livermore)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Troop 998G (Pleasanton)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f361730e31_0_0"/>
          <p:cNvSpPr txBox="1"/>
          <p:nvPr>
            <p:ph idx="1" type="body"/>
          </p:nvPr>
        </p:nvSpPr>
        <p:spPr>
          <a:xfrm>
            <a:off x="3809650" y="1504950"/>
            <a:ext cx="4572000" cy="31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b="1" lang="en-US" sz="3400">
                <a:solidFill>
                  <a:srgbClr val="980000"/>
                </a:solidFill>
              </a:rPr>
              <a:t>Aditya Bakhandi</a:t>
            </a:r>
            <a:endParaRPr b="1" sz="3400">
              <a:solidFill>
                <a:srgbClr val="98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2400" u="sng">
                <a:solidFill>
                  <a:schemeClr val="hlink"/>
                </a:solidFill>
                <a:hlinkClick r:id="rId3"/>
              </a:rPr>
              <a:t>amazingadityab@gmail.com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2400"/>
              <a:t>Chapter Chief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900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b="1" lang="en-US" sz="3400">
                <a:solidFill>
                  <a:srgbClr val="980000"/>
                </a:solidFill>
              </a:rPr>
              <a:t>Shannon Carroll</a:t>
            </a:r>
            <a:endParaRPr b="1" sz="3400">
              <a:solidFill>
                <a:srgbClr val="98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2400" u="sng">
                <a:solidFill>
                  <a:schemeClr val="hlink"/>
                </a:solidFill>
                <a:hlinkClick r:id="rId4"/>
              </a:rPr>
              <a:t>shannoncarrollggac@gmail.com</a:t>
            </a:r>
            <a:r>
              <a:rPr lang="en-US" sz="2400"/>
              <a:t>  Chapter Advisor</a:t>
            </a:r>
            <a:endParaRPr/>
          </a:p>
        </p:txBody>
      </p:sp>
      <p:pic>
        <p:nvPicPr>
          <p:cNvPr id="83" name="Google Shape;83;g2f361730e31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14675" y="1604300"/>
            <a:ext cx="1912524" cy="1912524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g2f361730e31_0_0"/>
          <p:cNvSpPr txBox="1"/>
          <p:nvPr>
            <p:ph type="title"/>
          </p:nvPr>
        </p:nvSpPr>
        <p:spPr>
          <a:xfrm>
            <a:off x="457200" y="247650"/>
            <a:ext cx="8229600" cy="66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Seunen Paschengink Contacts</a:t>
            </a:r>
            <a:endParaRPr/>
          </a:p>
        </p:txBody>
      </p:sp>
      <p:pic>
        <p:nvPicPr>
          <p:cNvPr id="85" name="Google Shape;85;g2f361730e31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48936" y="3620657"/>
            <a:ext cx="2044001" cy="922181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g2f361730e31_0_0"/>
          <p:cNvSpPr txBox="1"/>
          <p:nvPr/>
        </p:nvSpPr>
        <p:spPr>
          <a:xfrm>
            <a:off x="1054050" y="4646675"/>
            <a:ext cx="703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***please remember to use YPT protocol when communicating with youth members***</a:t>
            </a:r>
            <a:endParaRPr b="1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g2f361730e31_0_0"/>
          <p:cNvSpPr txBox="1"/>
          <p:nvPr/>
        </p:nvSpPr>
        <p:spPr>
          <a:xfrm>
            <a:off x="1514700" y="758550"/>
            <a:ext cx="6114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https://yerbabuena.goldengatescouting.org/</a:t>
            </a: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"/>
          <p:cNvSpPr txBox="1"/>
          <p:nvPr>
            <p:ph type="ctrTitle"/>
          </p:nvPr>
        </p:nvSpPr>
        <p:spPr>
          <a:xfrm>
            <a:off x="685800" y="2727766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Twin Valley Roundtable</a:t>
            </a:r>
            <a:endParaRPr/>
          </a:p>
        </p:txBody>
      </p:sp>
      <p:sp>
        <p:nvSpPr>
          <p:cNvPr id="93" name="Google Shape;93;p1"/>
          <p:cNvSpPr txBox="1"/>
          <p:nvPr>
            <p:ph idx="1" type="subTitle"/>
          </p:nvPr>
        </p:nvSpPr>
        <p:spPr>
          <a:xfrm>
            <a:off x="1371600" y="3849141"/>
            <a:ext cx="6400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/>
              <a:t>December 11, 2025</a:t>
            </a:r>
            <a:endParaRPr/>
          </a:p>
        </p:txBody>
      </p:sp>
      <p:pic>
        <p:nvPicPr>
          <p:cNvPr descr="A picture containing game&#10;&#10;Description automatically generated" id="94" name="Google Shape;9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4777" y="57150"/>
            <a:ext cx="2654446" cy="2651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 txBox="1"/>
          <p:nvPr>
            <p:ph idx="1" type="body"/>
          </p:nvPr>
        </p:nvSpPr>
        <p:spPr>
          <a:xfrm>
            <a:off x="457200" y="1200150"/>
            <a:ext cx="82296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Tonight’s slides are available online at: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u="sng">
              <a:solidFill>
                <a:schemeClr val="hlink"/>
              </a:solidFill>
              <a:hlinkClick r:id="rId3"/>
            </a:endParaRPr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u="sng">
              <a:solidFill>
                <a:schemeClr val="hlink"/>
              </a:solidFill>
              <a:hlinkClick r:id="rId4"/>
            </a:endParaRPr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u="sng">
              <a:solidFill>
                <a:schemeClr val="hlink"/>
              </a:solidFill>
              <a:hlinkClick r:id="rId5"/>
            </a:endParaRPr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u="sng">
              <a:solidFill>
                <a:schemeClr val="hlink"/>
              </a:solidFill>
              <a:hlinkClick r:id="rId6"/>
            </a:endParaRPr>
          </a:p>
          <a:p>
            <a:pPr indent="0" lvl="0" marL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 u="sng">
              <a:solidFill>
                <a:schemeClr val="hlink"/>
              </a:solidFill>
              <a:hlinkClick r:id="rId7"/>
            </a:endParaRPr>
          </a:p>
          <a:p>
            <a:pPr indent="0" lvl="0" marL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 u="sng">
                <a:solidFill>
                  <a:schemeClr val="hlink"/>
                </a:solidFill>
                <a:hlinkClick r:id="rId8"/>
              </a:rPr>
              <a:t>https://twinvalley.ggacbsa.org/</a:t>
            </a:r>
            <a:r>
              <a:rPr lang="en-US" sz="2000"/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100" name="Google Shape;100;p3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137021" y="1815510"/>
            <a:ext cx="4869958" cy="258504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3"/>
          <p:cNvSpPr txBox="1"/>
          <p:nvPr>
            <p:ph type="title"/>
          </p:nvPr>
        </p:nvSpPr>
        <p:spPr>
          <a:xfrm>
            <a:off x="457200" y="400050"/>
            <a:ext cx="8229600" cy="6631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Welcome to Roundtable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790e18bde0_5_171"/>
          <p:cNvSpPr txBox="1"/>
          <p:nvPr>
            <p:ph type="ctrTitle"/>
          </p:nvPr>
        </p:nvSpPr>
        <p:spPr>
          <a:xfrm>
            <a:off x="685800" y="2727766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District Updates</a:t>
            </a:r>
            <a:endParaRPr/>
          </a:p>
        </p:txBody>
      </p:sp>
      <p:sp>
        <p:nvSpPr>
          <p:cNvPr id="107" name="Google Shape;107;g3790e18bde0_5_171"/>
          <p:cNvSpPr txBox="1"/>
          <p:nvPr>
            <p:ph idx="1" type="subTitle"/>
          </p:nvPr>
        </p:nvSpPr>
        <p:spPr>
          <a:xfrm>
            <a:off x="1371600" y="3849141"/>
            <a:ext cx="6400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/>
              <a:t>December 11, 2025</a:t>
            </a:r>
            <a:endParaRPr/>
          </a:p>
        </p:txBody>
      </p:sp>
      <p:pic>
        <p:nvPicPr>
          <p:cNvPr id="108" name="Google Shape;108;g3790e18bde0_5_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9485" y="445863"/>
            <a:ext cx="2405019" cy="2422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g388e8adc7aa_0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6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a2c682db72_0_7"/>
          <p:cNvSpPr/>
          <p:nvPr/>
        </p:nvSpPr>
        <p:spPr>
          <a:xfrm>
            <a:off x="7975675" y="4566675"/>
            <a:ext cx="934500" cy="272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g3a2c682db72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a2c682db72_0_95"/>
          <p:cNvSpPr txBox="1"/>
          <p:nvPr>
            <p:ph type="title"/>
          </p:nvPr>
        </p:nvSpPr>
        <p:spPr>
          <a:xfrm>
            <a:off x="457200" y="400050"/>
            <a:ext cx="8229600" cy="66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Available for you:</a:t>
            </a:r>
            <a:endParaRPr/>
          </a:p>
        </p:txBody>
      </p:sp>
      <p:pic>
        <p:nvPicPr>
          <p:cNvPr id="128" name="Google Shape;128;g3a2c682db72_0_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197" y="1123950"/>
            <a:ext cx="4770723" cy="35874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9" name="Google Shape;129;g3a2c682db72_0_95"/>
          <p:cNvSpPr txBox="1"/>
          <p:nvPr/>
        </p:nvSpPr>
        <p:spPr>
          <a:xfrm>
            <a:off x="5378175" y="1123950"/>
            <a:ext cx="36111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b="0" i="0" lang="en-US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18" x 24" Yard sign</a:t>
            </a:r>
            <a:endParaRPr b="0" i="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b="0" i="0" lang="en-US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Semi-permanent</a:t>
            </a:r>
            <a:endParaRPr b="0" i="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b="0" i="0" lang="en-US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Check local restrictions</a:t>
            </a:r>
            <a:endParaRPr b="0" i="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b="0" i="0" lang="en-US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Schools, neighborhoods, meeting places</a:t>
            </a:r>
            <a:endParaRPr b="0" i="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b="0" i="0" lang="en-US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Available for pick up tonight</a:t>
            </a:r>
            <a:endParaRPr b="0" i="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0" name="Google Shape;130;g3a2c682db72_0_95" title="GetAttachmentThumbnail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3825" y="2330925"/>
            <a:ext cx="1755708" cy="26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3a2c682db72_0_95" title="GetAttachmentThumbnail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75425" y="2330925"/>
            <a:ext cx="1885526" cy="2664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SA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2014-09-24T15:50:59Z</dcterms:created>
  <dc:creator>Peter Zischka</dc:creator>
</cp:coreProperties>
</file>