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534" r:id="rId2"/>
    <p:sldId id="750" r:id="rId3"/>
    <p:sldId id="771" r:id="rId4"/>
    <p:sldId id="635" r:id="rId5"/>
    <p:sldId id="759" r:id="rId6"/>
    <p:sldId id="764" r:id="rId7"/>
    <p:sldId id="772" r:id="rId8"/>
    <p:sldId id="687" r:id="rId9"/>
    <p:sldId id="765" r:id="rId10"/>
    <p:sldId id="769" r:id="rId11"/>
    <p:sldId id="770" r:id="rId12"/>
    <p:sldId id="762" r:id="rId13"/>
    <p:sldId id="688" r:id="rId14"/>
    <p:sldId id="6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E5C95A-5CF3-E846-8F7C-B1D3E0B57C46}" type="datetimeFigureOut">
              <a:rPr lang="en-US" smtClean="0"/>
              <a:t>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81CB6B-BFBF-064A-9E8F-F7230DC2B3CB}" type="slidenum">
              <a:rPr lang="en-US" smtClean="0"/>
              <a:t>‹#›</a:t>
            </a:fld>
            <a:endParaRPr lang="en-US"/>
          </a:p>
        </p:txBody>
      </p:sp>
    </p:spTree>
    <p:extLst>
      <p:ext uri="{BB962C8B-B14F-4D97-AF65-F5344CB8AC3E}">
        <p14:creationId xmlns:p14="http://schemas.microsoft.com/office/powerpoint/2010/main" val="55828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08D0FE2-14F4-4D71-9389-E4CF27C236C3}" type="slidenum">
              <a:rPr lang="en-US" smtClean="0"/>
              <a:pPr>
                <a:defRPr/>
              </a:pPr>
              <a:t>4</a:t>
            </a:fld>
            <a:endParaRPr lang="en-US" dirty="0"/>
          </a:p>
        </p:txBody>
      </p:sp>
    </p:spTree>
    <p:extLst>
      <p:ext uri="{BB962C8B-B14F-4D97-AF65-F5344CB8AC3E}">
        <p14:creationId xmlns:p14="http://schemas.microsoft.com/office/powerpoint/2010/main" val="407009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B0A9-16F7-084C-A32B-64FC77FBCF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4AABBB-BFFF-5B44-A19B-DD9A830DE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D673CA-D0DA-EE4D-BFAA-AEB316870004}"/>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5" name="Footer Placeholder 4">
            <a:extLst>
              <a:ext uri="{FF2B5EF4-FFF2-40B4-BE49-F238E27FC236}">
                <a16:creationId xmlns:a16="http://schemas.microsoft.com/office/drawing/2014/main" id="{87BBE115-2A87-9343-8557-38E490EAD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27D9FA-6DF5-8845-91D8-41EF67BA7418}"/>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344349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B2FB-4A59-3445-86DC-6AC5593D04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EA7F94-72AE-3247-9F35-83E7447F3F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1961B-795E-3442-B6B6-85004F17A29E}"/>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5" name="Footer Placeholder 4">
            <a:extLst>
              <a:ext uri="{FF2B5EF4-FFF2-40B4-BE49-F238E27FC236}">
                <a16:creationId xmlns:a16="http://schemas.microsoft.com/office/drawing/2014/main" id="{506172D1-54AD-3446-A803-44E8696141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D32F4-03D7-634D-AC4E-CF94CC605064}"/>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22743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AECAFD-B1D0-0545-8428-9D1E4C7D97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AFD25-998D-EF4E-9636-58A0199E94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236CB-534D-0048-9297-53D24316A3B8}"/>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5" name="Footer Placeholder 4">
            <a:extLst>
              <a:ext uri="{FF2B5EF4-FFF2-40B4-BE49-F238E27FC236}">
                <a16:creationId xmlns:a16="http://schemas.microsoft.com/office/drawing/2014/main" id="{FDC0FB39-28D6-C449-977A-65DB5C900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5B6EB-1DCE-6244-ADD0-779A11677EBD}"/>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343507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BFF69-9F66-6C40-B5FF-79CC57BF9C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DD2E5A-33DF-C54C-89D8-F058E60209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41FBC-DBE7-DD42-B2B1-0B3F54209821}"/>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5" name="Footer Placeholder 4">
            <a:extLst>
              <a:ext uri="{FF2B5EF4-FFF2-40B4-BE49-F238E27FC236}">
                <a16:creationId xmlns:a16="http://schemas.microsoft.com/office/drawing/2014/main" id="{392CC2F6-A108-7E4D-BAA1-779F23F502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A18610-AD06-CD47-B813-48FFDC15E274}"/>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29802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CF165-90EE-FA4B-AC45-52494361C9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1C3DD0-EC31-AB49-B561-830C326804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150139E-F533-234B-BE87-118D7522599E}"/>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5" name="Footer Placeholder 4">
            <a:extLst>
              <a:ext uri="{FF2B5EF4-FFF2-40B4-BE49-F238E27FC236}">
                <a16:creationId xmlns:a16="http://schemas.microsoft.com/office/drawing/2014/main" id="{DC2D052C-6156-7F46-9A1A-4C6F9A519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ABB9F-6F8B-0741-B549-C2586FE13BCF}"/>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191800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AF17E-8DAB-C943-8D46-44A4B3FEEF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EB7E13-631F-DE46-9753-E5E7E086133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9EEEF-399F-0648-B4EA-D72B4094040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F72671-41E2-AE48-A172-95CA77D4C6E3}"/>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6" name="Footer Placeholder 5">
            <a:extLst>
              <a:ext uri="{FF2B5EF4-FFF2-40B4-BE49-F238E27FC236}">
                <a16:creationId xmlns:a16="http://schemas.microsoft.com/office/drawing/2014/main" id="{3B392523-C5BD-9142-B676-A2C2F72296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B4C10-03EE-904D-8574-3DC6273A32BB}"/>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3199887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DCC5-AD43-6843-810B-0D1EDFD731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F18EBE-30B4-8C4F-96A5-80BD71E87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FDBDE1-3C4C-7D48-943F-2447F3C1BF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537AB6-730A-344B-A06C-518A9BA7A3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C1AF160-C2B5-F848-A5E4-1244FCBAEE5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F9E255-8ABD-574F-9119-FE4526B61D62}"/>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8" name="Footer Placeholder 7">
            <a:extLst>
              <a:ext uri="{FF2B5EF4-FFF2-40B4-BE49-F238E27FC236}">
                <a16:creationId xmlns:a16="http://schemas.microsoft.com/office/drawing/2014/main" id="{AF2BC118-179C-9348-BC5C-8F5E7060DA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4D3170-C604-EE4E-B185-962A067CE8D6}"/>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1534215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3B73-B2D8-6545-8EA3-D9247BB71D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C54F4-C475-E248-8661-765C94354199}"/>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4" name="Footer Placeholder 3">
            <a:extLst>
              <a:ext uri="{FF2B5EF4-FFF2-40B4-BE49-F238E27FC236}">
                <a16:creationId xmlns:a16="http://schemas.microsoft.com/office/drawing/2014/main" id="{3DA8AB92-632C-0847-A471-A476A9078A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9F0681-8A50-7B4D-BF92-2AF135458EF2}"/>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5009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F9A707-0FAE-9043-B795-ED593083C47C}"/>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3" name="Footer Placeholder 2">
            <a:extLst>
              <a:ext uri="{FF2B5EF4-FFF2-40B4-BE49-F238E27FC236}">
                <a16:creationId xmlns:a16="http://schemas.microsoft.com/office/drawing/2014/main" id="{5A264A19-B5B8-8A46-B4AE-25ADFAB020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6E715B-E494-534C-929B-A141EB1EAC2E}"/>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12458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9496-EE58-3A47-A153-6B188616B3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BC4EEA-C2EB-AB41-84F5-B71B30A7AA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048F96-9D55-C24A-8F9A-47CB367D9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ADFD55-41D8-B642-878F-6BE65440460C}"/>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6" name="Footer Placeholder 5">
            <a:extLst>
              <a:ext uri="{FF2B5EF4-FFF2-40B4-BE49-F238E27FC236}">
                <a16:creationId xmlns:a16="http://schemas.microsoft.com/office/drawing/2014/main" id="{3FE91ED4-1986-7043-B2FC-D64E8B83B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A12EA8-640F-064B-9F06-71F2B4C6B7DE}"/>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26001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6D7C-2498-4042-8D90-D01F1CE4C1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AC87C-F4C8-CA43-9B6A-CAC138CC1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D0D87-0454-DB4F-B9EA-0FCC80C4C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1DC8FC-6582-4C42-A3AB-56AD3A8A795E}"/>
              </a:ext>
            </a:extLst>
          </p:cNvPr>
          <p:cNvSpPr>
            <a:spLocks noGrp="1"/>
          </p:cNvSpPr>
          <p:nvPr>
            <p:ph type="dt" sz="half" idx="10"/>
          </p:nvPr>
        </p:nvSpPr>
        <p:spPr/>
        <p:txBody>
          <a:bodyPr/>
          <a:lstStyle/>
          <a:p>
            <a:fld id="{199C9B0F-90C4-DD45-BC4C-A3D416A46ECB}" type="datetimeFigureOut">
              <a:rPr lang="en-US" smtClean="0"/>
              <a:t>1/6/20</a:t>
            </a:fld>
            <a:endParaRPr lang="en-US"/>
          </a:p>
        </p:txBody>
      </p:sp>
      <p:sp>
        <p:nvSpPr>
          <p:cNvPr id="6" name="Footer Placeholder 5">
            <a:extLst>
              <a:ext uri="{FF2B5EF4-FFF2-40B4-BE49-F238E27FC236}">
                <a16:creationId xmlns:a16="http://schemas.microsoft.com/office/drawing/2014/main" id="{023524B4-9BF7-3E4F-873B-B9BFC6367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06E749-6086-774F-BEAC-400A44F6E0C2}"/>
              </a:ext>
            </a:extLst>
          </p:cNvPr>
          <p:cNvSpPr>
            <a:spLocks noGrp="1"/>
          </p:cNvSpPr>
          <p:nvPr>
            <p:ph type="sldNum" sz="quarter" idx="12"/>
          </p:nvPr>
        </p:nvSpPr>
        <p:spPr/>
        <p:txBody>
          <a:bodyPr/>
          <a:lstStyle/>
          <a:p>
            <a:fld id="{27A715C8-7A7C-8643-BFD6-64B09A99CF30}" type="slidenum">
              <a:rPr lang="en-US" smtClean="0"/>
              <a:t>‹#›</a:t>
            </a:fld>
            <a:endParaRPr lang="en-US"/>
          </a:p>
        </p:txBody>
      </p:sp>
    </p:spTree>
    <p:extLst>
      <p:ext uri="{BB962C8B-B14F-4D97-AF65-F5344CB8AC3E}">
        <p14:creationId xmlns:p14="http://schemas.microsoft.com/office/powerpoint/2010/main" val="1868746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DC831-B06D-0F4E-BBFE-239704C66D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92C360-DA61-D84C-AE4D-108D3EA6D0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EE5AB-DF6E-154E-B85F-883A4940D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9C9B0F-90C4-DD45-BC4C-A3D416A46ECB}" type="datetimeFigureOut">
              <a:rPr lang="en-US" smtClean="0"/>
              <a:t>1/6/20</a:t>
            </a:fld>
            <a:endParaRPr lang="en-US"/>
          </a:p>
        </p:txBody>
      </p:sp>
      <p:sp>
        <p:nvSpPr>
          <p:cNvPr id="5" name="Footer Placeholder 4">
            <a:extLst>
              <a:ext uri="{FF2B5EF4-FFF2-40B4-BE49-F238E27FC236}">
                <a16:creationId xmlns:a16="http://schemas.microsoft.com/office/drawing/2014/main" id="{0F936A15-6756-DA48-B6A6-357865F690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E10233-9FFD-CE4E-9057-F44982F3C5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A715C8-7A7C-8643-BFD6-64B09A99CF30}" type="slidenum">
              <a:rPr lang="en-US" smtClean="0"/>
              <a:t>‹#›</a:t>
            </a:fld>
            <a:endParaRPr lang="en-US"/>
          </a:p>
        </p:txBody>
      </p:sp>
    </p:spTree>
    <p:extLst>
      <p:ext uri="{BB962C8B-B14F-4D97-AF65-F5344CB8AC3E}">
        <p14:creationId xmlns:p14="http://schemas.microsoft.com/office/powerpoint/2010/main" val="257868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wcachair@achewonnimat.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fbac.tv.eaglescouts@gmail.com" TargetMode="External"/><Relationship Id="rId2" Type="http://schemas.openxmlformats.org/officeDocument/2006/relationships/hyperlink" Target="mailto:johnson-tveagle@sbcglobal.net"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tveagleboard@gmail.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jfphair@yaho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tvdistrictdinner@yahoo.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mrsshannonpack901@gmail.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333" dirty="0"/>
              <a:t>General Discussion Topics</a:t>
            </a:r>
          </a:p>
        </p:txBody>
      </p:sp>
      <p:pic>
        <p:nvPicPr>
          <p:cNvPr id="6" name="Picture 5" descr="Roundtable.jpg"/>
          <p:cNvPicPr>
            <a:picLocks noChangeAspect="1"/>
          </p:cNvPicPr>
          <p:nvPr/>
        </p:nvPicPr>
        <p:blipFill>
          <a:blip r:embed="rId2" cstate="print"/>
          <a:stretch>
            <a:fillRect/>
          </a:stretch>
        </p:blipFill>
        <p:spPr>
          <a:xfrm>
            <a:off x="3860800" y="2108200"/>
            <a:ext cx="4572000" cy="3657600"/>
          </a:xfrm>
          <a:prstGeom prst="rect">
            <a:avLst/>
          </a:prstGeom>
        </p:spPr>
      </p:pic>
    </p:spTree>
    <p:extLst>
      <p:ext uri="{BB962C8B-B14F-4D97-AF65-F5344CB8AC3E}">
        <p14:creationId xmlns:p14="http://schemas.microsoft.com/office/powerpoint/2010/main" val="1469023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076AB-F8F7-4272-B168-3CB7DC43CBFA}"/>
              </a:ext>
            </a:extLst>
          </p:cNvPr>
          <p:cNvSpPr>
            <a:spLocks noGrp="1"/>
          </p:cNvSpPr>
          <p:nvPr>
            <p:ph type="title"/>
          </p:nvPr>
        </p:nvSpPr>
        <p:spPr/>
        <p:txBody>
          <a:bodyPr/>
          <a:lstStyle/>
          <a:p>
            <a:r>
              <a:rPr lang="en-US" b="0" dirty="0"/>
              <a:t>Winter Camp Awareness</a:t>
            </a:r>
            <a:endParaRPr lang="en-US" dirty="0"/>
          </a:p>
        </p:txBody>
      </p:sp>
      <p:sp>
        <p:nvSpPr>
          <p:cNvPr id="3" name="Content Placeholder 2">
            <a:extLst>
              <a:ext uri="{FF2B5EF4-FFF2-40B4-BE49-F238E27FC236}">
                <a16:creationId xmlns:a16="http://schemas.microsoft.com/office/drawing/2014/main" id="{8D563DAE-7F26-4E0D-98D6-29C956C3AC6C}"/>
              </a:ext>
            </a:extLst>
          </p:cNvPr>
          <p:cNvSpPr>
            <a:spLocks noGrp="1"/>
          </p:cNvSpPr>
          <p:nvPr>
            <p:ph idx="1"/>
          </p:nvPr>
        </p:nvSpPr>
        <p:spPr/>
        <p:txBody>
          <a:bodyPr/>
          <a:lstStyle/>
          <a:p>
            <a:r>
              <a:rPr lang="en-US" sz="2400" dirty="0"/>
              <a:t>When:</a:t>
            </a:r>
          </a:p>
          <a:p>
            <a:pPr lvl="1"/>
            <a:r>
              <a:rPr lang="en-US" sz="1867" dirty="0"/>
              <a:t>January 18, 2020</a:t>
            </a:r>
          </a:p>
          <a:p>
            <a:pPr lvl="1"/>
            <a:r>
              <a:rPr lang="en-US" sz="1867" dirty="0"/>
              <a:t>Check-in 8:00 to 8:45</a:t>
            </a:r>
          </a:p>
          <a:p>
            <a:pPr lvl="1"/>
            <a:r>
              <a:rPr lang="en-US" sz="1867" dirty="0"/>
              <a:t>Course begin promptly at 9:00</a:t>
            </a:r>
          </a:p>
          <a:p>
            <a:pPr lvl="1"/>
            <a:r>
              <a:rPr lang="en-US" sz="1867" dirty="0"/>
              <a:t>Ending around 2:45</a:t>
            </a:r>
            <a:endParaRPr lang="en-US" dirty="0"/>
          </a:p>
          <a:p>
            <a:r>
              <a:rPr lang="en-US" sz="2400" dirty="0"/>
              <a:t>Where: U.S.S. Hornet</a:t>
            </a:r>
          </a:p>
          <a:p>
            <a:r>
              <a:rPr lang="en-US" sz="2400" dirty="0"/>
              <a:t>Cost:</a:t>
            </a:r>
          </a:p>
          <a:p>
            <a:pPr lvl="1"/>
            <a:r>
              <a:rPr lang="en-US" sz="1867" dirty="0"/>
              <a:t>$15.00 for scouts</a:t>
            </a:r>
          </a:p>
          <a:p>
            <a:pPr lvl="1"/>
            <a:r>
              <a:rPr lang="en-US" sz="1867" dirty="0"/>
              <a:t>$18.00 for adults</a:t>
            </a:r>
          </a:p>
          <a:p>
            <a:pPr lvl="1"/>
            <a:r>
              <a:rPr lang="en-US" dirty="0"/>
              <a:t>after January 8</a:t>
            </a:r>
            <a:r>
              <a:rPr lang="en-US" baseline="30000" dirty="0"/>
              <a:t>th</a:t>
            </a:r>
            <a:r>
              <a:rPr lang="en-US" dirty="0"/>
              <a:t> subjected to an additional $5.00 late fee.</a:t>
            </a:r>
          </a:p>
          <a:p>
            <a:r>
              <a:rPr lang="en-US" sz="2933" dirty="0"/>
              <a:t>Contact: </a:t>
            </a:r>
            <a:r>
              <a:rPr lang="en-US" sz="3200" u="sng" dirty="0">
                <a:solidFill>
                  <a:srgbClr val="0000FF"/>
                </a:solidFill>
                <a:latin typeface="Calibri" panose="020F0502020204030204" pitchFamily="34" charset="0"/>
                <a:ea typeface="Calibri" panose="020F0502020204030204" pitchFamily="34" charset="0"/>
                <a:hlinkClick r:id="rId2"/>
              </a:rPr>
              <a:t>wcachair@achewonnimat.org</a:t>
            </a:r>
            <a:endParaRPr lang="en-US" sz="3200" dirty="0"/>
          </a:p>
          <a:p>
            <a:endParaRPr lang="en-US" sz="2933" dirty="0"/>
          </a:p>
        </p:txBody>
      </p:sp>
      <p:pic>
        <p:nvPicPr>
          <p:cNvPr id="5" name="Picture 4">
            <a:extLst>
              <a:ext uri="{FF2B5EF4-FFF2-40B4-BE49-F238E27FC236}">
                <a16:creationId xmlns:a16="http://schemas.microsoft.com/office/drawing/2014/main" id="{6C5C51EE-377A-435A-975E-585C19CC84DE}"/>
              </a:ext>
            </a:extLst>
          </p:cNvPr>
          <p:cNvPicPr>
            <a:picLocks noChangeAspect="1"/>
          </p:cNvPicPr>
          <p:nvPr/>
        </p:nvPicPr>
        <p:blipFill>
          <a:blip r:embed="rId3"/>
          <a:stretch>
            <a:fillRect/>
          </a:stretch>
        </p:blipFill>
        <p:spPr>
          <a:xfrm>
            <a:off x="8639774" y="2202917"/>
            <a:ext cx="1298329" cy="1288107"/>
          </a:xfrm>
          <a:prstGeom prst="rect">
            <a:avLst/>
          </a:prstGeom>
        </p:spPr>
      </p:pic>
      <p:sp>
        <p:nvSpPr>
          <p:cNvPr id="6" name="Rectangle 5">
            <a:extLst>
              <a:ext uri="{FF2B5EF4-FFF2-40B4-BE49-F238E27FC236}">
                <a16:creationId xmlns:a16="http://schemas.microsoft.com/office/drawing/2014/main" id="{F82EC40D-9B78-4133-903D-05FF3B944691}"/>
              </a:ext>
            </a:extLst>
          </p:cNvPr>
          <p:cNvSpPr/>
          <p:nvPr/>
        </p:nvSpPr>
        <p:spPr>
          <a:xfrm>
            <a:off x="6908801" y="1700633"/>
            <a:ext cx="4567917" cy="461665"/>
          </a:xfrm>
          <a:prstGeom prst="rect">
            <a:avLst/>
          </a:prstGeom>
        </p:spPr>
        <p:txBody>
          <a:bodyPr wrap="none">
            <a:spAutoFit/>
          </a:bodyPr>
          <a:lstStyle/>
          <a:p>
            <a:r>
              <a:rPr lang="en-US" sz="2400" dirty="0"/>
              <a:t>http://achewonnimat.org/wca.htm</a:t>
            </a:r>
          </a:p>
        </p:txBody>
      </p:sp>
    </p:spTree>
    <p:extLst>
      <p:ext uri="{BB962C8B-B14F-4D97-AF65-F5344CB8AC3E}">
        <p14:creationId xmlns:p14="http://schemas.microsoft.com/office/powerpoint/2010/main" val="229218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9424C-9A29-4DA1-B837-84B68B920DEE}"/>
              </a:ext>
            </a:extLst>
          </p:cNvPr>
          <p:cNvSpPr>
            <a:spLocks noGrp="1"/>
          </p:cNvSpPr>
          <p:nvPr>
            <p:ph type="title"/>
          </p:nvPr>
        </p:nvSpPr>
        <p:spPr>
          <a:xfrm>
            <a:off x="609600" y="300257"/>
            <a:ext cx="10972800" cy="884239"/>
          </a:xfrm>
        </p:spPr>
        <p:txBody>
          <a:bodyPr/>
          <a:lstStyle/>
          <a:p>
            <a:r>
              <a:rPr lang="en-US" dirty="0"/>
              <a:t>High Adventure Signups </a:t>
            </a:r>
          </a:p>
        </p:txBody>
      </p:sp>
      <p:sp>
        <p:nvSpPr>
          <p:cNvPr id="3" name="Content Placeholder 2">
            <a:extLst>
              <a:ext uri="{FF2B5EF4-FFF2-40B4-BE49-F238E27FC236}">
                <a16:creationId xmlns:a16="http://schemas.microsoft.com/office/drawing/2014/main" id="{426A9D28-8954-4A7E-AD21-F98D86B66ABB}"/>
              </a:ext>
            </a:extLst>
          </p:cNvPr>
          <p:cNvSpPr>
            <a:spLocks noGrp="1"/>
          </p:cNvSpPr>
          <p:nvPr>
            <p:ph idx="1"/>
          </p:nvPr>
        </p:nvSpPr>
        <p:spPr>
          <a:xfrm>
            <a:off x="711200" y="1424429"/>
            <a:ext cx="10972800" cy="4267200"/>
          </a:xfrm>
        </p:spPr>
        <p:txBody>
          <a:bodyPr/>
          <a:lstStyle/>
          <a:p>
            <a:r>
              <a:rPr lang="en-US" dirty="0"/>
              <a:t>Philmont Scout Ranch (reg open for 2021)</a:t>
            </a:r>
          </a:p>
          <a:p>
            <a:r>
              <a:rPr lang="en-US" dirty="0"/>
              <a:t>Florida Sea Base</a:t>
            </a:r>
          </a:p>
          <a:p>
            <a:r>
              <a:rPr lang="en-US" dirty="0"/>
              <a:t>Northern Tier High Adventure Base</a:t>
            </a:r>
          </a:p>
          <a:p>
            <a:r>
              <a:rPr lang="en-US" dirty="0"/>
              <a:t>Summit Bechtel Reserve</a:t>
            </a:r>
          </a:p>
          <a:p>
            <a:r>
              <a:rPr lang="en-US" dirty="0"/>
              <a:t>Louisiana Swamp Base</a:t>
            </a:r>
          </a:p>
          <a:p>
            <a:r>
              <a:rPr lang="en-US" dirty="0" err="1"/>
              <a:t>Chilkoot</a:t>
            </a:r>
            <a:r>
              <a:rPr lang="en-US" dirty="0"/>
              <a:t> High Adventure Base</a:t>
            </a:r>
          </a:p>
        </p:txBody>
      </p:sp>
    </p:spTree>
    <p:extLst>
      <p:ext uri="{BB962C8B-B14F-4D97-AF65-F5344CB8AC3E}">
        <p14:creationId xmlns:p14="http://schemas.microsoft.com/office/powerpoint/2010/main" val="309582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114E-F82A-4BD9-B4D0-7779119D641C}"/>
              </a:ext>
            </a:extLst>
          </p:cNvPr>
          <p:cNvSpPr>
            <a:spLocks noGrp="1"/>
          </p:cNvSpPr>
          <p:nvPr>
            <p:ph type="title"/>
          </p:nvPr>
        </p:nvSpPr>
        <p:spPr>
          <a:xfrm>
            <a:off x="609600" y="548481"/>
            <a:ext cx="10972800" cy="884239"/>
          </a:xfrm>
        </p:spPr>
        <p:txBody>
          <a:bodyPr/>
          <a:lstStyle/>
          <a:p>
            <a:r>
              <a:rPr lang="en-US" sz="4800" dirty="0"/>
              <a:t>Level 1 USA Archery Instructor Training</a:t>
            </a:r>
            <a:endParaRPr lang="en-US" dirty="0"/>
          </a:p>
        </p:txBody>
      </p:sp>
      <p:sp>
        <p:nvSpPr>
          <p:cNvPr id="3" name="Content Placeholder 2">
            <a:extLst>
              <a:ext uri="{FF2B5EF4-FFF2-40B4-BE49-F238E27FC236}">
                <a16:creationId xmlns:a16="http://schemas.microsoft.com/office/drawing/2014/main" id="{A4CB89C9-A4FF-489E-85A7-A3554C9E72E3}"/>
              </a:ext>
            </a:extLst>
          </p:cNvPr>
          <p:cNvSpPr>
            <a:spLocks noGrp="1"/>
          </p:cNvSpPr>
          <p:nvPr>
            <p:ph idx="1"/>
          </p:nvPr>
        </p:nvSpPr>
        <p:spPr/>
        <p:txBody>
          <a:bodyPr/>
          <a:lstStyle/>
          <a:p>
            <a:pPr fontAlgn="t"/>
            <a:r>
              <a:rPr lang="en-US" sz="2133" b="1" dirty="0"/>
              <a:t>When: </a:t>
            </a:r>
            <a:r>
              <a:rPr lang="en-US" sz="2133" dirty="0"/>
              <a:t>December 14, 2019</a:t>
            </a:r>
          </a:p>
          <a:p>
            <a:pPr fontAlgn="t"/>
            <a:r>
              <a:rPr lang="en-US" sz="2133" b="1" dirty="0"/>
              <a:t>Where: </a:t>
            </a:r>
            <a:r>
              <a:rPr lang="en-US" sz="2133" dirty="0"/>
              <a:t>Rancho Los </a:t>
            </a:r>
            <a:r>
              <a:rPr lang="en-US" sz="2133" dirty="0" err="1"/>
              <a:t>Mochos</a:t>
            </a:r>
            <a:endParaRPr lang="en-US" sz="2133" dirty="0"/>
          </a:p>
          <a:p>
            <a:pPr fontAlgn="t"/>
            <a:r>
              <a:rPr lang="en-US" sz="2133" b="1" dirty="0"/>
              <a:t>Course Includes: </a:t>
            </a:r>
            <a:r>
              <a:rPr lang="en-US" sz="2133" dirty="0"/>
              <a:t>all USA Archery Fees, handbook &amp; certification.</a:t>
            </a:r>
          </a:p>
          <a:p>
            <a:pPr fontAlgn="t"/>
            <a:r>
              <a:rPr lang="en-US" sz="2133" b="1" dirty="0"/>
              <a:t>Who:</a:t>
            </a:r>
            <a:r>
              <a:rPr lang="en-US" sz="2133" dirty="0"/>
              <a:t> Youth/Adults age 16 or older. All Youth must be accompanied by a paying adult.</a:t>
            </a:r>
          </a:p>
          <a:p>
            <a:pPr fontAlgn="t"/>
            <a:r>
              <a:rPr lang="en-US" sz="2133" b="1" dirty="0"/>
              <a:t>Cost: </a:t>
            </a:r>
            <a:r>
              <a:rPr lang="en-US" sz="2133" dirty="0"/>
              <a:t>$100.00 per Participant</a:t>
            </a:r>
          </a:p>
          <a:p>
            <a:pPr fontAlgn="t"/>
            <a:r>
              <a:rPr lang="en-US" sz="2133" b="1" dirty="0"/>
              <a:t>Late fee: </a:t>
            </a:r>
            <a:r>
              <a:rPr lang="en-US" sz="2133" dirty="0"/>
              <a:t>$25.00 (after 12/1/2019) </a:t>
            </a:r>
          </a:p>
          <a:p>
            <a:pPr fontAlgn="t"/>
            <a:r>
              <a:rPr lang="en-US" sz="2133" b="1" dirty="0"/>
              <a:t>Course Questions: </a:t>
            </a:r>
            <a:r>
              <a:rPr lang="en-US" sz="2133" dirty="0"/>
              <a:t>Gene </a:t>
            </a:r>
            <a:r>
              <a:rPr lang="en-US" sz="2133" dirty="0" err="1"/>
              <a:t>Hertal</a:t>
            </a:r>
            <a:r>
              <a:rPr lang="en-US" sz="2133" dirty="0"/>
              <a:t> (unit83@gmail.com)</a:t>
            </a:r>
          </a:p>
          <a:p>
            <a:pPr fontAlgn="t"/>
            <a:r>
              <a:rPr lang="en-US" sz="2133" b="1" dirty="0"/>
              <a:t>Registration questions: </a:t>
            </a:r>
            <a:r>
              <a:rPr lang="en-US" sz="2133" dirty="0"/>
              <a:t>James Ewing (james.ewing@scouting.org)</a:t>
            </a:r>
          </a:p>
          <a:p>
            <a:pPr fontAlgn="t"/>
            <a:endParaRPr lang="en-US" sz="2133" dirty="0"/>
          </a:p>
        </p:txBody>
      </p:sp>
    </p:spTree>
    <p:extLst>
      <p:ext uri="{BB962C8B-B14F-4D97-AF65-F5344CB8AC3E}">
        <p14:creationId xmlns:p14="http://schemas.microsoft.com/office/powerpoint/2010/main" val="2613248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0FA75-F481-4039-8483-BAA112B329AF}"/>
              </a:ext>
            </a:extLst>
          </p:cNvPr>
          <p:cNvSpPr>
            <a:spLocks noGrp="1"/>
          </p:cNvSpPr>
          <p:nvPr>
            <p:ph type="title"/>
          </p:nvPr>
        </p:nvSpPr>
        <p:spPr>
          <a:xfrm>
            <a:off x="609600" y="259297"/>
            <a:ext cx="10972800" cy="884239"/>
          </a:xfrm>
        </p:spPr>
        <p:txBody>
          <a:bodyPr/>
          <a:lstStyle/>
          <a:p>
            <a:r>
              <a:rPr lang="en-US" dirty="0"/>
              <a:t>Swimming Merit Badge Day</a:t>
            </a:r>
          </a:p>
        </p:txBody>
      </p:sp>
      <p:sp>
        <p:nvSpPr>
          <p:cNvPr id="3" name="Content Placeholder 2">
            <a:extLst>
              <a:ext uri="{FF2B5EF4-FFF2-40B4-BE49-F238E27FC236}">
                <a16:creationId xmlns:a16="http://schemas.microsoft.com/office/drawing/2014/main" id="{F91BFCA3-196D-4621-916C-CEBE11E52EB1}"/>
              </a:ext>
            </a:extLst>
          </p:cNvPr>
          <p:cNvSpPr>
            <a:spLocks noGrp="1"/>
          </p:cNvSpPr>
          <p:nvPr>
            <p:ph idx="1"/>
          </p:nvPr>
        </p:nvSpPr>
        <p:spPr>
          <a:xfrm>
            <a:off x="1207477" y="1295400"/>
            <a:ext cx="10972800" cy="4876800"/>
          </a:xfrm>
        </p:spPr>
        <p:txBody>
          <a:bodyPr/>
          <a:lstStyle/>
          <a:p>
            <a:r>
              <a:rPr lang="en-US" sz="3200" dirty="0"/>
              <a:t>Date:</a:t>
            </a:r>
          </a:p>
          <a:p>
            <a:pPr lvl="1"/>
            <a:r>
              <a:rPr lang="en-US" dirty="0"/>
              <a:t>November 23, 2019 1:30 pm - 5:30 pm (Check-in at 1:15 PM)</a:t>
            </a:r>
          </a:p>
          <a:p>
            <a:pPr lvl="1"/>
            <a:r>
              <a:rPr lang="en-US" dirty="0"/>
              <a:t>November 24, 8:30 am-12:30 pm (Check-in at 8:15 AM)</a:t>
            </a:r>
          </a:p>
          <a:p>
            <a:pPr lvl="1"/>
            <a:r>
              <a:rPr lang="en-US" dirty="0"/>
              <a:t>November 24, 1:30 pm - 5:30 pm (Check-in at 1:15 PM)</a:t>
            </a:r>
          </a:p>
          <a:p>
            <a:r>
              <a:rPr lang="en-US" sz="3200" dirty="0"/>
              <a:t>Where:</a:t>
            </a:r>
          </a:p>
          <a:p>
            <a:pPr marL="609585" lvl="1" indent="0">
              <a:buNone/>
            </a:pPr>
            <a:r>
              <a:rPr lang="en-US" dirty="0"/>
              <a:t>Southgate Swim Club</a:t>
            </a:r>
          </a:p>
          <a:p>
            <a:pPr marL="609585" lvl="1" indent="0">
              <a:buNone/>
            </a:pPr>
            <a:r>
              <a:rPr lang="en-US" dirty="0"/>
              <a:t>24900 Magnolia St</a:t>
            </a:r>
          </a:p>
          <a:p>
            <a:pPr marL="609585" lvl="1" indent="0">
              <a:buNone/>
            </a:pPr>
            <a:r>
              <a:rPr lang="en-US" dirty="0"/>
              <a:t>Hayward, CA 94545</a:t>
            </a:r>
          </a:p>
          <a:p>
            <a:r>
              <a:rPr lang="en-US" sz="3200" dirty="0"/>
              <a:t>Cost:</a:t>
            </a:r>
          </a:p>
          <a:p>
            <a:pPr lvl="1"/>
            <a:r>
              <a:rPr lang="en-US" dirty="0"/>
              <a:t>$50 per scout. Snack included. ($5 Late fee after 11/4)</a:t>
            </a:r>
          </a:p>
        </p:txBody>
      </p:sp>
      <p:pic>
        <p:nvPicPr>
          <p:cNvPr id="4" name="Picture 3">
            <a:extLst>
              <a:ext uri="{FF2B5EF4-FFF2-40B4-BE49-F238E27FC236}">
                <a16:creationId xmlns:a16="http://schemas.microsoft.com/office/drawing/2014/main" id="{5830CEA2-1759-4701-AD93-AC0BC7AF3052}"/>
              </a:ext>
            </a:extLst>
          </p:cNvPr>
          <p:cNvPicPr>
            <a:picLocks noChangeAspect="1"/>
          </p:cNvPicPr>
          <p:nvPr/>
        </p:nvPicPr>
        <p:blipFill>
          <a:blip r:embed="rId2"/>
          <a:stretch>
            <a:fillRect/>
          </a:stretch>
        </p:blipFill>
        <p:spPr>
          <a:xfrm>
            <a:off x="10134599" y="3708184"/>
            <a:ext cx="1562319" cy="1549616"/>
          </a:xfrm>
          <a:prstGeom prst="rect">
            <a:avLst/>
          </a:prstGeom>
        </p:spPr>
      </p:pic>
      <p:pic>
        <p:nvPicPr>
          <p:cNvPr id="7" name="Picture 6">
            <a:extLst>
              <a:ext uri="{FF2B5EF4-FFF2-40B4-BE49-F238E27FC236}">
                <a16:creationId xmlns:a16="http://schemas.microsoft.com/office/drawing/2014/main" id="{2151F6AB-845F-4509-AACA-EE75D667F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759" y="1599131"/>
            <a:ext cx="1778000" cy="1778000"/>
          </a:xfrm>
          <a:prstGeom prst="rect">
            <a:avLst/>
          </a:prstGeom>
        </p:spPr>
      </p:pic>
      <p:sp>
        <p:nvSpPr>
          <p:cNvPr id="8" name="Plaque 7">
            <a:extLst>
              <a:ext uri="{FF2B5EF4-FFF2-40B4-BE49-F238E27FC236}">
                <a16:creationId xmlns:a16="http://schemas.microsoft.com/office/drawing/2014/main" id="{B41183B7-8864-4B6A-80F5-271EC452C258}"/>
              </a:ext>
            </a:extLst>
          </p:cNvPr>
          <p:cNvSpPr/>
          <p:nvPr/>
        </p:nvSpPr>
        <p:spPr>
          <a:xfrm>
            <a:off x="6197600" y="3879796"/>
            <a:ext cx="3149600" cy="1206392"/>
          </a:xfrm>
          <a:prstGeom prst="plaque">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Bring a signed blue card</a:t>
            </a:r>
            <a:endParaRPr lang="en-US" sz="3200" dirty="0">
              <a:solidFill>
                <a:srgbClr val="FF0000"/>
              </a:solidFill>
            </a:endParaRPr>
          </a:p>
        </p:txBody>
      </p:sp>
    </p:spTree>
    <p:extLst>
      <p:ext uri="{BB962C8B-B14F-4D97-AF65-F5344CB8AC3E}">
        <p14:creationId xmlns:p14="http://schemas.microsoft.com/office/powerpoint/2010/main" val="106149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4CD3-66F9-488E-B46C-139A9241FC58}"/>
              </a:ext>
            </a:extLst>
          </p:cNvPr>
          <p:cNvSpPr>
            <a:spLocks noGrp="1"/>
          </p:cNvSpPr>
          <p:nvPr>
            <p:ph type="title"/>
          </p:nvPr>
        </p:nvSpPr>
        <p:spPr>
          <a:xfrm>
            <a:off x="508000" y="281438"/>
            <a:ext cx="10972800" cy="884239"/>
          </a:xfrm>
        </p:spPr>
        <p:txBody>
          <a:bodyPr/>
          <a:lstStyle/>
          <a:p>
            <a:r>
              <a:rPr lang="en-US" dirty="0"/>
              <a:t>Eagle Scout Board of Reviews</a:t>
            </a:r>
          </a:p>
        </p:txBody>
      </p:sp>
      <p:sp>
        <p:nvSpPr>
          <p:cNvPr id="3" name="Content Placeholder 2">
            <a:extLst>
              <a:ext uri="{FF2B5EF4-FFF2-40B4-BE49-F238E27FC236}">
                <a16:creationId xmlns:a16="http://schemas.microsoft.com/office/drawing/2014/main" id="{55A5C4EE-6639-4F33-8B38-D0D6846E63DC}"/>
              </a:ext>
            </a:extLst>
          </p:cNvPr>
          <p:cNvSpPr>
            <a:spLocks noGrp="1"/>
          </p:cNvSpPr>
          <p:nvPr>
            <p:ph idx="1"/>
          </p:nvPr>
        </p:nvSpPr>
        <p:spPr>
          <a:xfrm>
            <a:off x="508000" y="1165676"/>
            <a:ext cx="10972800" cy="5080000"/>
          </a:xfrm>
        </p:spPr>
        <p:txBody>
          <a:bodyPr/>
          <a:lstStyle/>
          <a:p>
            <a:r>
              <a:rPr lang="en-US" sz="3200" dirty="0"/>
              <a:t>Eagle Coordinators</a:t>
            </a:r>
          </a:p>
          <a:p>
            <a:pPr lvl="1"/>
            <a:r>
              <a:rPr lang="en-US" sz="2667" dirty="0"/>
              <a:t>Jay Johnson (Livermore)</a:t>
            </a:r>
          </a:p>
          <a:p>
            <a:pPr lvl="2"/>
            <a:r>
              <a:rPr lang="en-US" sz="2400" dirty="0">
                <a:hlinkClick r:id="rId2"/>
              </a:rPr>
              <a:t>johnson-tveagle@sbcglobal.net</a:t>
            </a:r>
            <a:r>
              <a:rPr lang="en-US" sz="2400" dirty="0"/>
              <a:t> </a:t>
            </a:r>
          </a:p>
          <a:p>
            <a:pPr lvl="1"/>
            <a:r>
              <a:rPr lang="en-US" sz="2667" dirty="0"/>
              <a:t>Dean </a:t>
            </a:r>
            <a:r>
              <a:rPr lang="en-US" sz="2667" dirty="0" err="1"/>
              <a:t>Buchenauer</a:t>
            </a:r>
            <a:r>
              <a:rPr lang="en-US" sz="2667" dirty="0"/>
              <a:t> (Pleasanton/Dublin)</a:t>
            </a:r>
          </a:p>
          <a:p>
            <a:pPr lvl="2"/>
            <a:r>
              <a:rPr lang="en-US" sz="2400" dirty="0">
                <a:hlinkClick r:id="rId3"/>
              </a:rPr>
              <a:t>sfbac.tv.eaglescouts@gmail.com</a:t>
            </a:r>
            <a:endParaRPr lang="en-US" sz="2400" dirty="0"/>
          </a:p>
          <a:p>
            <a:r>
              <a:rPr lang="en-US" sz="3200" dirty="0"/>
              <a:t>Eagle Board Coordinator</a:t>
            </a:r>
          </a:p>
          <a:p>
            <a:pPr lvl="1"/>
            <a:r>
              <a:rPr lang="en-US" sz="2667" dirty="0"/>
              <a:t>Jill Zollinger</a:t>
            </a:r>
          </a:p>
          <a:p>
            <a:pPr lvl="2"/>
            <a:r>
              <a:rPr lang="en-US" sz="2400" u="sng" dirty="0">
                <a:hlinkClick r:id="rId4"/>
              </a:rPr>
              <a:t>tveagleboard@gmail.com</a:t>
            </a:r>
            <a:r>
              <a:rPr lang="en-US" sz="2400" dirty="0"/>
              <a:t> </a:t>
            </a:r>
          </a:p>
          <a:p>
            <a:r>
              <a:rPr lang="en-US" sz="3200" dirty="0"/>
              <a:t>All boards are start at 5:45pm</a:t>
            </a:r>
          </a:p>
          <a:p>
            <a:pPr lvl="1"/>
            <a:r>
              <a:rPr lang="en-US" sz="2667" dirty="0"/>
              <a:t>Livermore Police Station (1110 South Livermore Avenue)</a:t>
            </a:r>
          </a:p>
          <a:p>
            <a:endParaRPr lang="en-US" sz="3467" dirty="0"/>
          </a:p>
        </p:txBody>
      </p:sp>
      <p:sp>
        <p:nvSpPr>
          <p:cNvPr id="5" name="Sun 4">
            <a:extLst>
              <a:ext uri="{FF2B5EF4-FFF2-40B4-BE49-F238E27FC236}">
                <a16:creationId xmlns:a16="http://schemas.microsoft.com/office/drawing/2014/main" id="{B8BE2BD0-2987-4B34-A5B8-BEFA67D36071}"/>
              </a:ext>
            </a:extLst>
          </p:cNvPr>
          <p:cNvSpPr/>
          <p:nvPr/>
        </p:nvSpPr>
        <p:spPr>
          <a:xfrm>
            <a:off x="7416800" y="1483043"/>
            <a:ext cx="4470400" cy="3454400"/>
          </a:xfrm>
          <a:prstGeom prst="sun">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dirty="0">
                <a:solidFill>
                  <a:srgbClr val="00B050"/>
                </a:solidFill>
              </a:rPr>
              <a:t>Dec 18th - Need 1 more person</a:t>
            </a:r>
          </a:p>
        </p:txBody>
      </p:sp>
      <p:pic>
        <p:nvPicPr>
          <p:cNvPr id="4" name="Picture 3">
            <a:extLst>
              <a:ext uri="{FF2B5EF4-FFF2-40B4-BE49-F238E27FC236}">
                <a16:creationId xmlns:a16="http://schemas.microsoft.com/office/drawing/2014/main" id="{4E7F6E62-A557-4AD9-9619-BE7A95B9D9B0}"/>
              </a:ext>
            </a:extLst>
          </p:cNvPr>
          <p:cNvPicPr>
            <a:picLocks noChangeAspect="1"/>
          </p:cNvPicPr>
          <p:nvPr/>
        </p:nvPicPr>
        <p:blipFill>
          <a:blip r:embed="rId5"/>
          <a:stretch>
            <a:fillRect/>
          </a:stretch>
        </p:blipFill>
        <p:spPr>
          <a:xfrm>
            <a:off x="6096000" y="4692335"/>
            <a:ext cx="1003539" cy="988672"/>
          </a:xfrm>
          <a:prstGeom prst="rect">
            <a:avLst/>
          </a:prstGeom>
        </p:spPr>
      </p:pic>
    </p:spTree>
    <p:extLst>
      <p:ext uri="{BB962C8B-B14F-4D97-AF65-F5344CB8AC3E}">
        <p14:creationId xmlns:p14="http://schemas.microsoft.com/office/powerpoint/2010/main" val="16249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Roundtable: December 12</a:t>
            </a:r>
            <a:r>
              <a:rPr lang="en-US" baseline="30000" dirty="0"/>
              <a:t>th</a:t>
            </a:r>
            <a:r>
              <a:rPr lang="en-US" dirty="0"/>
              <a:t> </a:t>
            </a:r>
          </a:p>
        </p:txBody>
      </p:sp>
      <p:pic>
        <p:nvPicPr>
          <p:cNvPr id="7" name="Picture 6" descr="Roundtable1200.png"/>
          <p:cNvPicPr>
            <a:picLocks noChangeAspect="1"/>
          </p:cNvPicPr>
          <p:nvPr/>
        </p:nvPicPr>
        <p:blipFill>
          <a:blip r:embed="rId2" cstate="print"/>
          <a:stretch>
            <a:fillRect/>
          </a:stretch>
        </p:blipFill>
        <p:spPr>
          <a:xfrm>
            <a:off x="3556001" y="1701801"/>
            <a:ext cx="4319569" cy="4319569"/>
          </a:xfrm>
          <a:prstGeom prst="rect">
            <a:avLst/>
          </a:prstGeom>
        </p:spPr>
      </p:pic>
    </p:spTree>
    <p:extLst>
      <p:ext uri="{BB962C8B-B14F-4D97-AF65-F5344CB8AC3E}">
        <p14:creationId xmlns:p14="http://schemas.microsoft.com/office/powerpoint/2010/main" val="129871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0863-DC0B-4290-80C1-53BAFCE6FF0C}"/>
              </a:ext>
            </a:extLst>
          </p:cNvPr>
          <p:cNvSpPr>
            <a:spLocks noGrp="1"/>
          </p:cNvSpPr>
          <p:nvPr>
            <p:ph type="title"/>
          </p:nvPr>
        </p:nvSpPr>
        <p:spPr>
          <a:xfrm>
            <a:off x="508000" y="279401"/>
            <a:ext cx="10972800" cy="884239"/>
          </a:xfrm>
        </p:spPr>
        <p:txBody>
          <a:bodyPr/>
          <a:lstStyle/>
          <a:p>
            <a:r>
              <a:rPr lang="en-US" dirty="0"/>
              <a:t>Council Scouters Nominations</a:t>
            </a:r>
          </a:p>
        </p:txBody>
      </p:sp>
      <p:sp>
        <p:nvSpPr>
          <p:cNvPr id="3" name="Content Placeholder 2">
            <a:extLst>
              <a:ext uri="{FF2B5EF4-FFF2-40B4-BE49-F238E27FC236}">
                <a16:creationId xmlns:a16="http://schemas.microsoft.com/office/drawing/2014/main" id="{FF6A24B2-A8DE-47AB-BB31-13D0D0B1749B}"/>
              </a:ext>
            </a:extLst>
          </p:cNvPr>
          <p:cNvSpPr>
            <a:spLocks noGrp="1"/>
          </p:cNvSpPr>
          <p:nvPr>
            <p:ph idx="1"/>
          </p:nvPr>
        </p:nvSpPr>
        <p:spPr>
          <a:xfrm>
            <a:off x="609600" y="1163638"/>
            <a:ext cx="10972800" cy="4602161"/>
          </a:xfrm>
        </p:spPr>
        <p:txBody>
          <a:bodyPr/>
          <a:lstStyle/>
          <a:p>
            <a:r>
              <a:rPr lang="en-US" sz="2133" dirty="0"/>
              <a:t>Due by November 25, 2019</a:t>
            </a:r>
          </a:p>
          <a:p>
            <a:r>
              <a:rPr lang="en-US" sz="2133" dirty="0"/>
              <a:t>Contact: Skip </a:t>
            </a:r>
            <a:r>
              <a:rPr lang="en-US" sz="2133" dirty="0" err="1"/>
              <a:t>Phair</a:t>
            </a:r>
            <a:r>
              <a:rPr lang="en-US" sz="2133" dirty="0"/>
              <a:t> </a:t>
            </a:r>
            <a:r>
              <a:rPr lang="en-US" sz="2133" u="sng" dirty="0">
                <a:hlinkClick r:id="rId2"/>
              </a:rPr>
              <a:t>jfphair@yahoo.com</a:t>
            </a:r>
            <a:endParaRPr lang="en-US" sz="2133" u="sng" dirty="0"/>
          </a:p>
          <a:p>
            <a:r>
              <a:rPr lang="en-US" sz="2133" dirty="0"/>
              <a:t>Awards</a:t>
            </a:r>
          </a:p>
          <a:p>
            <a:pPr lvl="1"/>
            <a:r>
              <a:rPr lang="en-US" sz="1867" b="1" dirty="0"/>
              <a:t>Silver Beaver ~ </a:t>
            </a:r>
            <a:r>
              <a:rPr lang="en-US" sz="1867" dirty="0"/>
              <a:t>highest honor a council can present</a:t>
            </a:r>
          </a:p>
          <a:p>
            <a:pPr lvl="1"/>
            <a:r>
              <a:rPr lang="en-US" sz="1867" b="1" dirty="0"/>
              <a:t>¡Scouting…Vale la Pena! ~ </a:t>
            </a:r>
            <a:r>
              <a:rPr lang="en-US" sz="1867" dirty="0"/>
              <a:t>outstanding service for Hispanic/Latino youth</a:t>
            </a:r>
          </a:p>
          <a:p>
            <a:pPr lvl="1"/>
            <a:r>
              <a:rPr lang="en-US" sz="1867" b="1" dirty="0"/>
              <a:t>Asian American Spirit of Scouting ~ </a:t>
            </a:r>
            <a:r>
              <a:rPr lang="en-US" sz="1867" dirty="0"/>
              <a:t>outstanding service for Asian American youth</a:t>
            </a:r>
          </a:p>
          <a:p>
            <a:pPr lvl="1"/>
            <a:r>
              <a:rPr lang="en-US" sz="1867" b="1" dirty="0"/>
              <a:t>Whitney M. Young Jr. ~ </a:t>
            </a:r>
            <a:r>
              <a:rPr lang="en-US" sz="1867" dirty="0"/>
              <a:t>outstanding service youth from rural or low-income backgrounds</a:t>
            </a:r>
          </a:p>
          <a:p>
            <a:pPr lvl="1"/>
            <a:r>
              <a:rPr lang="en-US" sz="1867" b="1" dirty="0"/>
              <a:t>Torch of Gold ~ </a:t>
            </a:r>
            <a:r>
              <a:rPr lang="en-US" sz="1867" dirty="0"/>
              <a:t>exceptional service in working with Scouts who have disabilities</a:t>
            </a:r>
          </a:p>
          <a:p>
            <a:pPr lvl="1"/>
            <a:r>
              <a:rPr lang="en-US" sz="1867" b="1" dirty="0"/>
              <a:t>Venturing Leadership ~ </a:t>
            </a:r>
            <a:r>
              <a:rPr lang="en-US" sz="1867" dirty="0"/>
              <a:t>To recognize </a:t>
            </a:r>
            <a:r>
              <a:rPr lang="en-US" sz="1867" dirty="0" err="1"/>
              <a:t>Venturers</a:t>
            </a:r>
            <a:r>
              <a:rPr lang="en-US" sz="1867" dirty="0"/>
              <a:t> and Venturing Advisors who have made exceptional contributions to Venturing and who exemplify the Scout Oath and Law. (Youth nominations may be submitted up to one year past the youth's 21st birthday).</a:t>
            </a:r>
          </a:p>
          <a:p>
            <a:pPr lvl="1"/>
            <a:r>
              <a:rPr lang="en-US" sz="1867" b="1" dirty="0"/>
              <a:t>William H. Spurgeon III ~ </a:t>
            </a:r>
            <a:r>
              <a:rPr lang="en-US" sz="1867" dirty="0"/>
              <a:t>outstanding leadership for the Exploring program</a:t>
            </a:r>
          </a:p>
        </p:txBody>
      </p:sp>
      <p:pic>
        <p:nvPicPr>
          <p:cNvPr id="4" name="Picture 3">
            <a:extLst>
              <a:ext uri="{FF2B5EF4-FFF2-40B4-BE49-F238E27FC236}">
                <a16:creationId xmlns:a16="http://schemas.microsoft.com/office/drawing/2014/main" id="{6C7408D7-E330-45B1-94DC-5D944ABD797D}"/>
              </a:ext>
            </a:extLst>
          </p:cNvPr>
          <p:cNvPicPr>
            <a:picLocks noChangeAspect="1"/>
          </p:cNvPicPr>
          <p:nvPr/>
        </p:nvPicPr>
        <p:blipFill>
          <a:blip r:embed="rId3"/>
          <a:stretch>
            <a:fillRect/>
          </a:stretch>
        </p:blipFill>
        <p:spPr>
          <a:xfrm>
            <a:off x="9550401" y="1222510"/>
            <a:ext cx="1448031" cy="1425753"/>
          </a:xfrm>
          <a:prstGeom prst="rect">
            <a:avLst/>
          </a:prstGeom>
        </p:spPr>
      </p:pic>
    </p:spTree>
    <p:extLst>
      <p:ext uri="{BB962C8B-B14F-4D97-AF65-F5344CB8AC3E}">
        <p14:creationId xmlns:p14="http://schemas.microsoft.com/office/powerpoint/2010/main" val="76459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Twin Valley District Dinner</a:t>
            </a:r>
          </a:p>
        </p:txBody>
      </p:sp>
      <p:sp>
        <p:nvSpPr>
          <p:cNvPr id="3" name="Content Placeholder 2"/>
          <p:cNvSpPr>
            <a:spLocks noGrp="1"/>
          </p:cNvSpPr>
          <p:nvPr>
            <p:ph idx="1"/>
          </p:nvPr>
        </p:nvSpPr>
        <p:spPr>
          <a:xfrm>
            <a:off x="609600" y="2006600"/>
            <a:ext cx="10972800" cy="4470400"/>
          </a:xfrm>
        </p:spPr>
        <p:txBody>
          <a:bodyPr/>
          <a:lstStyle/>
          <a:p>
            <a:pPr algn="ctr">
              <a:buNone/>
            </a:pPr>
            <a:r>
              <a:rPr lang="en-US" sz="5333" b="1" dirty="0"/>
              <a:t>May 9, 2020</a:t>
            </a:r>
          </a:p>
          <a:p>
            <a:pPr algn="ctr">
              <a:buNone/>
            </a:pPr>
            <a:r>
              <a:rPr lang="en-US" sz="3733" dirty="0"/>
              <a:t>Veterans Memorial Hall</a:t>
            </a:r>
          </a:p>
          <a:p>
            <a:pPr algn="ctr">
              <a:buNone/>
            </a:pPr>
            <a:r>
              <a:rPr lang="en-US" sz="3733" dirty="0"/>
              <a:t>301 Main Street, Pleasanton</a:t>
            </a:r>
          </a:p>
          <a:p>
            <a:pPr algn="ctr">
              <a:buNone/>
            </a:pPr>
            <a:r>
              <a:rPr lang="en-US" sz="3200" i="1" dirty="0"/>
              <a:t>5:30 PM Chili Cook-off &amp; Fellowship</a:t>
            </a:r>
          </a:p>
          <a:p>
            <a:pPr algn="ctr">
              <a:buNone/>
            </a:pPr>
            <a:r>
              <a:rPr lang="en-US" sz="3200" i="1" dirty="0"/>
              <a:t>6:30-9:00 PM Dinner &amp; Recognition</a:t>
            </a:r>
          </a:p>
          <a:p>
            <a:pPr algn="ctr">
              <a:buNone/>
            </a:pPr>
            <a:r>
              <a:rPr lang="en-US" sz="3200" dirty="0"/>
              <a:t>Email: </a:t>
            </a:r>
            <a:r>
              <a:rPr lang="en-US" sz="3200" dirty="0">
                <a:hlinkClick r:id="rId3"/>
              </a:rPr>
              <a:t>tvdistrict</a:t>
            </a:r>
            <a:r>
              <a:rPr lang="en-US" sz="3200" u="sng" dirty="0">
                <a:hlinkClick r:id="rId3"/>
              </a:rPr>
              <a:t>dinner@yahoo.com</a:t>
            </a:r>
            <a:endParaRPr lang="en-US" sz="3200" u="sng" dirty="0"/>
          </a:p>
          <a:p>
            <a:pPr algn="ctr">
              <a:buNone/>
            </a:pPr>
            <a:endParaRPr lang="en-US" sz="3200" u="sng" dirty="0"/>
          </a:p>
          <a:p>
            <a:pPr algn="ctr">
              <a:buNone/>
            </a:pPr>
            <a:endParaRPr lang="en-US" sz="3200" u="sng" dirty="0"/>
          </a:p>
          <a:p>
            <a:pPr algn="ctr">
              <a:buNone/>
            </a:pPr>
            <a:endParaRPr lang="en-US" sz="3200" dirty="0"/>
          </a:p>
          <a:p>
            <a:pPr algn="ctr">
              <a:buNone/>
            </a:pPr>
            <a:endParaRPr lang="en-US" sz="3200" i="1" dirty="0"/>
          </a:p>
          <a:p>
            <a:endParaRPr lang="en-US" dirty="0"/>
          </a:p>
        </p:txBody>
      </p:sp>
      <p:pic>
        <p:nvPicPr>
          <p:cNvPr id="5" name="Picture 4" descr="Chili 1.png"/>
          <p:cNvPicPr>
            <a:picLocks noChangeAspect="1"/>
          </p:cNvPicPr>
          <p:nvPr/>
        </p:nvPicPr>
        <p:blipFill>
          <a:blip r:embed="rId4" cstate="print"/>
          <a:stretch>
            <a:fillRect/>
          </a:stretch>
        </p:blipFill>
        <p:spPr>
          <a:xfrm>
            <a:off x="609601" y="1496190"/>
            <a:ext cx="1866900" cy="2685540"/>
          </a:xfrm>
          <a:prstGeom prst="rect">
            <a:avLst/>
          </a:prstGeom>
        </p:spPr>
      </p:pic>
      <p:pic>
        <p:nvPicPr>
          <p:cNvPr id="4" name="Picture 3">
            <a:extLst>
              <a:ext uri="{FF2B5EF4-FFF2-40B4-BE49-F238E27FC236}">
                <a16:creationId xmlns:a16="http://schemas.microsoft.com/office/drawing/2014/main" id="{966CE6C5-7F4E-4772-AF15-D8F012C60244}"/>
              </a:ext>
            </a:extLst>
          </p:cNvPr>
          <p:cNvPicPr>
            <a:picLocks noChangeAspect="1"/>
          </p:cNvPicPr>
          <p:nvPr/>
        </p:nvPicPr>
        <p:blipFill>
          <a:blip r:embed="rId5"/>
          <a:stretch>
            <a:fillRect/>
          </a:stretch>
        </p:blipFill>
        <p:spPr>
          <a:xfrm>
            <a:off x="9994680" y="2038748"/>
            <a:ext cx="1587721" cy="1600424"/>
          </a:xfrm>
          <a:prstGeom prst="rect">
            <a:avLst/>
          </a:prstGeom>
        </p:spPr>
      </p:pic>
    </p:spTree>
    <p:extLst>
      <p:ext uri="{BB962C8B-B14F-4D97-AF65-F5344CB8AC3E}">
        <p14:creationId xmlns:p14="http://schemas.microsoft.com/office/powerpoint/2010/main" val="3417900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C041-2FCD-4808-A7B0-32FD330C1D4A}"/>
              </a:ext>
            </a:extLst>
          </p:cNvPr>
          <p:cNvSpPr>
            <a:spLocks noGrp="1"/>
          </p:cNvSpPr>
          <p:nvPr>
            <p:ph type="title"/>
          </p:nvPr>
        </p:nvSpPr>
        <p:spPr>
          <a:xfrm>
            <a:off x="582341" y="326909"/>
            <a:ext cx="10972800" cy="884239"/>
          </a:xfrm>
        </p:spPr>
        <p:txBody>
          <a:bodyPr/>
          <a:lstStyle/>
          <a:p>
            <a:r>
              <a:rPr lang="en-US" dirty="0"/>
              <a:t>Training</a:t>
            </a:r>
          </a:p>
        </p:txBody>
      </p:sp>
      <p:sp>
        <p:nvSpPr>
          <p:cNvPr id="3" name="Content Placeholder 2">
            <a:extLst>
              <a:ext uri="{FF2B5EF4-FFF2-40B4-BE49-F238E27FC236}">
                <a16:creationId xmlns:a16="http://schemas.microsoft.com/office/drawing/2014/main" id="{2FF5E05C-3E52-49F7-AED5-6B79D7DDFF20}"/>
              </a:ext>
            </a:extLst>
          </p:cNvPr>
          <p:cNvSpPr>
            <a:spLocks noGrp="1"/>
          </p:cNvSpPr>
          <p:nvPr>
            <p:ph idx="1"/>
          </p:nvPr>
        </p:nvSpPr>
        <p:spPr>
          <a:xfrm>
            <a:off x="318448" y="1352901"/>
            <a:ext cx="11775688" cy="2584099"/>
          </a:xfrm>
        </p:spPr>
        <p:txBody>
          <a:bodyPr/>
          <a:lstStyle/>
          <a:p>
            <a:pPr lvl="0"/>
            <a:r>
              <a:rPr lang="en-US" dirty="0"/>
              <a:t>Upcoming training</a:t>
            </a:r>
          </a:p>
          <a:p>
            <a:pPr lvl="1"/>
            <a:r>
              <a:rPr lang="en-US" sz="2667" dirty="0"/>
              <a:t>Merit Badge Counselor (Nov. Roundtable)</a:t>
            </a:r>
          </a:p>
          <a:p>
            <a:pPr lvl="1"/>
            <a:r>
              <a:rPr lang="en-US" sz="2667" dirty="0"/>
              <a:t>Youth Protection (Dec. Roundtable)</a:t>
            </a:r>
          </a:p>
          <a:p>
            <a:pPr lvl="1"/>
            <a:r>
              <a:rPr lang="en-US" sz="2667" dirty="0"/>
              <a:t>Fundamentals of Training &amp; Trainer's EDGE ~1/11</a:t>
            </a:r>
          </a:p>
        </p:txBody>
      </p:sp>
      <p:pic>
        <p:nvPicPr>
          <p:cNvPr id="4" name="Content Placeholder 3">
            <a:extLst>
              <a:ext uri="{FF2B5EF4-FFF2-40B4-BE49-F238E27FC236}">
                <a16:creationId xmlns:a16="http://schemas.microsoft.com/office/drawing/2014/main" id="{622F759E-526B-4FDA-B794-7A9C7410E61D}"/>
              </a:ext>
            </a:extLst>
          </p:cNvPr>
          <p:cNvPicPr>
            <a:picLocks noChangeAspect="1"/>
          </p:cNvPicPr>
          <p:nvPr/>
        </p:nvPicPr>
        <p:blipFill>
          <a:blip r:embed="rId2"/>
          <a:stretch>
            <a:fillRect/>
          </a:stretch>
        </p:blipFill>
        <p:spPr bwMode="auto">
          <a:xfrm>
            <a:off x="9426714" y="428512"/>
            <a:ext cx="2765287" cy="1362891"/>
          </a:xfrm>
          <a:prstGeom prst="rect">
            <a:avLst/>
          </a:prstGeom>
          <a:noFill/>
          <a:ln w="9525">
            <a:noFill/>
            <a:miter lim="800000"/>
            <a:headEnd/>
            <a:tailEnd/>
          </a:ln>
        </p:spPr>
      </p:pic>
      <p:sp>
        <p:nvSpPr>
          <p:cNvPr id="5" name="Wave 4">
            <a:extLst>
              <a:ext uri="{FF2B5EF4-FFF2-40B4-BE49-F238E27FC236}">
                <a16:creationId xmlns:a16="http://schemas.microsoft.com/office/drawing/2014/main" id="{7CF60332-0A25-4BC4-BD8A-82F5DDC5A7C2}"/>
              </a:ext>
            </a:extLst>
          </p:cNvPr>
          <p:cNvSpPr/>
          <p:nvPr/>
        </p:nvSpPr>
        <p:spPr>
          <a:xfrm>
            <a:off x="4876800" y="5311892"/>
            <a:ext cx="2844800" cy="1219200"/>
          </a:xfrm>
          <a:prstGeom prst="wave">
            <a:avLst>
              <a:gd name="adj1" fmla="val 10361"/>
              <a:gd name="adj2" fmla="val 3607"/>
            </a:avLst>
          </a:prstGeom>
          <a:solidFill>
            <a:schemeClr val="accent3">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t>Training Chair</a:t>
            </a:r>
          </a:p>
          <a:p>
            <a:pPr algn="ctr"/>
            <a:r>
              <a:rPr lang="en-US" sz="2400" dirty="0"/>
              <a:t>Mike Lennox</a:t>
            </a:r>
          </a:p>
        </p:txBody>
      </p:sp>
      <p:pic>
        <p:nvPicPr>
          <p:cNvPr id="6" name="Picture 5">
            <a:extLst>
              <a:ext uri="{FF2B5EF4-FFF2-40B4-BE49-F238E27FC236}">
                <a16:creationId xmlns:a16="http://schemas.microsoft.com/office/drawing/2014/main" id="{7BE0C934-7075-4BA7-9F55-F406AB5FDC3B}"/>
              </a:ext>
            </a:extLst>
          </p:cNvPr>
          <p:cNvPicPr>
            <a:picLocks noChangeAspect="1"/>
          </p:cNvPicPr>
          <p:nvPr/>
        </p:nvPicPr>
        <p:blipFill>
          <a:blip r:embed="rId3"/>
          <a:stretch>
            <a:fillRect/>
          </a:stretch>
        </p:blipFill>
        <p:spPr>
          <a:xfrm>
            <a:off x="8229601" y="2413001"/>
            <a:ext cx="1095513" cy="1078260"/>
          </a:xfrm>
          <a:prstGeom prst="rect">
            <a:avLst/>
          </a:prstGeom>
        </p:spPr>
      </p:pic>
      <p:pic>
        <p:nvPicPr>
          <p:cNvPr id="7" name="Picture 6">
            <a:extLst>
              <a:ext uri="{FF2B5EF4-FFF2-40B4-BE49-F238E27FC236}">
                <a16:creationId xmlns:a16="http://schemas.microsoft.com/office/drawing/2014/main" id="{AD68DE6D-14B4-458D-8DE0-A594B02A4C8C}"/>
              </a:ext>
            </a:extLst>
          </p:cNvPr>
          <p:cNvPicPr>
            <a:picLocks noChangeAspect="1"/>
          </p:cNvPicPr>
          <p:nvPr/>
        </p:nvPicPr>
        <p:blipFill>
          <a:blip r:embed="rId4"/>
          <a:stretch>
            <a:fillRect/>
          </a:stretch>
        </p:blipFill>
        <p:spPr>
          <a:xfrm>
            <a:off x="7922952" y="5311893"/>
            <a:ext cx="1323277" cy="1257113"/>
          </a:xfrm>
          <a:prstGeom prst="rect">
            <a:avLst/>
          </a:prstGeom>
        </p:spPr>
      </p:pic>
    </p:spTree>
    <p:extLst>
      <p:ext uri="{BB962C8B-B14F-4D97-AF65-F5344CB8AC3E}">
        <p14:creationId xmlns:p14="http://schemas.microsoft.com/office/powerpoint/2010/main" val="4046044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012" y="358329"/>
            <a:ext cx="10972800" cy="884239"/>
          </a:xfrm>
        </p:spPr>
        <p:txBody>
          <a:bodyPr/>
          <a:lstStyle/>
          <a:p>
            <a:r>
              <a:rPr lang="en-US" dirty="0"/>
              <a:t>Leave no Trace Unit Guide</a:t>
            </a:r>
          </a:p>
        </p:txBody>
      </p:sp>
      <p:sp>
        <p:nvSpPr>
          <p:cNvPr id="3" name="Content Placeholder 2"/>
          <p:cNvSpPr>
            <a:spLocks noGrp="1"/>
          </p:cNvSpPr>
          <p:nvPr>
            <p:ph idx="1"/>
          </p:nvPr>
        </p:nvSpPr>
        <p:spPr>
          <a:xfrm>
            <a:off x="609600" y="1600200"/>
            <a:ext cx="11379200" cy="4267200"/>
          </a:xfrm>
        </p:spPr>
        <p:txBody>
          <a:bodyPr/>
          <a:lstStyle/>
          <a:p>
            <a:r>
              <a:rPr lang="en-US" dirty="0"/>
              <a:t>Will Be held during BALOO Training ~ 3/27-29</a:t>
            </a:r>
          </a:p>
          <a:p>
            <a:r>
              <a:rPr lang="en-US" dirty="0"/>
              <a:t>Two-day course @ Rancho Los </a:t>
            </a:r>
            <a:r>
              <a:rPr lang="en-US" dirty="0" err="1"/>
              <a:t>Mochos</a:t>
            </a:r>
            <a:endParaRPr lang="en-US" dirty="0"/>
          </a:p>
          <a:p>
            <a:r>
              <a:rPr lang="en-US" dirty="0"/>
              <a:t>If you are interested, contact Shannon Carroll</a:t>
            </a:r>
          </a:p>
        </p:txBody>
      </p:sp>
      <p:grpSp>
        <p:nvGrpSpPr>
          <p:cNvPr id="6" name="Group 5">
            <a:extLst>
              <a:ext uri="{FF2B5EF4-FFF2-40B4-BE49-F238E27FC236}">
                <a16:creationId xmlns:a16="http://schemas.microsoft.com/office/drawing/2014/main" id="{904D1C27-223C-4BC0-ABC4-44CCA697D24B}"/>
              </a:ext>
            </a:extLst>
          </p:cNvPr>
          <p:cNvGrpSpPr/>
          <p:nvPr/>
        </p:nvGrpSpPr>
        <p:grpSpPr>
          <a:xfrm>
            <a:off x="6400802" y="4546601"/>
            <a:ext cx="4411311" cy="974079"/>
            <a:chOff x="5800641" y="1943870"/>
            <a:chExt cx="3308483" cy="730559"/>
          </a:xfrm>
        </p:grpSpPr>
        <p:sp>
          <p:nvSpPr>
            <p:cNvPr id="7" name="Wave 6">
              <a:extLst>
                <a:ext uri="{FF2B5EF4-FFF2-40B4-BE49-F238E27FC236}">
                  <a16:creationId xmlns:a16="http://schemas.microsoft.com/office/drawing/2014/main" id="{447682A7-26A0-40DA-9CA6-78802356CD59}"/>
                </a:ext>
              </a:extLst>
            </p:cNvPr>
            <p:cNvSpPr/>
            <p:nvPr/>
          </p:nvSpPr>
          <p:spPr>
            <a:xfrm>
              <a:off x="6735763" y="1948568"/>
              <a:ext cx="1951037" cy="511637"/>
            </a:xfrm>
            <a:prstGeom prst="wave">
              <a:avLst>
                <a:gd name="adj1" fmla="val 12500"/>
                <a:gd name="adj2" fmla="val 3327"/>
              </a:avLst>
            </a:prstGeom>
            <a:solidFill>
              <a:schemeClr val="accent3">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Shannon Carroll</a:t>
              </a:r>
            </a:p>
          </p:txBody>
        </p:sp>
        <p:sp>
          <p:nvSpPr>
            <p:cNvPr id="8" name="Rectangle 7">
              <a:extLst>
                <a:ext uri="{FF2B5EF4-FFF2-40B4-BE49-F238E27FC236}">
                  <a16:creationId xmlns:a16="http://schemas.microsoft.com/office/drawing/2014/main" id="{2220D137-DC13-4E62-9998-28B947389CB7}"/>
                </a:ext>
              </a:extLst>
            </p:cNvPr>
            <p:cNvSpPr/>
            <p:nvPr/>
          </p:nvSpPr>
          <p:spPr>
            <a:xfrm>
              <a:off x="6463688" y="2389687"/>
              <a:ext cx="2645436" cy="284742"/>
            </a:xfrm>
            <a:prstGeom prst="rect">
              <a:avLst/>
            </a:prstGeom>
          </p:spPr>
          <p:txBody>
            <a:bodyPr wrap="none">
              <a:spAutoFit/>
            </a:bodyPr>
            <a:lstStyle/>
            <a:p>
              <a:r>
                <a:rPr lang="en-US" sz="1867" dirty="0">
                  <a:solidFill>
                    <a:srgbClr val="000000"/>
                  </a:solidFill>
                  <a:latin typeface="Calibri" panose="020F0502020204030204" pitchFamily="34" charset="0"/>
                  <a:ea typeface="Times New Roman" panose="02020603050405020304" pitchFamily="18" charset="0"/>
                  <a:hlinkClick r:id="rId2"/>
                </a:rPr>
                <a:t>mrsshannonpack901@gmail.com</a:t>
              </a:r>
              <a:r>
                <a:rPr lang="en-US" sz="1867" dirty="0">
                  <a:solidFill>
                    <a:srgbClr val="000000"/>
                  </a:solidFill>
                  <a:latin typeface="Calibri" panose="020F0502020204030204" pitchFamily="34" charset="0"/>
                  <a:ea typeface="Times New Roman" panose="02020603050405020304" pitchFamily="18" charset="0"/>
                </a:rPr>
                <a:t>  </a:t>
              </a:r>
              <a:endParaRPr lang="en-US" sz="1867" dirty="0"/>
            </a:p>
          </p:txBody>
        </p:sp>
        <p:pic>
          <p:nvPicPr>
            <p:cNvPr id="9" name="Picture 8">
              <a:extLst>
                <a:ext uri="{FF2B5EF4-FFF2-40B4-BE49-F238E27FC236}">
                  <a16:creationId xmlns:a16="http://schemas.microsoft.com/office/drawing/2014/main" id="{6C17D1FB-AD89-456F-A424-17D65B04492C}"/>
                </a:ext>
              </a:extLst>
            </p:cNvPr>
            <p:cNvPicPr>
              <a:picLocks noChangeAspect="1"/>
            </p:cNvPicPr>
            <p:nvPr/>
          </p:nvPicPr>
          <p:blipFill>
            <a:blip r:embed="rId3"/>
            <a:stretch>
              <a:fillRect/>
            </a:stretch>
          </p:blipFill>
          <p:spPr>
            <a:xfrm>
              <a:off x="5800641" y="1943870"/>
              <a:ext cx="743118" cy="725425"/>
            </a:xfrm>
            <a:prstGeom prst="rect">
              <a:avLst/>
            </a:prstGeom>
          </p:spPr>
        </p:pic>
      </p:grpSp>
    </p:spTree>
    <p:extLst>
      <p:ext uri="{BB962C8B-B14F-4D97-AF65-F5344CB8AC3E}">
        <p14:creationId xmlns:p14="http://schemas.microsoft.com/office/powerpoint/2010/main" val="72443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1A15-D4A4-4BE0-BEB4-55740D6DC5FC}"/>
              </a:ext>
            </a:extLst>
          </p:cNvPr>
          <p:cNvSpPr>
            <a:spLocks noGrp="1"/>
          </p:cNvSpPr>
          <p:nvPr>
            <p:ph type="title"/>
          </p:nvPr>
        </p:nvSpPr>
        <p:spPr/>
        <p:txBody>
          <a:bodyPr/>
          <a:lstStyle/>
          <a:p>
            <a:r>
              <a:rPr lang="en-US" dirty="0"/>
              <a:t>Unit Fundraising </a:t>
            </a:r>
          </a:p>
        </p:txBody>
      </p:sp>
      <p:pic>
        <p:nvPicPr>
          <p:cNvPr id="5" name="Picture 4" descr="A picture containing text&#10;&#10;Description automatically generated">
            <a:extLst>
              <a:ext uri="{FF2B5EF4-FFF2-40B4-BE49-F238E27FC236}">
                <a16:creationId xmlns:a16="http://schemas.microsoft.com/office/drawing/2014/main" id="{A9AE8364-CFDD-4465-AFF0-E262117769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005" y="2326481"/>
            <a:ext cx="5547991" cy="3632200"/>
          </a:xfrm>
          <a:prstGeom prst="rect">
            <a:avLst/>
          </a:prstGeom>
        </p:spPr>
      </p:pic>
      <p:sp>
        <p:nvSpPr>
          <p:cNvPr id="6" name="Oval 5">
            <a:extLst>
              <a:ext uri="{FF2B5EF4-FFF2-40B4-BE49-F238E27FC236}">
                <a16:creationId xmlns:a16="http://schemas.microsoft.com/office/drawing/2014/main" id="{EFD2F25B-E6A9-426C-A8C9-77A46FA7746E}"/>
              </a:ext>
            </a:extLst>
          </p:cNvPr>
          <p:cNvSpPr/>
          <p:nvPr/>
        </p:nvSpPr>
        <p:spPr>
          <a:xfrm>
            <a:off x="9144000" y="381001"/>
            <a:ext cx="2946400" cy="194548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Any unit can advertise their fundraising activity here!</a:t>
            </a:r>
          </a:p>
        </p:txBody>
      </p:sp>
      <p:sp>
        <p:nvSpPr>
          <p:cNvPr id="7" name="TextBox 6">
            <a:extLst>
              <a:ext uri="{FF2B5EF4-FFF2-40B4-BE49-F238E27FC236}">
                <a16:creationId xmlns:a16="http://schemas.microsoft.com/office/drawing/2014/main" id="{9F52AD3A-E5AB-4269-A015-352F9DD732DD}"/>
              </a:ext>
            </a:extLst>
          </p:cNvPr>
          <p:cNvSpPr txBox="1"/>
          <p:nvPr/>
        </p:nvSpPr>
        <p:spPr>
          <a:xfrm>
            <a:off x="302171" y="1803401"/>
            <a:ext cx="6301828" cy="3088089"/>
          </a:xfrm>
          <a:prstGeom prst="rect">
            <a:avLst/>
          </a:prstGeom>
          <a:noFill/>
        </p:spPr>
        <p:txBody>
          <a:bodyPr wrap="square" rtlCol="0">
            <a:spAutoFit/>
          </a:bodyPr>
          <a:lstStyle/>
          <a:p>
            <a:pPr algn="ctr"/>
            <a:r>
              <a:rPr lang="en-US" sz="2667" u="sng" dirty="0"/>
              <a:t>Troop 900 Christmas Tree Lot</a:t>
            </a:r>
          </a:p>
          <a:p>
            <a:pPr marL="380990" indent="-380990">
              <a:buFont typeface="Arial" pitchFamily="34" charset="0"/>
              <a:buChar char="•"/>
            </a:pPr>
            <a:r>
              <a:rPr lang="en-US" sz="2400" dirty="0"/>
              <a:t>Location: Corner of Hillcrest and East </a:t>
            </a:r>
            <a:br>
              <a:rPr lang="en-US" sz="2400" dirty="0"/>
            </a:br>
            <a:r>
              <a:rPr lang="en-US" sz="2400" dirty="0"/>
              <a:t>                Ave. in Livermore</a:t>
            </a:r>
          </a:p>
          <a:p>
            <a:pPr marL="380990" indent="-380990">
              <a:buFont typeface="Arial" pitchFamily="34" charset="0"/>
              <a:buChar char="•"/>
            </a:pPr>
            <a:r>
              <a:rPr lang="en-US" sz="2400" dirty="0"/>
              <a:t>Opens: Nov 29</a:t>
            </a:r>
            <a:r>
              <a:rPr lang="en-US" sz="2400" baseline="30000" dirty="0"/>
              <a:t>th</a:t>
            </a:r>
          </a:p>
          <a:p>
            <a:pPr marL="380990" indent="-380990">
              <a:buFont typeface="Arial" pitchFamily="34" charset="0"/>
              <a:buChar char="•"/>
            </a:pPr>
            <a:r>
              <a:rPr lang="en-US" sz="2400" dirty="0"/>
              <a:t>Ends: ~ Dec 21</a:t>
            </a:r>
            <a:r>
              <a:rPr lang="en-US" sz="2400" baseline="30000" dirty="0"/>
              <a:t>st</a:t>
            </a:r>
            <a:endParaRPr lang="en-US" sz="2400" dirty="0"/>
          </a:p>
          <a:p>
            <a:pPr marL="380990" indent="-380990">
              <a:buFont typeface="Arial" pitchFamily="34" charset="0"/>
              <a:buChar char="•"/>
            </a:pPr>
            <a:r>
              <a:rPr lang="en-US" sz="2400" dirty="0"/>
              <a:t>Hours:</a:t>
            </a:r>
          </a:p>
          <a:p>
            <a:pPr marL="990575" lvl="1" indent="-380990">
              <a:buFont typeface="Arial" pitchFamily="34" charset="0"/>
              <a:buChar char="•"/>
            </a:pPr>
            <a:r>
              <a:rPr lang="en-US" sz="2400" dirty="0"/>
              <a:t>Mon-Fri 5:00-9:00</a:t>
            </a:r>
          </a:p>
          <a:p>
            <a:pPr marL="990575" lvl="1" indent="-380990">
              <a:buFont typeface="Arial" pitchFamily="34" charset="0"/>
              <a:buChar char="•"/>
            </a:pPr>
            <a:r>
              <a:rPr lang="en-US" sz="2400" dirty="0"/>
              <a:t>Sat &amp; Sun 9:00-9:00</a:t>
            </a:r>
          </a:p>
        </p:txBody>
      </p:sp>
    </p:spTree>
    <p:extLst>
      <p:ext uri="{BB962C8B-B14F-4D97-AF65-F5344CB8AC3E}">
        <p14:creationId xmlns:p14="http://schemas.microsoft.com/office/powerpoint/2010/main" val="493495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2D04-FA50-423A-BEFF-C8B585C50173}"/>
              </a:ext>
            </a:extLst>
          </p:cNvPr>
          <p:cNvSpPr>
            <a:spLocks noGrp="1"/>
          </p:cNvSpPr>
          <p:nvPr>
            <p:ph type="title"/>
          </p:nvPr>
        </p:nvSpPr>
        <p:spPr/>
        <p:txBody>
          <a:bodyPr/>
          <a:lstStyle/>
          <a:p>
            <a:r>
              <a:rPr lang="en-US" dirty="0"/>
              <a:t>Breakout Sessions</a:t>
            </a:r>
          </a:p>
        </p:txBody>
      </p:sp>
      <p:sp>
        <p:nvSpPr>
          <p:cNvPr id="3" name="Content Placeholder 2">
            <a:extLst>
              <a:ext uri="{FF2B5EF4-FFF2-40B4-BE49-F238E27FC236}">
                <a16:creationId xmlns:a16="http://schemas.microsoft.com/office/drawing/2014/main" id="{17DEF5CB-226B-4F38-85D2-E1BB6A8E7EB6}"/>
              </a:ext>
            </a:extLst>
          </p:cNvPr>
          <p:cNvSpPr>
            <a:spLocks noGrp="1"/>
          </p:cNvSpPr>
          <p:nvPr>
            <p:ph idx="1"/>
          </p:nvPr>
        </p:nvSpPr>
        <p:spPr>
          <a:xfrm>
            <a:off x="1524000" y="1600200"/>
            <a:ext cx="8737600" cy="4267200"/>
          </a:xfrm>
        </p:spPr>
        <p:txBody>
          <a:bodyPr/>
          <a:lstStyle/>
          <a:p>
            <a:r>
              <a:rPr lang="en-US" dirty="0"/>
              <a:t>Merit Badge Counselor Training</a:t>
            </a:r>
          </a:p>
          <a:p>
            <a:pPr lvl="1"/>
            <a:r>
              <a:rPr lang="en-US" dirty="0"/>
              <a:t>Follow Mike Lennox</a:t>
            </a:r>
          </a:p>
          <a:p>
            <a:r>
              <a:rPr lang="en-US" dirty="0"/>
              <a:t>Cub Scouts</a:t>
            </a:r>
          </a:p>
          <a:p>
            <a:pPr lvl="1"/>
            <a:r>
              <a:rPr lang="en-US" dirty="0"/>
              <a:t>Follow Jeff Biehl</a:t>
            </a:r>
          </a:p>
          <a:p>
            <a:r>
              <a:rPr lang="en-US" dirty="0"/>
              <a:t>Scouts BSA</a:t>
            </a:r>
          </a:p>
          <a:p>
            <a:pPr lvl="1"/>
            <a:r>
              <a:rPr lang="en-US" dirty="0"/>
              <a:t>Right Here</a:t>
            </a:r>
          </a:p>
        </p:txBody>
      </p:sp>
      <p:pic>
        <p:nvPicPr>
          <p:cNvPr id="4" name="Picture 3">
            <a:extLst>
              <a:ext uri="{FF2B5EF4-FFF2-40B4-BE49-F238E27FC236}">
                <a16:creationId xmlns:a16="http://schemas.microsoft.com/office/drawing/2014/main" id="{A33F9646-2213-43BD-92C3-7E678ACA40D3}"/>
              </a:ext>
            </a:extLst>
          </p:cNvPr>
          <p:cNvPicPr>
            <a:picLocks noChangeAspect="1"/>
          </p:cNvPicPr>
          <p:nvPr/>
        </p:nvPicPr>
        <p:blipFill>
          <a:blip r:embed="rId2"/>
          <a:stretch>
            <a:fillRect/>
          </a:stretch>
        </p:blipFill>
        <p:spPr>
          <a:xfrm>
            <a:off x="7213600" y="4043570"/>
            <a:ext cx="4572000" cy="1823831"/>
          </a:xfrm>
          <a:prstGeom prst="rect">
            <a:avLst/>
          </a:prstGeom>
        </p:spPr>
      </p:pic>
    </p:spTree>
    <p:extLst>
      <p:ext uri="{BB962C8B-B14F-4D97-AF65-F5344CB8AC3E}">
        <p14:creationId xmlns:p14="http://schemas.microsoft.com/office/powerpoint/2010/main" val="209874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381001"/>
            <a:ext cx="10972800" cy="884239"/>
          </a:xfrm>
        </p:spPr>
        <p:txBody>
          <a:bodyPr/>
          <a:lstStyle/>
          <a:p>
            <a:r>
              <a:rPr lang="en-US" i="1" dirty="0"/>
              <a:t>Mark Your Calendar</a:t>
            </a:r>
            <a:endParaRPr lang="en-US" dirty="0"/>
          </a:p>
        </p:txBody>
      </p:sp>
      <p:sp>
        <p:nvSpPr>
          <p:cNvPr id="3" name="Content Placeholder 2"/>
          <p:cNvSpPr>
            <a:spLocks noGrp="1"/>
          </p:cNvSpPr>
          <p:nvPr>
            <p:ph idx="1"/>
          </p:nvPr>
        </p:nvSpPr>
        <p:spPr>
          <a:xfrm>
            <a:off x="609600" y="1600200"/>
            <a:ext cx="10972800" cy="1930400"/>
          </a:xfrm>
        </p:spPr>
        <p:txBody>
          <a:bodyPr/>
          <a:lstStyle/>
          <a:p>
            <a:r>
              <a:rPr lang="en-US" sz="3200" dirty="0"/>
              <a:t>SM/ASM Position Specific ~ 1/25</a:t>
            </a:r>
          </a:p>
          <a:p>
            <a:r>
              <a:rPr lang="en-US" sz="3200" dirty="0"/>
              <a:t>Introduction to Outdoor Leadership Skills (IOLS) ~3/4</a:t>
            </a:r>
          </a:p>
          <a:p>
            <a:r>
              <a:rPr lang="en-US" sz="3200" dirty="0"/>
              <a:t>Basic Adult Leader Outdoor Orientation (BALOO) ~3/27-29</a:t>
            </a:r>
          </a:p>
          <a:p>
            <a:endParaRPr lang="en-US" dirty="0"/>
          </a:p>
        </p:txBody>
      </p:sp>
      <p:sp>
        <p:nvSpPr>
          <p:cNvPr id="5" name="Wave 4">
            <a:extLst>
              <a:ext uri="{FF2B5EF4-FFF2-40B4-BE49-F238E27FC236}">
                <a16:creationId xmlns:a16="http://schemas.microsoft.com/office/drawing/2014/main" id="{96BDFE6B-2D95-4CE0-8569-5FBF0D77262A}"/>
              </a:ext>
            </a:extLst>
          </p:cNvPr>
          <p:cNvSpPr/>
          <p:nvPr/>
        </p:nvSpPr>
        <p:spPr>
          <a:xfrm>
            <a:off x="5791200" y="5156200"/>
            <a:ext cx="2844800" cy="1219200"/>
          </a:xfrm>
          <a:prstGeom prst="wave">
            <a:avLst>
              <a:gd name="adj1" fmla="val 10361"/>
              <a:gd name="adj2" fmla="val 3607"/>
            </a:avLst>
          </a:prstGeom>
          <a:solidFill>
            <a:schemeClr val="accent3">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t>Training Chair</a:t>
            </a:r>
          </a:p>
          <a:p>
            <a:pPr algn="ctr"/>
            <a:r>
              <a:rPr lang="en-US" sz="2400" dirty="0"/>
              <a:t>Mike Lennox</a:t>
            </a:r>
          </a:p>
        </p:txBody>
      </p:sp>
      <p:pic>
        <p:nvPicPr>
          <p:cNvPr id="6" name="Picture 5">
            <a:extLst>
              <a:ext uri="{FF2B5EF4-FFF2-40B4-BE49-F238E27FC236}">
                <a16:creationId xmlns:a16="http://schemas.microsoft.com/office/drawing/2014/main" id="{54822A46-158A-4B60-B107-FADBA1BDE8B7}"/>
              </a:ext>
            </a:extLst>
          </p:cNvPr>
          <p:cNvPicPr>
            <a:picLocks noChangeAspect="1"/>
          </p:cNvPicPr>
          <p:nvPr/>
        </p:nvPicPr>
        <p:blipFill>
          <a:blip r:embed="rId2"/>
          <a:stretch>
            <a:fillRect/>
          </a:stretch>
        </p:blipFill>
        <p:spPr>
          <a:xfrm>
            <a:off x="8837352" y="5156201"/>
            <a:ext cx="1323277" cy="1257113"/>
          </a:xfrm>
          <a:prstGeom prst="rect">
            <a:avLst/>
          </a:prstGeom>
        </p:spPr>
      </p:pic>
    </p:spTree>
    <p:extLst>
      <p:ext uri="{BB962C8B-B14F-4D97-AF65-F5344CB8AC3E}">
        <p14:creationId xmlns:p14="http://schemas.microsoft.com/office/powerpoint/2010/main" val="2051351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684</Words>
  <Application>Microsoft Macintosh PowerPoint</Application>
  <PresentationFormat>Widescreen</PresentationFormat>
  <Paragraphs>112</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General Discussion Topics</vt:lpstr>
      <vt:lpstr>Next Roundtable: December 12th </vt:lpstr>
      <vt:lpstr>Council Scouters Nominations</vt:lpstr>
      <vt:lpstr>Twin Valley District Dinner</vt:lpstr>
      <vt:lpstr>Training</vt:lpstr>
      <vt:lpstr>Leave no Trace Unit Guide</vt:lpstr>
      <vt:lpstr>Unit Fundraising </vt:lpstr>
      <vt:lpstr>Breakout Sessions</vt:lpstr>
      <vt:lpstr>Mark Your Calendar</vt:lpstr>
      <vt:lpstr>Winter Camp Awareness</vt:lpstr>
      <vt:lpstr>High Adventure Signups </vt:lpstr>
      <vt:lpstr>Level 1 USA Archery Instructor Training</vt:lpstr>
      <vt:lpstr>Swimming Merit Badge Day</vt:lpstr>
      <vt:lpstr>Eagle Scout Board of Reviews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Scouters Nominations</dc:title>
  <dc:creator>Srinivasa Myneni</dc:creator>
  <cp:lastModifiedBy>Srinivasa Myneni</cp:lastModifiedBy>
  <cp:revision>4</cp:revision>
  <dcterms:created xsi:type="dcterms:W3CDTF">2020-01-07T07:37:07Z</dcterms:created>
  <dcterms:modified xsi:type="dcterms:W3CDTF">2020-01-07T07:53:31Z</dcterms:modified>
</cp:coreProperties>
</file>